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40"/>
  </p:notesMasterIdLst>
  <p:sldIdLst>
    <p:sldId id="256" r:id="rId2"/>
    <p:sldId id="264" r:id="rId3"/>
    <p:sldId id="265" r:id="rId4"/>
    <p:sldId id="267" r:id="rId5"/>
    <p:sldId id="294" r:id="rId6"/>
    <p:sldId id="295" r:id="rId7"/>
    <p:sldId id="296" r:id="rId8"/>
    <p:sldId id="297" r:id="rId9"/>
    <p:sldId id="298" r:id="rId10"/>
    <p:sldId id="306" r:id="rId11"/>
    <p:sldId id="299" r:id="rId12"/>
    <p:sldId id="300" r:id="rId13"/>
    <p:sldId id="301" r:id="rId14"/>
    <p:sldId id="302" r:id="rId15"/>
    <p:sldId id="303" r:id="rId16"/>
    <p:sldId id="304" r:id="rId17"/>
    <p:sldId id="305" r:id="rId18"/>
    <p:sldId id="269" r:id="rId19"/>
    <p:sldId id="270" r:id="rId20"/>
    <p:sldId id="272" r:id="rId21"/>
    <p:sldId id="281" r:id="rId22"/>
    <p:sldId id="282" r:id="rId23"/>
    <p:sldId id="283" r:id="rId24"/>
    <p:sldId id="284" r:id="rId25"/>
    <p:sldId id="285" r:id="rId26"/>
    <p:sldId id="288" r:id="rId27"/>
    <p:sldId id="289" r:id="rId28"/>
    <p:sldId id="290" r:id="rId29"/>
    <p:sldId id="291" r:id="rId30"/>
    <p:sldId id="292" r:id="rId31"/>
    <p:sldId id="260" r:id="rId32"/>
    <p:sldId id="293" r:id="rId33"/>
    <p:sldId id="259" r:id="rId34"/>
    <p:sldId id="258" r:id="rId35"/>
    <p:sldId id="257" r:id="rId36"/>
    <p:sldId id="261" r:id="rId37"/>
    <p:sldId id="262" r:id="rId38"/>
    <p:sldId id="263" r:id="rId3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972" autoAdjust="0"/>
    <p:restoredTop sz="94660"/>
  </p:normalViewPr>
  <p:slideViewPr>
    <p:cSldViewPr snapToGrid="0">
      <p:cViewPr varScale="1">
        <p:scale>
          <a:sx n="103" d="100"/>
          <a:sy n="103" d="100"/>
        </p:scale>
        <p:origin x="144" y="118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92A7E4E-3406-46B1-9227-9802E9BAA75E}" type="datetimeFigureOut">
              <a:rPr lang="en-US" smtClean="0"/>
              <a:t>3/8/2022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4D504DD-C1A7-45D2-A592-4876C59A75E7}" type="slidenum">
              <a:rPr lang="en-US" smtClean="0"/>
              <a:t>‹#›</a:t>
            </a:fld>
            <a:endParaRPr lang="en-US"/>
          </a:p>
        </p:txBody>
      </p:sp>
    </p:spTree>
    <p:extLst>
      <p:ext uri="{BB962C8B-B14F-4D97-AF65-F5344CB8AC3E}">
        <p14:creationId xmlns:p14="http://schemas.microsoft.com/office/powerpoint/2010/main" val="3657046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p:spPr>
        <p:txBody>
          <a:bodyPr/>
          <a:lstStyle/>
          <a:p>
            <a:fld id="{638B0E4C-A642-4E74-B67F-FA20A5359CF4}" type="slidenum">
              <a:rPr lang="en-US"/>
              <a:pPr/>
              <a:t>2</a:t>
            </a:fld>
            <a:endParaRPr lang="en-US"/>
          </a:p>
        </p:txBody>
      </p:sp>
      <p:sp>
        <p:nvSpPr>
          <p:cNvPr id="49155" name="Rectangle 2"/>
          <p:cNvSpPr>
            <a:spLocks noGrp="1" noRot="1" noChangeAspect="1" noChangeArrowheads="1" noTextEdit="1"/>
          </p:cNvSpPr>
          <p:nvPr>
            <p:ph type="sldImg"/>
          </p:nvPr>
        </p:nvSpPr>
        <p:spPr>
          <a:ln/>
        </p:spPr>
      </p:sp>
      <p:sp>
        <p:nvSpPr>
          <p:cNvPr id="49156"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580293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p:spPr>
        <p:txBody>
          <a:bodyPr/>
          <a:lstStyle/>
          <a:p>
            <a:fld id="{265CD5F6-C932-455F-90A1-FA2C18DC44EA}" type="slidenum">
              <a:rPr lang="en-US"/>
              <a:pPr/>
              <a:t>24</a:t>
            </a:fld>
            <a:endParaRPr lang="en-US"/>
          </a:p>
        </p:txBody>
      </p:sp>
      <p:sp>
        <p:nvSpPr>
          <p:cNvPr id="71683" name="Rectangle 2"/>
          <p:cNvSpPr>
            <a:spLocks noGrp="1" noRot="1" noChangeAspect="1" noChangeArrowheads="1" noTextEdit="1"/>
          </p:cNvSpPr>
          <p:nvPr>
            <p:ph type="sldImg"/>
          </p:nvPr>
        </p:nvSpPr>
        <p:spPr>
          <a:ln/>
        </p:spPr>
      </p:sp>
      <p:sp>
        <p:nvSpPr>
          <p:cNvPr id="71684"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7987788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noFill/>
        </p:spPr>
        <p:txBody>
          <a:bodyPr/>
          <a:lstStyle/>
          <a:p>
            <a:fld id="{FFD37ABF-A910-49F9-BF26-A33C4F6BD7A8}" type="slidenum">
              <a:rPr lang="en-US"/>
              <a:pPr/>
              <a:t>25</a:t>
            </a:fld>
            <a:endParaRPr lang="en-US"/>
          </a:p>
        </p:txBody>
      </p:sp>
      <p:sp>
        <p:nvSpPr>
          <p:cNvPr id="72707" name="Rectangle 2"/>
          <p:cNvSpPr>
            <a:spLocks noGrp="1" noRot="1" noChangeAspect="1" noChangeArrowheads="1" noTextEdit="1"/>
          </p:cNvSpPr>
          <p:nvPr>
            <p:ph type="sldImg"/>
          </p:nvPr>
        </p:nvSpPr>
        <p:spPr>
          <a:ln/>
        </p:spPr>
      </p:sp>
      <p:sp>
        <p:nvSpPr>
          <p:cNvPr id="72708"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40216025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p:spPr>
        <p:txBody>
          <a:bodyPr/>
          <a:lstStyle/>
          <a:p>
            <a:fld id="{86D5296D-F339-4485-9376-10E7066C088C}" type="slidenum">
              <a:rPr lang="en-US"/>
              <a:pPr/>
              <a:t>26</a:t>
            </a:fld>
            <a:endParaRPr lang="en-US"/>
          </a:p>
        </p:txBody>
      </p:sp>
      <p:sp>
        <p:nvSpPr>
          <p:cNvPr id="75779" name="Rectangle 2"/>
          <p:cNvSpPr>
            <a:spLocks noGrp="1" noRot="1" noChangeAspect="1" noChangeArrowheads="1" noTextEdit="1"/>
          </p:cNvSpPr>
          <p:nvPr>
            <p:ph type="sldImg"/>
          </p:nvPr>
        </p:nvSpPr>
        <p:spPr>
          <a:ln/>
        </p:spPr>
      </p:sp>
      <p:sp>
        <p:nvSpPr>
          <p:cNvPr id="75780"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5112370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p:spPr>
        <p:txBody>
          <a:bodyPr/>
          <a:lstStyle/>
          <a:p>
            <a:fld id="{BFF3F3FB-4ABA-4521-A41A-BFC1AA24A246}" type="slidenum">
              <a:rPr lang="en-US"/>
              <a:pPr/>
              <a:t>27</a:t>
            </a:fld>
            <a:endParaRPr lang="en-US"/>
          </a:p>
        </p:txBody>
      </p:sp>
      <p:sp>
        <p:nvSpPr>
          <p:cNvPr id="76803" name="Rectangle 2"/>
          <p:cNvSpPr>
            <a:spLocks noGrp="1" noRot="1" noChangeAspect="1" noChangeArrowheads="1" noTextEdit="1"/>
          </p:cNvSpPr>
          <p:nvPr>
            <p:ph type="sldImg"/>
          </p:nvPr>
        </p:nvSpPr>
        <p:spPr>
          <a:ln/>
        </p:spPr>
      </p:sp>
      <p:sp>
        <p:nvSpPr>
          <p:cNvPr id="76804"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32088963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noFill/>
        </p:spPr>
        <p:txBody>
          <a:bodyPr/>
          <a:lstStyle/>
          <a:p>
            <a:fld id="{99B374CF-98A0-46A1-9EB6-8332CECC8B5D}" type="slidenum">
              <a:rPr lang="en-US"/>
              <a:pPr/>
              <a:t>28</a:t>
            </a:fld>
            <a:endParaRPr lang="en-US"/>
          </a:p>
        </p:txBody>
      </p:sp>
      <p:sp>
        <p:nvSpPr>
          <p:cNvPr id="77827" name="Rectangle 2"/>
          <p:cNvSpPr>
            <a:spLocks noGrp="1" noRot="1" noChangeAspect="1" noChangeArrowheads="1" noTextEdit="1"/>
          </p:cNvSpPr>
          <p:nvPr>
            <p:ph type="sldImg"/>
          </p:nvPr>
        </p:nvSpPr>
        <p:spPr>
          <a:ln/>
        </p:spPr>
      </p:sp>
      <p:sp>
        <p:nvSpPr>
          <p:cNvPr id="77828"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27863078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p:spPr>
        <p:txBody>
          <a:bodyPr/>
          <a:lstStyle/>
          <a:p>
            <a:fld id="{E3CDAE32-1E19-4776-8659-4E2FBC3C3B99}" type="slidenum">
              <a:rPr lang="en-US"/>
              <a:pPr/>
              <a:t>29</a:t>
            </a:fld>
            <a:endParaRPr lang="en-US"/>
          </a:p>
        </p:txBody>
      </p:sp>
      <p:sp>
        <p:nvSpPr>
          <p:cNvPr id="78851" name="Rectangle 2"/>
          <p:cNvSpPr>
            <a:spLocks noGrp="1" noRot="1" noChangeAspect="1" noChangeArrowheads="1" noTextEdit="1"/>
          </p:cNvSpPr>
          <p:nvPr>
            <p:ph type="sldImg"/>
          </p:nvPr>
        </p:nvSpPr>
        <p:spPr>
          <a:ln/>
        </p:spPr>
      </p:sp>
      <p:sp>
        <p:nvSpPr>
          <p:cNvPr id="78852"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33322737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p:spPr>
        <p:txBody>
          <a:bodyPr/>
          <a:lstStyle/>
          <a:p>
            <a:fld id="{036E9455-16BF-4856-9EBE-5D9EA03FE385}" type="slidenum">
              <a:rPr lang="en-US"/>
              <a:pPr/>
              <a:t>30</a:t>
            </a:fld>
            <a:endParaRPr lang="en-US"/>
          </a:p>
        </p:txBody>
      </p:sp>
      <p:sp>
        <p:nvSpPr>
          <p:cNvPr id="79875" name="Rectangle 2"/>
          <p:cNvSpPr>
            <a:spLocks noGrp="1" noRot="1" noChangeAspect="1" noChangeArrowheads="1" noTextEdit="1"/>
          </p:cNvSpPr>
          <p:nvPr>
            <p:ph type="sldImg"/>
          </p:nvPr>
        </p:nvSpPr>
        <p:spPr>
          <a:ln/>
        </p:spPr>
      </p:sp>
      <p:sp>
        <p:nvSpPr>
          <p:cNvPr id="79876"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0704773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a:ln/>
        </p:spPr>
      </p:sp>
      <p:sp>
        <p:nvSpPr>
          <p:cNvPr id="56323"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26504643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p:spPr>
        <p:txBody>
          <a:bodyPr/>
          <a:lstStyle/>
          <a:p>
            <a:fld id="{E526A743-A0FE-4EB3-9EFF-F5673C0A6EB0}" type="slidenum">
              <a:rPr lang="en-US"/>
              <a:pPr/>
              <a:t>3</a:t>
            </a:fld>
            <a:endParaRPr lang="en-US"/>
          </a:p>
        </p:txBody>
      </p:sp>
      <p:sp>
        <p:nvSpPr>
          <p:cNvPr id="51203" name="Rectangle 2"/>
          <p:cNvSpPr>
            <a:spLocks noGrp="1" noRot="1" noChangeAspect="1" noChangeArrowheads="1" noTextEdit="1"/>
          </p:cNvSpPr>
          <p:nvPr>
            <p:ph type="sldImg"/>
          </p:nvPr>
        </p:nvSpPr>
        <p:spPr>
          <a:ln/>
        </p:spPr>
      </p:sp>
      <p:sp>
        <p:nvSpPr>
          <p:cNvPr id="51204"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34324371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p:spPr>
        <p:txBody>
          <a:bodyPr/>
          <a:lstStyle/>
          <a:p>
            <a:fld id="{2A5AAAAC-5D22-487C-BCFA-F2469E3C070E}" type="slidenum">
              <a:rPr lang="en-US"/>
              <a:pPr/>
              <a:t>4</a:t>
            </a:fld>
            <a:endParaRPr lang="en-US"/>
          </a:p>
        </p:txBody>
      </p:sp>
      <p:sp>
        <p:nvSpPr>
          <p:cNvPr id="53251" name="Rectangle 2"/>
          <p:cNvSpPr>
            <a:spLocks noGrp="1" noRot="1" noChangeAspect="1" noChangeArrowheads="1" noTextEdit="1"/>
          </p:cNvSpPr>
          <p:nvPr>
            <p:ph type="sldImg"/>
          </p:nvPr>
        </p:nvSpPr>
        <p:spPr>
          <a:ln/>
        </p:spPr>
      </p:sp>
      <p:sp>
        <p:nvSpPr>
          <p:cNvPr id="53252"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36177342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p:spPr>
        <p:txBody>
          <a:bodyPr/>
          <a:lstStyle/>
          <a:p>
            <a:fld id="{B00FA83A-5A08-4943-BB5B-F56117C32BAC}" type="slidenum">
              <a:rPr lang="en-US"/>
              <a:pPr/>
              <a:t>18</a:t>
            </a:fld>
            <a:endParaRPr lang="en-US"/>
          </a:p>
        </p:txBody>
      </p:sp>
      <p:sp>
        <p:nvSpPr>
          <p:cNvPr id="55299" name="Rectangle 2"/>
          <p:cNvSpPr>
            <a:spLocks noGrp="1" noRot="1" noChangeAspect="1" noChangeArrowheads="1" noTextEdit="1"/>
          </p:cNvSpPr>
          <p:nvPr>
            <p:ph type="sldImg"/>
          </p:nvPr>
        </p:nvSpPr>
        <p:spPr>
          <a:ln/>
        </p:spPr>
      </p:sp>
      <p:sp>
        <p:nvSpPr>
          <p:cNvPr id="55300"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39882587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p:spPr>
        <p:txBody>
          <a:bodyPr/>
          <a:lstStyle/>
          <a:p>
            <a:fld id="{9B57064B-91AB-41FB-A507-95115CF58ACD}" type="slidenum">
              <a:rPr lang="en-US"/>
              <a:pPr/>
              <a:t>19</a:t>
            </a:fld>
            <a:endParaRPr lang="en-US"/>
          </a:p>
        </p:txBody>
      </p:sp>
      <p:sp>
        <p:nvSpPr>
          <p:cNvPr id="56323" name="Rectangle 2"/>
          <p:cNvSpPr>
            <a:spLocks noGrp="1" noRot="1" noChangeAspect="1" noChangeArrowheads="1" noTextEdit="1"/>
          </p:cNvSpPr>
          <p:nvPr>
            <p:ph type="sldImg"/>
          </p:nvPr>
        </p:nvSpPr>
        <p:spPr>
          <a:ln/>
        </p:spPr>
      </p:sp>
      <p:sp>
        <p:nvSpPr>
          <p:cNvPr id="56324"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9712352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p:spPr>
        <p:txBody>
          <a:bodyPr/>
          <a:lstStyle/>
          <a:p>
            <a:fld id="{DDE8080A-69CD-445F-BE01-D35CA0DAF933}" type="slidenum">
              <a:rPr lang="en-US"/>
              <a:pPr/>
              <a:t>20</a:t>
            </a:fld>
            <a:endParaRPr lang="en-US"/>
          </a:p>
        </p:txBody>
      </p:sp>
      <p:sp>
        <p:nvSpPr>
          <p:cNvPr id="58371" name="Rectangle 2"/>
          <p:cNvSpPr>
            <a:spLocks noGrp="1" noRot="1" noChangeAspect="1" noChangeArrowheads="1" noTextEdit="1"/>
          </p:cNvSpPr>
          <p:nvPr>
            <p:ph type="sldImg"/>
          </p:nvPr>
        </p:nvSpPr>
        <p:spPr>
          <a:ln/>
        </p:spPr>
      </p:sp>
      <p:sp>
        <p:nvSpPr>
          <p:cNvPr id="58372"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0971573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p:spPr>
        <p:txBody>
          <a:bodyPr/>
          <a:lstStyle/>
          <a:p>
            <a:fld id="{D74F3DDE-F1A7-4D65-BDE7-0F53981BD64F}" type="slidenum">
              <a:rPr lang="en-US"/>
              <a:pPr/>
              <a:t>21</a:t>
            </a:fld>
            <a:endParaRPr lang="en-US"/>
          </a:p>
        </p:txBody>
      </p:sp>
      <p:sp>
        <p:nvSpPr>
          <p:cNvPr id="67587" name="Rectangle 2"/>
          <p:cNvSpPr>
            <a:spLocks noGrp="1" noRot="1" noChangeAspect="1" noChangeArrowheads="1" noTextEdit="1"/>
          </p:cNvSpPr>
          <p:nvPr>
            <p:ph type="sldImg"/>
          </p:nvPr>
        </p:nvSpPr>
        <p:spPr>
          <a:ln/>
        </p:spPr>
      </p:sp>
      <p:sp>
        <p:nvSpPr>
          <p:cNvPr id="67588"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36954515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p:spPr>
        <p:txBody>
          <a:bodyPr/>
          <a:lstStyle/>
          <a:p>
            <a:fld id="{537AC704-25A3-4ED6-AAAB-605963778F04}" type="slidenum">
              <a:rPr lang="en-US"/>
              <a:pPr/>
              <a:t>22</a:t>
            </a:fld>
            <a:endParaRPr lang="en-US"/>
          </a:p>
        </p:txBody>
      </p:sp>
      <p:sp>
        <p:nvSpPr>
          <p:cNvPr id="69635" name="Rectangle 2"/>
          <p:cNvSpPr>
            <a:spLocks noGrp="1" noRot="1" noChangeAspect="1" noChangeArrowheads="1" noTextEdit="1"/>
          </p:cNvSpPr>
          <p:nvPr>
            <p:ph type="sldImg"/>
          </p:nvPr>
        </p:nvSpPr>
        <p:spPr>
          <a:ln/>
        </p:spPr>
      </p:sp>
      <p:sp>
        <p:nvSpPr>
          <p:cNvPr id="69636"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3709124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p:spPr>
        <p:txBody>
          <a:bodyPr/>
          <a:lstStyle/>
          <a:p>
            <a:fld id="{A8048AB1-F60E-46FA-A910-E32FAE8184C4}" type="slidenum">
              <a:rPr lang="en-US"/>
              <a:pPr/>
              <a:t>23</a:t>
            </a:fld>
            <a:endParaRPr lang="en-US"/>
          </a:p>
        </p:txBody>
      </p:sp>
      <p:sp>
        <p:nvSpPr>
          <p:cNvPr id="70659" name="Rectangle 2"/>
          <p:cNvSpPr>
            <a:spLocks noGrp="1" noRot="1" noChangeAspect="1" noChangeArrowheads="1" noTextEdit="1"/>
          </p:cNvSpPr>
          <p:nvPr>
            <p:ph type="sldImg"/>
          </p:nvPr>
        </p:nvSpPr>
        <p:spPr>
          <a:ln/>
        </p:spPr>
      </p:sp>
      <p:sp>
        <p:nvSpPr>
          <p:cNvPr id="70660"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29280583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AAD347D-5ACD-4C99-B74B-A9C85AD731AF}" type="datetimeFigureOut">
              <a:rPr lang="en-US" dirty="0"/>
              <a:t>3/8/2022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4509A250-FF31-4206-8172-F9D3106AACB1}" type="datetimeFigureOut">
              <a:rPr lang="en-US" dirty="0"/>
              <a:t>3/8/2022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a:t>Click to edit Master title style</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4" name="Date Placeholder 3"/>
          <p:cNvSpPr>
            <a:spLocks noGrp="1"/>
          </p:cNvSpPr>
          <p:nvPr>
            <p:ph type="dt" sz="half" idx="10"/>
          </p:nvPr>
        </p:nvSpPr>
        <p:spPr/>
        <p:txBody>
          <a:bodyPr/>
          <a:lstStyle/>
          <a:p>
            <a:fld id="{4509A250-FF31-4206-8172-F9D3106AACB1}" type="datetimeFigureOut">
              <a:rPr lang="en-US" dirty="0"/>
              <a:t>3/8/2022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US"/>
              <a:t>Click to edit Master title style</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n-US"/>
              <a:t>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4" name="Date Placeholder 3"/>
          <p:cNvSpPr>
            <a:spLocks noGrp="1"/>
          </p:cNvSpPr>
          <p:nvPr>
            <p:ph type="dt" sz="half" idx="10"/>
          </p:nvPr>
        </p:nvSpPr>
        <p:spPr/>
        <p:txBody>
          <a:bodyPr/>
          <a:lstStyle/>
          <a:p>
            <a:fld id="{4509A250-FF31-4206-8172-F9D3106AACB1}" type="datetimeFigureOut">
              <a:rPr lang="en-US" dirty="0"/>
              <a:t>3/8/2022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509A250-FF31-4206-8172-F9D3106AACB1}" type="datetimeFigureOut">
              <a:rPr lang="en-US" dirty="0"/>
              <a:t>3/8/2022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509A250-FF31-4206-8172-F9D3106AACB1}" type="datetimeFigureOut">
              <a:rPr lang="en-US" dirty="0"/>
              <a:t>3/8/2022</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509A250-FF31-4206-8172-F9D3106AACB1}" type="datetimeFigureOut">
              <a:rPr lang="en-US" dirty="0"/>
              <a:t>3/8/2022</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dirty="0"/>
              <a:t>3/8/2022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dirty="0"/>
              <a:t>3/8/2022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endParaRPr lang="en-US"/>
          </a:p>
        </p:txBody>
      </p:sp>
      <p:sp>
        <p:nvSpPr>
          <p:cNvPr id="4" name="Rectangle 5"/>
          <p:cNvSpPr>
            <a:spLocks noGrp="1" noChangeArrowheads="1"/>
          </p:cNvSpPr>
          <p:nvPr>
            <p:ph type="ftr" sz="quarter" idx="11"/>
          </p:nvPr>
        </p:nvSpPr>
        <p:spPr>
          <a:ln/>
        </p:spPr>
        <p:txBody>
          <a:bodyPr/>
          <a:lstStyle>
            <a:lvl1pPr>
              <a:defRPr/>
            </a:lvl1pPr>
          </a:lstStyle>
          <a:p>
            <a:endParaRPr lang="en-US"/>
          </a:p>
        </p:txBody>
      </p:sp>
      <p:sp>
        <p:nvSpPr>
          <p:cNvPr id="5" name="Rectangle 6"/>
          <p:cNvSpPr>
            <a:spLocks noGrp="1" noChangeArrowheads="1"/>
          </p:cNvSpPr>
          <p:nvPr>
            <p:ph type="sldNum" sz="quarter" idx="12"/>
          </p:nvPr>
        </p:nvSpPr>
        <p:spPr>
          <a:ln/>
        </p:spPr>
        <p:txBody>
          <a:bodyPr/>
          <a:lstStyle>
            <a:lvl1pPr>
              <a:defRPr/>
            </a:lvl1pPr>
          </a:lstStyle>
          <a:p>
            <a:fld id="{4A8F8A7D-1D24-40C2-8AEA-181A3B322035}" type="slidenum">
              <a:rPr lang="en-US"/>
              <a:pPr/>
              <a:t>‹#›</a:t>
            </a:fld>
            <a:endParaRPr lang="en-US"/>
          </a:p>
        </p:txBody>
      </p:sp>
    </p:spTree>
    <p:extLst>
      <p:ext uri="{BB962C8B-B14F-4D97-AF65-F5344CB8AC3E}">
        <p14:creationId xmlns:p14="http://schemas.microsoft.com/office/powerpoint/2010/main" val="17432306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p:txBody>
          <a:bodyPr/>
          <a:lstStyle/>
          <a:p>
            <a:fld id="{4509A250-FF31-4206-8172-F9D3106AACB1}" type="datetimeFigureOut">
              <a:rPr lang="en-US" dirty="0"/>
              <a:t>3/8/2022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796027F-7875-4030-9381-8BD8C4F21935}" type="datetimeFigureOut">
              <a:rPr lang="en-US" dirty="0"/>
              <a:t>3/8/2022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796027F-7875-4030-9381-8BD8C4F21935}" type="datetimeFigureOut">
              <a:rPr lang="en-US" dirty="0"/>
              <a:t>3/8/2022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796027F-7875-4030-9381-8BD8C4F21935}" type="datetimeFigureOut">
              <a:rPr lang="en-US" dirty="0"/>
              <a:t>3/8/2022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Date Placeholder 2"/>
          <p:cNvSpPr>
            <a:spLocks noGrp="1"/>
          </p:cNvSpPr>
          <p:nvPr>
            <p:ph type="dt" sz="half" idx="10"/>
          </p:nvPr>
        </p:nvSpPr>
        <p:spPr/>
        <p:txBody>
          <a:bodyPr/>
          <a:lstStyle/>
          <a:p>
            <a:fld id="{4509A250-FF31-4206-8172-F9D3106AACB1}" type="datetimeFigureOut">
              <a:rPr lang="en-US" dirty="0"/>
              <a:t>3/8/2022</a:t>
            </a:fld>
            <a:endParaRPr lang="en-US" dirty="0"/>
          </a:p>
        </p:txBody>
      </p:sp>
      <p:sp>
        <p:nvSpPr>
          <p:cNvPr id="5" name="Footer Placeholder 3"/>
          <p:cNvSpPr>
            <a:spLocks noGrp="1"/>
          </p:cNvSpPr>
          <p:nvPr>
            <p:ph type="ftr" sz="quarter" idx="11"/>
          </p:nvPr>
        </p:nvSpPr>
        <p:spPr/>
        <p:txBody>
          <a:bodyPr/>
          <a:lstStyle/>
          <a:p>
            <a:endParaRPr lang="en-US" dirty="0"/>
          </a:p>
        </p:txBody>
      </p:sp>
      <p:sp>
        <p:nvSpPr>
          <p:cNvPr id="6" name="Slide Number Placeholder 4"/>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4509A250-FF31-4206-8172-F9D3106AACB1}" type="datetimeFigureOut">
              <a:rPr lang="en-US" dirty="0"/>
              <a:t>3/8/2022</a:t>
            </a:fld>
            <a:endParaRPr lang="en-US" dirty="0"/>
          </a:p>
        </p:txBody>
      </p:sp>
      <p:sp>
        <p:nvSpPr>
          <p:cNvPr id="5" name="Footer Placeholder 2"/>
          <p:cNvSpPr>
            <a:spLocks noGrp="1"/>
          </p:cNvSpPr>
          <p:nvPr>
            <p:ph type="ftr" sz="quarter" idx="11"/>
          </p:nvPr>
        </p:nvSpPr>
        <p:spPr/>
        <p:txBody>
          <a:bodyPr/>
          <a:lstStyle/>
          <a:p>
            <a:endParaRPr lang="en-US" dirty="0"/>
          </a:p>
        </p:txBody>
      </p:sp>
      <p:sp>
        <p:nvSpPr>
          <p:cNvPr id="6" name="Slide Number Placeholder 3"/>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7" name="Date Placeholder 4"/>
          <p:cNvSpPr>
            <a:spLocks noGrp="1"/>
          </p:cNvSpPr>
          <p:nvPr>
            <p:ph type="dt" sz="half" idx="10"/>
          </p:nvPr>
        </p:nvSpPr>
        <p:spPr/>
        <p:txBody>
          <a:bodyPr/>
          <a:lstStyle/>
          <a:p>
            <a:fld id="{4509A250-FF31-4206-8172-F9D3106AACB1}" type="datetimeFigureOut">
              <a:rPr lang="en-US" dirty="0"/>
              <a:t>3/8/2022</a:t>
            </a:fld>
            <a:endParaRPr lang="en-US" dirty="0"/>
          </a:p>
        </p:txBody>
      </p:sp>
      <p:sp>
        <p:nvSpPr>
          <p:cNvPr id="5" name="Footer Placeholder 5"/>
          <p:cNvSpPr>
            <a:spLocks noGrp="1"/>
          </p:cNvSpPr>
          <p:nvPr>
            <p:ph type="ftr" sz="quarter" idx="11"/>
          </p:nvPr>
        </p:nvSpPr>
        <p:spPr/>
        <p:txBody>
          <a:bodyPr/>
          <a:lstStyle/>
          <a:p>
            <a:endParaRPr lang="en-US" dirty="0"/>
          </a:p>
        </p:txBody>
      </p:sp>
      <p:sp>
        <p:nvSpPr>
          <p:cNvPr id="6"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4509A250-FF31-4206-8172-F9D3106AACB1}" type="datetimeFigureOut">
              <a:rPr lang="en-US" dirty="0"/>
              <a:t>3/8/2022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3.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5.png"/><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0">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1">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2">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3">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4AAD347D-5ACD-4C99-B74B-A9C85AD731AF}" type="datetimeFigureOut">
              <a:rPr lang="en-US" dirty="0"/>
              <a:t>3/8/2022</a:t>
            </a:fld>
            <a:endParaRPr lang="en-US" dirty="0"/>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dirty="0"/>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D57F1E4F-1CFF-5643-939E-02111984F565}" type="slidenum">
              <a:rPr lang="en-US" dirty="0"/>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8" r:id="rId9"/>
    <p:sldLayoutId id="2147483667" r:id="rId10"/>
    <p:sldLayoutId id="2147483661" r:id="rId11"/>
    <p:sldLayoutId id="2147483664" r:id="rId12"/>
    <p:sldLayoutId id="2147483662" r:id="rId13"/>
    <p:sldLayoutId id="2147483669" r:id="rId14"/>
    <p:sldLayoutId id="2147483670" r:id="rId15"/>
    <p:sldLayoutId id="2147483658" r:id="rId16"/>
    <p:sldLayoutId id="2147483659" r:id="rId17"/>
    <p:sldLayoutId id="2147483671" r:id="rId18"/>
  </p:sldLayoutIdLst>
  <p:hf sldNum="0" hdr="0" ftr="0" dt="0"/>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2.tif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1.xml"/><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6.xml"/><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hyperlink" Target="https://www.frontiersin.org/articles/10.3389/feart.2019.00191/full" TargetMode="External"/><Relationship Id="rId2" Type="http://schemas.openxmlformats.org/officeDocument/2006/relationships/hyperlink" Target="http://www.spie.org/newsroom/technical-articles-archive/oereports/oereports0700/archeologists-use-remote-sensing-to-decode-the-past?highlight=x2420&amp;ArticleID=x18980" TargetMode="External"/><Relationship Id="rId1" Type="http://schemas.openxmlformats.org/officeDocument/2006/relationships/slideLayout" Target="../slideLayouts/slideLayout2.xml"/><Relationship Id="rId4" Type="http://schemas.openxmlformats.org/officeDocument/2006/relationships/hyperlink" Target="https://earthobservatory.nasa.gov/features/SpaceArchaeology" TargetMode="Externa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hyperlink" Target="http://earth.esa.int/landtraining07/D1LA1-LeToan.pdf" TargetMode="Externa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8" Type="http://schemas.openxmlformats.org/officeDocument/2006/relationships/hyperlink" Target="https://en.wikipedia.org/wiki/German_Air_Force" TargetMode="External"/><Relationship Id="rId13" Type="http://schemas.openxmlformats.org/officeDocument/2006/relationships/hyperlink" Target="https://en.wikipedia.org/wiki/SAOCOM" TargetMode="External"/><Relationship Id="rId18" Type="http://schemas.openxmlformats.org/officeDocument/2006/relationships/hyperlink" Target="https://en.wikipedia.org/wiki/Shuttle_Radar_Topography_Mission" TargetMode="External"/><Relationship Id="rId26" Type="http://schemas.openxmlformats.org/officeDocument/2006/relationships/hyperlink" Target="https://en.wikipedia.org/wiki/QuickScat" TargetMode="External"/><Relationship Id="rId3" Type="http://schemas.openxmlformats.org/officeDocument/2006/relationships/hyperlink" Target="https://en.wikipedia.org/wiki/RORSAT" TargetMode="External"/><Relationship Id="rId21" Type="http://schemas.openxmlformats.org/officeDocument/2006/relationships/hyperlink" Target="https://en.wikipedia.org/wiki/European_Remote-Sensing_Satellite" TargetMode="External"/><Relationship Id="rId7" Type="http://schemas.openxmlformats.org/officeDocument/2006/relationships/hyperlink" Target="https://en.wikipedia.org/wiki/SAR-Lupe" TargetMode="External"/><Relationship Id="rId12" Type="http://schemas.openxmlformats.org/officeDocument/2006/relationships/hyperlink" Target="https://en.wikipedia.org/wiki/COSMO-SkyMed" TargetMode="External"/><Relationship Id="rId17" Type="http://schemas.openxmlformats.org/officeDocument/2006/relationships/hyperlink" Target="https://en.wikipedia.org/wiki/Jason_1" TargetMode="External"/><Relationship Id="rId25" Type="http://schemas.openxmlformats.org/officeDocument/2006/relationships/hyperlink" Target="https://en.wikipedia.org/wiki/Metop" TargetMode="External"/><Relationship Id="rId2" Type="http://schemas.openxmlformats.org/officeDocument/2006/relationships/hyperlink" Target="https://en.wikipedia.org/wiki/RISAT-1" TargetMode="External"/><Relationship Id="rId16" Type="http://schemas.openxmlformats.org/officeDocument/2006/relationships/hyperlink" Target="https://en.wikipedia.org/wiki/TOPEX/Poseidon" TargetMode="External"/><Relationship Id="rId20" Type="http://schemas.openxmlformats.org/officeDocument/2006/relationships/hyperlink" Target="https://en.wikipedia.org/wiki/Geosat" TargetMode="External"/><Relationship Id="rId29" Type="http://schemas.openxmlformats.org/officeDocument/2006/relationships/hyperlink" Target="https://en.wikipedia.org/wiki/Sentinel-1" TargetMode="External"/><Relationship Id="rId1" Type="http://schemas.openxmlformats.org/officeDocument/2006/relationships/slideLayout" Target="../slideLayouts/slideLayout18.xml"/><Relationship Id="rId6" Type="http://schemas.openxmlformats.org/officeDocument/2006/relationships/hyperlink" Target="https://en.wikipedia.org/wiki/RADARSAT-2" TargetMode="External"/><Relationship Id="rId11" Type="http://schemas.openxmlformats.org/officeDocument/2006/relationships/hyperlink" Target="https://en.wikipedia.org/wiki/TanDEM-X" TargetMode="External"/><Relationship Id="rId24" Type="http://schemas.openxmlformats.org/officeDocument/2006/relationships/hyperlink" Target="https://en.wikipedia.org/wiki/Cloudsat" TargetMode="External"/><Relationship Id="rId5" Type="http://schemas.openxmlformats.org/officeDocument/2006/relationships/hyperlink" Target="https://en.wikipedia.org/wiki/RADARSAT-1" TargetMode="External"/><Relationship Id="rId15" Type="http://schemas.openxmlformats.org/officeDocument/2006/relationships/hyperlink" Target="https://en.wikipedia.org/wiki/TecSAR" TargetMode="External"/><Relationship Id="rId23" Type="http://schemas.openxmlformats.org/officeDocument/2006/relationships/hyperlink" Target="https://en.wikipedia.org/wiki/Tropical_Rainfall_Measuring_Mission" TargetMode="External"/><Relationship Id="rId28" Type="http://schemas.openxmlformats.org/officeDocument/2006/relationships/hyperlink" Target="https://en.wikipedia.org/wiki/Almaz" TargetMode="External"/><Relationship Id="rId10" Type="http://schemas.openxmlformats.org/officeDocument/2006/relationships/hyperlink" Target="https://en.wikipedia.org/wiki/Germany" TargetMode="External"/><Relationship Id="rId19" Type="http://schemas.openxmlformats.org/officeDocument/2006/relationships/hyperlink" Target="https://en.wikipedia.org/wiki/JERS-1" TargetMode="External"/><Relationship Id="rId4" Type="http://schemas.openxmlformats.org/officeDocument/2006/relationships/hyperlink" Target="https://en.wikipedia.org/wiki/Seasat" TargetMode="External"/><Relationship Id="rId9" Type="http://schemas.openxmlformats.org/officeDocument/2006/relationships/hyperlink" Target="https://en.wikipedia.org/wiki/TerraSAR-X" TargetMode="External"/><Relationship Id="rId14" Type="http://schemas.openxmlformats.org/officeDocument/2006/relationships/hyperlink" Target="https://en.wikipedia.org/wiki/Argentina" TargetMode="External"/><Relationship Id="rId22" Type="http://schemas.openxmlformats.org/officeDocument/2006/relationships/hyperlink" Target="https://en.wikipedia.org/wiki/Envisat" TargetMode="External"/><Relationship Id="rId27" Type="http://schemas.openxmlformats.org/officeDocument/2006/relationships/hyperlink" Target="https://en.wikipedia.org/wiki/NISAR_(satellite)" TargetMode="External"/></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RADAR</a:t>
            </a:r>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22434835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a:extLst>
              <a:ext uri="{FF2B5EF4-FFF2-40B4-BE49-F238E27FC236}">
                <a16:creationId xmlns:a16="http://schemas.microsoft.com/office/drawing/2014/main" id="{030737C6-2D21-4627-BD06-2D000BC59363}"/>
              </a:ext>
            </a:extLst>
          </p:cNvPr>
          <p:cNvPicPr>
            <a:picLocks noGrp="1" noChangeAspect="1"/>
          </p:cNvPicPr>
          <p:nvPr>
            <p:ph/>
          </p:nvPr>
        </p:nvPicPr>
        <p:blipFill>
          <a:blip r:embed="rId2"/>
          <a:stretch>
            <a:fillRect/>
          </a:stretch>
        </p:blipFill>
        <p:spPr>
          <a:xfrm>
            <a:off x="2201079" y="274638"/>
            <a:ext cx="7789842" cy="5851525"/>
          </a:xfrm>
          <a:prstGeom prst="rect">
            <a:avLst/>
          </a:prstGeom>
        </p:spPr>
      </p:pic>
    </p:spTree>
    <p:extLst>
      <p:ext uri="{BB962C8B-B14F-4D97-AF65-F5344CB8AC3E}">
        <p14:creationId xmlns:p14="http://schemas.microsoft.com/office/powerpoint/2010/main" val="3367017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A7B54CC-2246-4339-B6B5-E62DDF81A873}"/>
              </a:ext>
            </a:extLst>
          </p:cNvPr>
          <p:cNvSpPr>
            <a:spLocks noGrp="1"/>
          </p:cNvSpPr>
          <p:nvPr>
            <p:ph/>
          </p:nvPr>
        </p:nvSpPr>
        <p:spPr/>
        <p:txBody>
          <a:bodyPr/>
          <a:lstStyle/>
          <a:p>
            <a:endParaRPr lang="en-US"/>
          </a:p>
        </p:txBody>
      </p:sp>
      <p:pic>
        <p:nvPicPr>
          <p:cNvPr id="3" name="Picture 2">
            <a:extLst>
              <a:ext uri="{FF2B5EF4-FFF2-40B4-BE49-F238E27FC236}">
                <a16:creationId xmlns:a16="http://schemas.microsoft.com/office/drawing/2014/main" id="{7FA6841C-D7E6-4E6A-B143-3E49B9DE8874}"/>
              </a:ext>
            </a:extLst>
          </p:cNvPr>
          <p:cNvPicPr>
            <a:picLocks noChangeAspect="1"/>
          </p:cNvPicPr>
          <p:nvPr/>
        </p:nvPicPr>
        <p:blipFill>
          <a:blip r:embed="rId2"/>
          <a:stretch>
            <a:fillRect/>
          </a:stretch>
        </p:blipFill>
        <p:spPr>
          <a:xfrm>
            <a:off x="1547689" y="0"/>
            <a:ext cx="9096622" cy="6858000"/>
          </a:xfrm>
          <a:prstGeom prst="rect">
            <a:avLst/>
          </a:prstGeom>
        </p:spPr>
      </p:pic>
    </p:spTree>
    <p:extLst>
      <p:ext uri="{BB962C8B-B14F-4D97-AF65-F5344CB8AC3E}">
        <p14:creationId xmlns:p14="http://schemas.microsoft.com/office/powerpoint/2010/main" val="29833318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a:extLst>
              <a:ext uri="{FF2B5EF4-FFF2-40B4-BE49-F238E27FC236}">
                <a16:creationId xmlns:a16="http://schemas.microsoft.com/office/drawing/2014/main" id="{1EBD4CD6-F45D-4D51-B510-994BFE9B043C}"/>
              </a:ext>
            </a:extLst>
          </p:cNvPr>
          <p:cNvPicPr>
            <a:picLocks noGrp="1" noChangeAspect="1"/>
          </p:cNvPicPr>
          <p:nvPr>
            <p:ph/>
          </p:nvPr>
        </p:nvPicPr>
        <p:blipFill>
          <a:blip r:embed="rId2"/>
          <a:stretch>
            <a:fillRect/>
          </a:stretch>
        </p:blipFill>
        <p:spPr>
          <a:xfrm>
            <a:off x="2208217" y="274638"/>
            <a:ext cx="7775565" cy="5851525"/>
          </a:xfrm>
          <a:prstGeom prst="rect">
            <a:avLst/>
          </a:prstGeom>
        </p:spPr>
      </p:pic>
    </p:spTree>
    <p:extLst>
      <p:ext uri="{BB962C8B-B14F-4D97-AF65-F5344CB8AC3E}">
        <p14:creationId xmlns:p14="http://schemas.microsoft.com/office/powerpoint/2010/main" val="5196829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a:extLst>
              <a:ext uri="{FF2B5EF4-FFF2-40B4-BE49-F238E27FC236}">
                <a16:creationId xmlns:a16="http://schemas.microsoft.com/office/drawing/2014/main" id="{CD5129B9-3C44-4AFC-AE8D-290E0605462E}"/>
              </a:ext>
            </a:extLst>
          </p:cNvPr>
          <p:cNvPicPr>
            <a:picLocks noGrp="1" noChangeAspect="1"/>
          </p:cNvPicPr>
          <p:nvPr>
            <p:ph/>
          </p:nvPr>
        </p:nvPicPr>
        <p:blipFill>
          <a:blip r:embed="rId2"/>
          <a:stretch>
            <a:fillRect/>
          </a:stretch>
        </p:blipFill>
        <p:spPr>
          <a:xfrm>
            <a:off x="2205132" y="274638"/>
            <a:ext cx="7781736" cy="5851525"/>
          </a:xfrm>
          <a:prstGeom prst="rect">
            <a:avLst/>
          </a:prstGeom>
        </p:spPr>
      </p:pic>
    </p:spTree>
    <p:extLst>
      <p:ext uri="{BB962C8B-B14F-4D97-AF65-F5344CB8AC3E}">
        <p14:creationId xmlns:p14="http://schemas.microsoft.com/office/powerpoint/2010/main" val="15928598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8226155-10E1-4327-84DA-4E8058BD15F6}"/>
              </a:ext>
            </a:extLst>
          </p:cNvPr>
          <p:cNvSpPr>
            <a:spLocks noGrp="1"/>
          </p:cNvSpPr>
          <p:nvPr>
            <p:ph/>
          </p:nvPr>
        </p:nvSpPr>
        <p:spPr/>
        <p:txBody>
          <a:bodyPr/>
          <a:lstStyle/>
          <a:p>
            <a:endParaRPr lang="en-US"/>
          </a:p>
        </p:txBody>
      </p:sp>
      <p:pic>
        <p:nvPicPr>
          <p:cNvPr id="3" name="Picture 2">
            <a:extLst>
              <a:ext uri="{FF2B5EF4-FFF2-40B4-BE49-F238E27FC236}">
                <a16:creationId xmlns:a16="http://schemas.microsoft.com/office/drawing/2014/main" id="{0D0D89EC-C0D2-4CC0-BBC8-712DC6F7B192}"/>
              </a:ext>
            </a:extLst>
          </p:cNvPr>
          <p:cNvPicPr>
            <a:picLocks noChangeAspect="1"/>
          </p:cNvPicPr>
          <p:nvPr/>
        </p:nvPicPr>
        <p:blipFill>
          <a:blip r:embed="rId2"/>
          <a:stretch>
            <a:fillRect/>
          </a:stretch>
        </p:blipFill>
        <p:spPr>
          <a:xfrm>
            <a:off x="1528757" y="0"/>
            <a:ext cx="9134485" cy="6858000"/>
          </a:xfrm>
          <a:prstGeom prst="rect">
            <a:avLst/>
          </a:prstGeom>
        </p:spPr>
      </p:pic>
    </p:spTree>
    <p:extLst>
      <p:ext uri="{BB962C8B-B14F-4D97-AF65-F5344CB8AC3E}">
        <p14:creationId xmlns:p14="http://schemas.microsoft.com/office/powerpoint/2010/main" val="32434378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962DB90-3CFA-4A1C-B335-AA092A909BFC}"/>
              </a:ext>
            </a:extLst>
          </p:cNvPr>
          <p:cNvSpPr>
            <a:spLocks noGrp="1"/>
          </p:cNvSpPr>
          <p:nvPr>
            <p:ph/>
          </p:nvPr>
        </p:nvSpPr>
        <p:spPr/>
        <p:txBody>
          <a:bodyPr/>
          <a:lstStyle/>
          <a:p>
            <a:endParaRPr lang="en-US"/>
          </a:p>
        </p:txBody>
      </p:sp>
      <p:pic>
        <p:nvPicPr>
          <p:cNvPr id="3" name="Picture 2">
            <a:extLst>
              <a:ext uri="{FF2B5EF4-FFF2-40B4-BE49-F238E27FC236}">
                <a16:creationId xmlns:a16="http://schemas.microsoft.com/office/drawing/2014/main" id="{CB4F6E14-F6AE-494E-A0E5-0F0F5FABEEFA}"/>
              </a:ext>
            </a:extLst>
          </p:cNvPr>
          <p:cNvPicPr>
            <a:picLocks noChangeAspect="1"/>
          </p:cNvPicPr>
          <p:nvPr/>
        </p:nvPicPr>
        <p:blipFill>
          <a:blip r:embed="rId2"/>
          <a:stretch>
            <a:fillRect/>
          </a:stretch>
        </p:blipFill>
        <p:spPr>
          <a:xfrm>
            <a:off x="1526391" y="0"/>
            <a:ext cx="9139218" cy="6858000"/>
          </a:xfrm>
          <a:prstGeom prst="rect">
            <a:avLst/>
          </a:prstGeom>
        </p:spPr>
      </p:pic>
    </p:spTree>
    <p:extLst>
      <p:ext uri="{BB962C8B-B14F-4D97-AF65-F5344CB8AC3E}">
        <p14:creationId xmlns:p14="http://schemas.microsoft.com/office/powerpoint/2010/main" val="11185250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ADCE9D4-0DFE-49D6-BB1F-6C7D7580ECE5}"/>
              </a:ext>
            </a:extLst>
          </p:cNvPr>
          <p:cNvSpPr>
            <a:spLocks noGrp="1"/>
          </p:cNvSpPr>
          <p:nvPr>
            <p:ph/>
          </p:nvPr>
        </p:nvSpPr>
        <p:spPr/>
        <p:txBody>
          <a:bodyPr/>
          <a:lstStyle/>
          <a:p>
            <a:endParaRPr lang="en-US" dirty="0"/>
          </a:p>
        </p:txBody>
      </p:sp>
      <p:pic>
        <p:nvPicPr>
          <p:cNvPr id="3" name="Picture 2">
            <a:extLst>
              <a:ext uri="{FF2B5EF4-FFF2-40B4-BE49-F238E27FC236}">
                <a16:creationId xmlns:a16="http://schemas.microsoft.com/office/drawing/2014/main" id="{5849D079-0CC3-4433-95B1-AE664E76D9BB}"/>
              </a:ext>
            </a:extLst>
          </p:cNvPr>
          <p:cNvPicPr>
            <a:picLocks noChangeAspect="1"/>
          </p:cNvPicPr>
          <p:nvPr/>
        </p:nvPicPr>
        <p:blipFill>
          <a:blip r:embed="rId2"/>
          <a:stretch>
            <a:fillRect/>
          </a:stretch>
        </p:blipFill>
        <p:spPr>
          <a:xfrm>
            <a:off x="1533535" y="0"/>
            <a:ext cx="9124930" cy="6858000"/>
          </a:xfrm>
          <a:prstGeom prst="rect">
            <a:avLst/>
          </a:prstGeom>
        </p:spPr>
      </p:pic>
    </p:spTree>
    <p:extLst>
      <p:ext uri="{BB962C8B-B14F-4D97-AF65-F5344CB8AC3E}">
        <p14:creationId xmlns:p14="http://schemas.microsoft.com/office/powerpoint/2010/main" val="34639013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982E2EB-8970-4056-A8D8-85040D14E8D4}"/>
              </a:ext>
            </a:extLst>
          </p:cNvPr>
          <p:cNvSpPr>
            <a:spLocks noGrp="1"/>
          </p:cNvSpPr>
          <p:nvPr>
            <p:ph/>
          </p:nvPr>
        </p:nvSpPr>
        <p:spPr/>
        <p:txBody>
          <a:bodyPr/>
          <a:lstStyle/>
          <a:p>
            <a:endParaRPr lang="en-US"/>
          </a:p>
        </p:txBody>
      </p:sp>
      <p:pic>
        <p:nvPicPr>
          <p:cNvPr id="3" name="Picture 2">
            <a:extLst>
              <a:ext uri="{FF2B5EF4-FFF2-40B4-BE49-F238E27FC236}">
                <a16:creationId xmlns:a16="http://schemas.microsoft.com/office/drawing/2014/main" id="{B6023974-3255-44B4-A2D1-64DBD35554D8}"/>
              </a:ext>
            </a:extLst>
          </p:cNvPr>
          <p:cNvPicPr>
            <a:picLocks noChangeAspect="1"/>
          </p:cNvPicPr>
          <p:nvPr/>
        </p:nvPicPr>
        <p:blipFill>
          <a:blip r:embed="rId2"/>
          <a:stretch>
            <a:fillRect/>
          </a:stretch>
        </p:blipFill>
        <p:spPr>
          <a:xfrm>
            <a:off x="1539510" y="0"/>
            <a:ext cx="9112979" cy="6858000"/>
          </a:xfrm>
          <a:prstGeom prst="rect">
            <a:avLst/>
          </a:prstGeom>
        </p:spPr>
      </p:pic>
    </p:spTree>
    <p:extLst>
      <p:ext uri="{BB962C8B-B14F-4D97-AF65-F5344CB8AC3E}">
        <p14:creationId xmlns:p14="http://schemas.microsoft.com/office/powerpoint/2010/main" val="82085053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1981200" y="152400"/>
            <a:ext cx="8229600" cy="914400"/>
          </a:xfrm>
        </p:spPr>
        <p:txBody>
          <a:bodyPr/>
          <a:lstStyle/>
          <a:p>
            <a:pPr eaLnBrk="1" hangingPunct="1"/>
            <a:r>
              <a:rPr lang="en-US" dirty="0"/>
              <a:t>Radar Advantages</a:t>
            </a:r>
          </a:p>
        </p:txBody>
      </p:sp>
      <p:sp>
        <p:nvSpPr>
          <p:cNvPr id="12291" name="Rectangle 3"/>
          <p:cNvSpPr>
            <a:spLocks noGrp="1" noChangeArrowheads="1"/>
          </p:cNvSpPr>
          <p:nvPr>
            <p:ph idx="1"/>
          </p:nvPr>
        </p:nvSpPr>
        <p:spPr>
          <a:xfrm>
            <a:off x="1981200" y="1219201"/>
            <a:ext cx="8229600" cy="4525963"/>
          </a:xfrm>
        </p:spPr>
        <p:txBody>
          <a:bodyPr/>
          <a:lstStyle/>
          <a:p>
            <a:pPr eaLnBrk="1" hangingPunct="1"/>
            <a:r>
              <a:rPr lang="en-US" dirty="0"/>
              <a:t>Can penetrate clouds</a:t>
            </a:r>
          </a:p>
          <a:p>
            <a:pPr eaLnBrk="1" hangingPunct="1"/>
            <a:r>
              <a:rPr lang="en-US" dirty="0"/>
              <a:t>Active, so can use day or night</a:t>
            </a:r>
          </a:p>
          <a:p>
            <a:pPr eaLnBrk="1" hangingPunct="1"/>
            <a:r>
              <a:rPr lang="en-US" dirty="0"/>
              <a:t>Less of a radiance </a:t>
            </a:r>
            <a:r>
              <a:rPr lang="en-US" i="1" dirty="0"/>
              <a:t>vs</a:t>
            </a:r>
            <a:r>
              <a:rPr lang="en-US" dirty="0"/>
              <a:t>. reflectance problem since you know exactly how much energy you send out and can measure what you get back—and atmosphere not a problem</a:t>
            </a:r>
          </a:p>
          <a:p>
            <a:pPr eaLnBrk="1" hangingPunct="1"/>
            <a:r>
              <a:rPr lang="en-US" dirty="0"/>
              <a:t>Can penetrate dry soil and get subsurface characteristics (</a:t>
            </a:r>
            <a:r>
              <a:rPr lang="en-US" i="1" dirty="0"/>
              <a:t>e.g.</a:t>
            </a:r>
            <a:r>
              <a:rPr lang="en-US" dirty="0"/>
              <a:t>, archaeology)</a:t>
            </a:r>
          </a:p>
        </p:txBody>
      </p:sp>
    </p:spTree>
    <p:extLst>
      <p:ext uri="{BB962C8B-B14F-4D97-AF65-F5344CB8AC3E}">
        <p14:creationId xmlns:p14="http://schemas.microsoft.com/office/powerpoint/2010/main" val="31343081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1981200" y="76200"/>
            <a:ext cx="8229600" cy="914400"/>
          </a:xfrm>
        </p:spPr>
        <p:txBody>
          <a:bodyPr/>
          <a:lstStyle/>
          <a:p>
            <a:pPr eaLnBrk="1" hangingPunct="1"/>
            <a:r>
              <a:rPr lang="en-US" dirty="0"/>
              <a:t>Radar Disadvantages</a:t>
            </a:r>
          </a:p>
        </p:txBody>
      </p:sp>
      <p:sp>
        <p:nvSpPr>
          <p:cNvPr id="13315" name="Rectangle 3"/>
          <p:cNvSpPr>
            <a:spLocks noGrp="1" noChangeArrowheads="1"/>
          </p:cNvSpPr>
          <p:nvPr>
            <p:ph idx="1"/>
          </p:nvPr>
        </p:nvSpPr>
        <p:spPr>
          <a:xfrm>
            <a:off x="1974273" y="1295400"/>
            <a:ext cx="8229600" cy="2667000"/>
          </a:xfrm>
        </p:spPr>
        <p:txBody>
          <a:bodyPr/>
          <a:lstStyle/>
          <a:p>
            <a:pPr eaLnBrk="1" hangingPunct="1"/>
            <a:r>
              <a:rPr lang="en-US" dirty="0"/>
              <a:t>Developed by military, less civilian experience so far than passive remote sensing</a:t>
            </a:r>
          </a:p>
          <a:p>
            <a:pPr eaLnBrk="1" hangingPunct="1"/>
            <a:r>
              <a:rPr lang="en-US" dirty="0"/>
              <a:t>Difficult to interpret—complicated causes of backscatter (reflectance)</a:t>
            </a:r>
          </a:p>
          <a:p>
            <a:pPr eaLnBrk="1" hangingPunct="1"/>
            <a:r>
              <a:rPr lang="en-US" dirty="0"/>
              <a:t>Geometric distortions caused by side looking geometry</a:t>
            </a:r>
          </a:p>
        </p:txBody>
      </p:sp>
      <p:pic>
        <p:nvPicPr>
          <p:cNvPr id="2" name="Picture 1"/>
          <p:cNvPicPr>
            <a:picLocks noChangeAspect="1"/>
          </p:cNvPicPr>
          <p:nvPr/>
        </p:nvPicPr>
        <p:blipFill>
          <a:blip r:embed="rId3"/>
          <a:stretch>
            <a:fillRect/>
          </a:stretch>
        </p:blipFill>
        <p:spPr>
          <a:xfrm>
            <a:off x="5638800" y="3505200"/>
            <a:ext cx="3810000" cy="3175000"/>
          </a:xfrm>
          <a:prstGeom prst="rect">
            <a:avLst/>
          </a:prstGeom>
        </p:spPr>
      </p:pic>
      <p:sp>
        <p:nvSpPr>
          <p:cNvPr id="3" name="TextBox 2"/>
          <p:cNvSpPr txBox="1"/>
          <p:nvPr/>
        </p:nvSpPr>
        <p:spPr>
          <a:xfrm>
            <a:off x="2286000" y="5181600"/>
            <a:ext cx="3124200" cy="923330"/>
          </a:xfrm>
          <a:prstGeom prst="rect">
            <a:avLst/>
          </a:prstGeom>
          <a:noFill/>
        </p:spPr>
        <p:txBody>
          <a:bodyPr wrap="square" rtlCol="0">
            <a:spAutoFit/>
          </a:bodyPr>
          <a:lstStyle/>
          <a:p>
            <a:r>
              <a:rPr lang="en-US" dirty="0"/>
              <a:t>Image: </a:t>
            </a:r>
          </a:p>
          <a:p>
            <a:r>
              <a:rPr lang="en-US" dirty="0"/>
              <a:t>Natural Resources Canada</a:t>
            </a:r>
          </a:p>
        </p:txBody>
      </p:sp>
    </p:spTree>
    <p:extLst>
      <p:ext uri="{BB962C8B-B14F-4D97-AF65-F5344CB8AC3E}">
        <p14:creationId xmlns:p14="http://schemas.microsoft.com/office/powerpoint/2010/main" val="30700088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1995055" y="104775"/>
            <a:ext cx="8229600" cy="996950"/>
          </a:xfrm>
        </p:spPr>
        <p:txBody>
          <a:bodyPr/>
          <a:lstStyle/>
          <a:p>
            <a:pPr eaLnBrk="1" hangingPunct="1"/>
            <a:r>
              <a:rPr lang="en-US"/>
              <a:t>Side-looking Radar</a:t>
            </a:r>
          </a:p>
        </p:txBody>
      </p:sp>
      <p:sp>
        <p:nvSpPr>
          <p:cNvPr id="6147" name="Rectangle 3"/>
          <p:cNvSpPr>
            <a:spLocks noGrp="1" noChangeArrowheads="1"/>
          </p:cNvSpPr>
          <p:nvPr>
            <p:ph idx="1"/>
          </p:nvPr>
        </p:nvSpPr>
        <p:spPr>
          <a:xfrm>
            <a:off x="2001982" y="1108652"/>
            <a:ext cx="8229600" cy="3124200"/>
          </a:xfrm>
        </p:spPr>
        <p:txBody>
          <a:bodyPr/>
          <a:lstStyle/>
          <a:p>
            <a:pPr eaLnBrk="1" hangingPunct="1"/>
            <a:r>
              <a:rPr lang="en-US" dirty="0"/>
              <a:t>Most radar systems do look off to the side (</a:t>
            </a:r>
            <a:r>
              <a:rPr lang="en-US" b="1" dirty="0"/>
              <a:t>off-nadir</a:t>
            </a:r>
            <a:r>
              <a:rPr lang="en-US" dirty="0"/>
              <a:t>)</a:t>
            </a:r>
          </a:p>
          <a:p>
            <a:pPr marL="0" indent="0">
              <a:buNone/>
            </a:pPr>
            <a:endParaRPr lang="en-US" dirty="0"/>
          </a:p>
          <a:p>
            <a:pPr lvl="1" eaLnBrk="1" hangingPunct="1"/>
            <a:r>
              <a:rPr lang="en-US" dirty="0"/>
              <a:t>For military applications allows planes to fly over friendly territory and look into enemy territory</a:t>
            </a:r>
          </a:p>
          <a:p>
            <a:pPr lvl="1" eaLnBrk="1" hangingPunct="1"/>
            <a:r>
              <a:rPr lang="en-US" dirty="0"/>
              <a:t>More importantly, gives us more info about surface characteristics</a:t>
            </a:r>
          </a:p>
          <a:p>
            <a:pPr lvl="2" eaLnBrk="1" hangingPunct="1"/>
            <a:r>
              <a:rPr lang="en-US" dirty="0"/>
              <a:t>Radar is sensitive to surface roughness</a:t>
            </a:r>
          </a:p>
        </p:txBody>
      </p:sp>
      <p:pic>
        <p:nvPicPr>
          <p:cNvPr id="4" name="Picture 4" descr="radar_schematic"/>
          <p:cNvPicPr>
            <a:picLocks noChangeAspect="1" noChangeArrowheads="1"/>
          </p:cNvPicPr>
          <p:nvPr/>
        </p:nvPicPr>
        <p:blipFill>
          <a:blip r:embed="rId3" cstate="print"/>
          <a:srcRect/>
          <a:stretch>
            <a:fillRect/>
          </a:stretch>
        </p:blipFill>
        <p:spPr bwMode="auto">
          <a:xfrm>
            <a:off x="1960418" y="3541702"/>
            <a:ext cx="3536030" cy="3316298"/>
          </a:xfrm>
          <a:prstGeom prst="rect">
            <a:avLst/>
          </a:prstGeom>
          <a:noFill/>
          <a:ln w="9525">
            <a:noFill/>
            <a:miter lim="800000"/>
            <a:headEnd/>
            <a:tailEnd/>
          </a:ln>
        </p:spPr>
      </p:pic>
      <p:pic>
        <p:nvPicPr>
          <p:cNvPr id="5" name="Picture 5" descr="radar_schmatic2"/>
          <p:cNvPicPr>
            <a:picLocks noChangeAspect="1" noChangeArrowheads="1"/>
          </p:cNvPicPr>
          <p:nvPr/>
        </p:nvPicPr>
        <p:blipFill>
          <a:blip r:embed="rId4" cstate="print"/>
          <a:srcRect/>
          <a:stretch>
            <a:fillRect/>
          </a:stretch>
        </p:blipFill>
        <p:spPr bwMode="auto">
          <a:xfrm>
            <a:off x="6883122" y="3413871"/>
            <a:ext cx="4614554" cy="3444130"/>
          </a:xfrm>
          <a:prstGeom prst="rect">
            <a:avLst/>
          </a:prstGeom>
          <a:noFill/>
          <a:ln w="9525">
            <a:noFill/>
            <a:miter lim="800000"/>
            <a:headEnd/>
            <a:tailEnd/>
          </a:ln>
        </p:spPr>
      </p:pic>
    </p:spTree>
    <p:extLst>
      <p:ext uri="{BB962C8B-B14F-4D97-AF65-F5344CB8AC3E}">
        <p14:creationId xmlns:p14="http://schemas.microsoft.com/office/powerpoint/2010/main" val="387084649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6" descr="radar_penetration"/>
          <p:cNvPicPr>
            <a:picLocks noGrp="1" noChangeAspect="1" noChangeArrowheads="1"/>
          </p:cNvPicPr>
          <p:nvPr>
            <p:ph/>
          </p:nvPr>
        </p:nvPicPr>
        <p:blipFill>
          <a:blip r:embed="rId3" cstate="print"/>
          <a:srcRect/>
          <a:stretch>
            <a:fillRect/>
          </a:stretch>
        </p:blipFill>
        <p:spPr>
          <a:xfrm>
            <a:off x="2514600" y="304801"/>
            <a:ext cx="7467600" cy="5451475"/>
          </a:xfrm>
          <a:noFill/>
        </p:spPr>
      </p:pic>
      <p:sp>
        <p:nvSpPr>
          <p:cNvPr id="15363" name="Text Box 7"/>
          <p:cNvSpPr txBox="1">
            <a:spLocks noChangeArrowheads="1"/>
          </p:cNvSpPr>
          <p:nvPr/>
        </p:nvSpPr>
        <p:spPr bwMode="auto">
          <a:xfrm>
            <a:off x="3200400" y="5791201"/>
            <a:ext cx="6172200" cy="366713"/>
          </a:xfrm>
          <a:prstGeom prst="rect">
            <a:avLst/>
          </a:prstGeom>
          <a:noFill/>
          <a:ln w="9525">
            <a:noFill/>
            <a:miter lim="800000"/>
            <a:headEnd/>
            <a:tailEnd/>
          </a:ln>
        </p:spPr>
        <p:txBody>
          <a:bodyPr>
            <a:spAutoFit/>
          </a:bodyPr>
          <a:lstStyle/>
          <a:p>
            <a:pPr algn="ctr">
              <a:spcBef>
                <a:spcPct val="50000"/>
              </a:spcBef>
            </a:pPr>
            <a:r>
              <a:rPr lang="en-US"/>
              <a:t>Radar penetration increases with wavelength</a:t>
            </a:r>
          </a:p>
        </p:txBody>
      </p:sp>
    </p:spTree>
    <p:extLst>
      <p:ext uri="{BB962C8B-B14F-4D97-AF65-F5344CB8AC3E}">
        <p14:creationId xmlns:p14="http://schemas.microsoft.com/office/powerpoint/2010/main" val="103667049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1981200" y="76200"/>
            <a:ext cx="8229600" cy="838200"/>
          </a:xfrm>
        </p:spPr>
        <p:txBody>
          <a:bodyPr/>
          <a:lstStyle/>
          <a:p>
            <a:pPr eaLnBrk="1" hangingPunct="1"/>
            <a:r>
              <a:rPr lang="en-US" dirty="0"/>
              <a:t>Interpreting Radar Data</a:t>
            </a:r>
          </a:p>
        </p:txBody>
      </p:sp>
      <p:sp>
        <p:nvSpPr>
          <p:cNvPr id="24579" name="Rectangle 3"/>
          <p:cNvSpPr>
            <a:spLocks noGrp="1" noChangeArrowheads="1"/>
          </p:cNvSpPr>
          <p:nvPr>
            <p:ph idx="1"/>
          </p:nvPr>
        </p:nvSpPr>
        <p:spPr>
          <a:xfrm>
            <a:off x="1981200" y="1295400"/>
            <a:ext cx="8229600" cy="4267200"/>
          </a:xfrm>
        </p:spPr>
        <p:txBody>
          <a:bodyPr>
            <a:normAutofit/>
          </a:bodyPr>
          <a:lstStyle/>
          <a:p>
            <a:pPr eaLnBrk="1" hangingPunct="1"/>
            <a:r>
              <a:rPr lang="en-US" dirty="0"/>
              <a:t>Longer wavelength bands (P and L bands)</a:t>
            </a:r>
          </a:p>
          <a:p>
            <a:pPr lvl="1" eaLnBrk="1" hangingPunct="1"/>
            <a:r>
              <a:rPr lang="en-US" dirty="0"/>
              <a:t>Penetrate canopy and reflects off of standing tree trunks</a:t>
            </a:r>
          </a:p>
          <a:p>
            <a:pPr lvl="1" eaLnBrk="1" hangingPunct="1"/>
            <a:r>
              <a:rPr lang="en-US" dirty="0"/>
              <a:t>Can detect amount of wood in a forest</a:t>
            </a:r>
          </a:p>
          <a:p>
            <a:pPr lvl="1" eaLnBrk="1" hangingPunct="1"/>
            <a:r>
              <a:rPr lang="en-US" dirty="0"/>
              <a:t>Estimate forest biomass</a:t>
            </a:r>
          </a:p>
          <a:p>
            <a:r>
              <a:rPr lang="en-US" dirty="0"/>
              <a:t>Shorter wavelengths (C and X bands)</a:t>
            </a:r>
          </a:p>
          <a:p>
            <a:pPr lvl="1"/>
            <a:r>
              <a:rPr lang="en-US" dirty="0"/>
              <a:t>X band can detect leaves</a:t>
            </a:r>
          </a:p>
          <a:p>
            <a:pPr lvl="1"/>
            <a:r>
              <a:rPr lang="en-US" dirty="0"/>
              <a:t>C (and L) band can detect twigs</a:t>
            </a:r>
          </a:p>
          <a:p>
            <a:pPr lvl="1" eaLnBrk="1" hangingPunct="1"/>
            <a:endParaRPr lang="en-US" dirty="0"/>
          </a:p>
          <a:p>
            <a:pPr lvl="1" eaLnBrk="1" hangingPunct="1"/>
            <a:endParaRPr lang="en-US" dirty="0"/>
          </a:p>
        </p:txBody>
      </p:sp>
    </p:spTree>
    <p:extLst>
      <p:ext uri="{BB962C8B-B14F-4D97-AF65-F5344CB8AC3E}">
        <p14:creationId xmlns:p14="http://schemas.microsoft.com/office/powerpoint/2010/main" val="172627433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1981200" y="228600"/>
            <a:ext cx="8229600" cy="1600200"/>
          </a:xfrm>
        </p:spPr>
        <p:txBody>
          <a:bodyPr/>
          <a:lstStyle/>
          <a:p>
            <a:pPr eaLnBrk="1" hangingPunct="1"/>
            <a:r>
              <a:rPr lang="en-US" dirty="0"/>
              <a:t>Resolving Objects with Radar</a:t>
            </a:r>
          </a:p>
        </p:txBody>
      </p:sp>
      <p:sp>
        <p:nvSpPr>
          <p:cNvPr id="26627" name="Rectangle 3"/>
          <p:cNvSpPr>
            <a:spLocks noGrp="1" noChangeArrowheads="1"/>
          </p:cNvSpPr>
          <p:nvPr>
            <p:ph idx="1"/>
          </p:nvPr>
        </p:nvSpPr>
        <p:spPr>
          <a:xfrm>
            <a:off x="1981200" y="2209800"/>
            <a:ext cx="8229600" cy="3124200"/>
          </a:xfrm>
        </p:spPr>
        <p:txBody>
          <a:bodyPr>
            <a:normAutofit lnSpcReduction="10000"/>
          </a:bodyPr>
          <a:lstStyle/>
          <a:p>
            <a:pPr eaLnBrk="1" hangingPunct="1"/>
            <a:r>
              <a:rPr lang="en-US" sz="3200" dirty="0"/>
              <a:t>Radar resolution determined by…</a:t>
            </a:r>
          </a:p>
          <a:p>
            <a:pPr lvl="1" eaLnBrk="1" hangingPunct="1"/>
            <a:r>
              <a:rPr lang="en-US" sz="2000" dirty="0"/>
              <a:t>Size of area “illuminated” by microwaves at one time</a:t>
            </a:r>
          </a:p>
          <a:p>
            <a:pPr lvl="2" eaLnBrk="1" hangingPunct="1"/>
            <a:r>
              <a:rPr lang="en-US" sz="2000" dirty="0"/>
              <a:t>Depends on antenna length (longer antenna = better spatial resolution)</a:t>
            </a:r>
          </a:p>
          <a:p>
            <a:pPr lvl="3" eaLnBrk="1" hangingPunct="1"/>
            <a:r>
              <a:rPr lang="en-US" sz="2000" dirty="0"/>
              <a:t>But…difficult physically for airplane or satellite to carry a very large antenna.</a:t>
            </a:r>
          </a:p>
          <a:p>
            <a:pPr lvl="2" eaLnBrk="1" hangingPunct="1"/>
            <a:r>
              <a:rPr lang="en-US" sz="2000" dirty="0"/>
              <a:t>Depends on length of radar pulse (longer pulse = lower spatial resolution)</a:t>
            </a:r>
          </a:p>
        </p:txBody>
      </p:sp>
    </p:spTree>
    <p:extLst>
      <p:ext uri="{BB962C8B-B14F-4D97-AF65-F5344CB8AC3E}">
        <p14:creationId xmlns:p14="http://schemas.microsoft.com/office/powerpoint/2010/main" val="254274008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4" descr="radar_pulse_length"/>
          <p:cNvPicPr>
            <a:picLocks noGrp="1" noChangeAspect="1" noChangeArrowheads="1"/>
          </p:cNvPicPr>
          <p:nvPr>
            <p:ph/>
          </p:nvPr>
        </p:nvPicPr>
        <p:blipFill>
          <a:blip r:embed="rId3" cstate="print"/>
          <a:srcRect/>
          <a:stretch>
            <a:fillRect/>
          </a:stretch>
        </p:blipFill>
        <p:spPr>
          <a:xfrm>
            <a:off x="1828800" y="228601"/>
            <a:ext cx="7010400" cy="6170613"/>
          </a:xfrm>
          <a:noFill/>
        </p:spPr>
      </p:pic>
      <p:sp>
        <p:nvSpPr>
          <p:cNvPr id="27651" name="Text Box 6"/>
          <p:cNvSpPr txBox="1">
            <a:spLocks noChangeArrowheads="1"/>
          </p:cNvSpPr>
          <p:nvPr/>
        </p:nvSpPr>
        <p:spPr bwMode="auto">
          <a:xfrm>
            <a:off x="5791200" y="533400"/>
            <a:ext cx="4495800" cy="641350"/>
          </a:xfrm>
          <a:prstGeom prst="rect">
            <a:avLst/>
          </a:prstGeom>
          <a:noFill/>
          <a:ln w="9525">
            <a:noFill/>
            <a:miter lim="800000"/>
            <a:headEnd/>
            <a:tailEnd/>
          </a:ln>
        </p:spPr>
        <p:txBody>
          <a:bodyPr>
            <a:spAutoFit/>
          </a:bodyPr>
          <a:lstStyle/>
          <a:p>
            <a:pPr>
              <a:spcBef>
                <a:spcPct val="50000"/>
              </a:spcBef>
            </a:pPr>
            <a:r>
              <a:rPr lang="en-US"/>
              <a:t>Pulse length in part determines radar resolution</a:t>
            </a:r>
          </a:p>
        </p:txBody>
      </p:sp>
    </p:spTree>
    <p:extLst>
      <p:ext uri="{BB962C8B-B14F-4D97-AF65-F5344CB8AC3E}">
        <p14:creationId xmlns:p14="http://schemas.microsoft.com/office/powerpoint/2010/main" val="372413216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p:txBody>
          <a:bodyPr/>
          <a:lstStyle/>
          <a:p>
            <a:pPr eaLnBrk="1" hangingPunct="1"/>
            <a:r>
              <a:rPr lang="en-US" sz="4000" dirty="0"/>
              <a:t>Real Aperture </a:t>
            </a:r>
            <a:r>
              <a:rPr lang="en-US" sz="4000" i="1" dirty="0"/>
              <a:t>vs</a:t>
            </a:r>
            <a:r>
              <a:rPr lang="en-US" sz="4000" dirty="0"/>
              <a:t>. Synthetic Aperture Radar (SAR)</a:t>
            </a:r>
          </a:p>
        </p:txBody>
      </p:sp>
      <p:sp>
        <p:nvSpPr>
          <p:cNvPr id="28675" name="Rectangle 3"/>
          <p:cNvSpPr>
            <a:spLocks noGrp="1" noChangeArrowheads="1"/>
          </p:cNvSpPr>
          <p:nvPr>
            <p:ph idx="1"/>
          </p:nvPr>
        </p:nvSpPr>
        <p:spPr/>
        <p:txBody>
          <a:bodyPr>
            <a:normAutofit lnSpcReduction="10000"/>
          </a:bodyPr>
          <a:lstStyle/>
          <a:p>
            <a:pPr eaLnBrk="1" hangingPunct="1"/>
            <a:r>
              <a:rPr lang="en-US" sz="2800"/>
              <a:t>Real aperture radar actually uses a single antenna of a given length – resolution limited to what plane or satellite can carry.</a:t>
            </a:r>
          </a:p>
          <a:p>
            <a:pPr eaLnBrk="1" hangingPunct="1"/>
            <a:r>
              <a:rPr lang="en-US" sz="2800"/>
              <a:t>Synthetic Aperture Radar (SAR) can simulate a large antenna by taking advantage of the Doppler effect</a:t>
            </a:r>
          </a:p>
          <a:p>
            <a:pPr lvl="1" eaLnBrk="1" hangingPunct="1"/>
            <a:r>
              <a:rPr lang="en-US" sz="2400"/>
              <a:t>Doppler shift allows sensor to identify electromagnetic waves from ahead and behind the platform and therefore track an object for longer than it otherwise could, as if the antenna were longer.</a:t>
            </a:r>
          </a:p>
        </p:txBody>
      </p:sp>
    </p:spTree>
    <p:extLst>
      <p:ext uri="{BB962C8B-B14F-4D97-AF65-F5344CB8AC3E}">
        <p14:creationId xmlns:p14="http://schemas.microsoft.com/office/powerpoint/2010/main" val="76312877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7" descr="radar_sardoppler"/>
          <p:cNvPicPr>
            <a:picLocks noGrp="1" noChangeAspect="1" noChangeArrowheads="1"/>
          </p:cNvPicPr>
          <p:nvPr>
            <p:ph/>
          </p:nvPr>
        </p:nvPicPr>
        <p:blipFill>
          <a:blip r:embed="rId3" cstate="print"/>
          <a:srcRect/>
          <a:stretch>
            <a:fillRect/>
          </a:stretch>
        </p:blipFill>
        <p:spPr>
          <a:xfrm>
            <a:off x="1676400" y="228601"/>
            <a:ext cx="8839200" cy="5381625"/>
          </a:xfrm>
          <a:noFill/>
        </p:spPr>
      </p:pic>
      <p:sp>
        <p:nvSpPr>
          <p:cNvPr id="29699" name="Text Box 8"/>
          <p:cNvSpPr txBox="1">
            <a:spLocks noChangeArrowheads="1"/>
          </p:cNvSpPr>
          <p:nvPr/>
        </p:nvSpPr>
        <p:spPr bwMode="auto">
          <a:xfrm>
            <a:off x="2819400" y="5867401"/>
            <a:ext cx="6934200" cy="366713"/>
          </a:xfrm>
          <a:prstGeom prst="rect">
            <a:avLst/>
          </a:prstGeom>
          <a:noFill/>
          <a:ln w="9525">
            <a:noFill/>
            <a:miter lim="800000"/>
            <a:headEnd/>
            <a:tailEnd/>
          </a:ln>
        </p:spPr>
        <p:txBody>
          <a:bodyPr>
            <a:spAutoFit/>
          </a:bodyPr>
          <a:lstStyle/>
          <a:p>
            <a:pPr algn="ctr">
              <a:spcBef>
                <a:spcPct val="50000"/>
              </a:spcBef>
            </a:pPr>
            <a:r>
              <a:rPr lang="en-US"/>
              <a:t>Synthetic Aperture Radar – Doppler Effect</a:t>
            </a:r>
          </a:p>
        </p:txBody>
      </p:sp>
    </p:spTree>
    <p:extLst>
      <p:ext uri="{BB962C8B-B14F-4D97-AF65-F5344CB8AC3E}">
        <p14:creationId xmlns:p14="http://schemas.microsoft.com/office/powerpoint/2010/main" val="310844223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p:txBody>
          <a:bodyPr/>
          <a:lstStyle/>
          <a:p>
            <a:pPr eaLnBrk="1" hangingPunct="1"/>
            <a:r>
              <a:rPr lang="en-US"/>
              <a:t>Radar Applications</a:t>
            </a:r>
          </a:p>
        </p:txBody>
      </p:sp>
      <p:sp>
        <p:nvSpPr>
          <p:cNvPr id="32771" name="Rectangle 3"/>
          <p:cNvSpPr>
            <a:spLocks noGrp="1" noChangeArrowheads="1"/>
          </p:cNvSpPr>
          <p:nvPr>
            <p:ph idx="1"/>
          </p:nvPr>
        </p:nvSpPr>
        <p:spPr/>
        <p:txBody>
          <a:bodyPr/>
          <a:lstStyle/>
          <a:p>
            <a:pPr eaLnBrk="1" hangingPunct="1"/>
            <a:r>
              <a:rPr lang="en-US"/>
              <a:t>Forest inventory</a:t>
            </a:r>
          </a:p>
          <a:p>
            <a:pPr eaLnBrk="1" hangingPunct="1"/>
            <a:r>
              <a:rPr lang="en-US"/>
              <a:t>Oceanography</a:t>
            </a:r>
          </a:p>
          <a:p>
            <a:pPr eaLnBrk="1" hangingPunct="1"/>
            <a:r>
              <a:rPr lang="en-US"/>
              <a:t>Archaeology</a:t>
            </a:r>
          </a:p>
          <a:p>
            <a:pPr eaLnBrk="1" hangingPunct="1"/>
            <a:r>
              <a:rPr lang="en-US"/>
              <a:t>Sea ice studies</a:t>
            </a:r>
          </a:p>
          <a:p>
            <a:pPr eaLnBrk="1" hangingPunct="1"/>
            <a:r>
              <a:rPr lang="en-US"/>
              <a:t>Digital Elevation Models (DEMs)</a:t>
            </a:r>
          </a:p>
          <a:p>
            <a:pPr eaLnBrk="1" hangingPunct="1"/>
            <a:r>
              <a:rPr lang="en-US"/>
              <a:t>Urban mapping</a:t>
            </a:r>
          </a:p>
          <a:p>
            <a:pPr eaLnBrk="1" hangingPunct="1"/>
            <a:r>
              <a:rPr lang="en-US"/>
              <a:t>Wildfire studies</a:t>
            </a:r>
          </a:p>
        </p:txBody>
      </p:sp>
    </p:spTree>
    <p:extLst>
      <p:ext uri="{BB962C8B-B14F-4D97-AF65-F5344CB8AC3E}">
        <p14:creationId xmlns:p14="http://schemas.microsoft.com/office/powerpoint/2010/main" val="330113938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radar_ankgor_cambodia"/>
          <p:cNvPicPr>
            <a:picLocks noGrp="1" noChangeAspect="1" noChangeArrowheads="1"/>
          </p:cNvPicPr>
          <p:nvPr>
            <p:ph/>
          </p:nvPr>
        </p:nvPicPr>
        <p:blipFill>
          <a:blip r:embed="rId3" cstate="print"/>
          <a:srcRect/>
          <a:stretch>
            <a:fillRect/>
          </a:stretch>
        </p:blipFill>
        <p:spPr>
          <a:xfrm>
            <a:off x="2286001" y="152401"/>
            <a:ext cx="4462463" cy="6537325"/>
          </a:xfrm>
          <a:noFill/>
        </p:spPr>
      </p:pic>
      <p:sp>
        <p:nvSpPr>
          <p:cNvPr id="33795" name="Text Box 4"/>
          <p:cNvSpPr txBox="1">
            <a:spLocks noChangeArrowheads="1"/>
          </p:cNvSpPr>
          <p:nvPr/>
        </p:nvSpPr>
        <p:spPr bwMode="auto">
          <a:xfrm>
            <a:off x="7086600" y="457200"/>
            <a:ext cx="3429000" cy="915988"/>
          </a:xfrm>
          <a:prstGeom prst="rect">
            <a:avLst/>
          </a:prstGeom>
          <a:noFill/>
          <a:ln w="9525">
            <a:noFill/>
            <a:miter lim="800000"/>
            <a:headEnd/>
            <a:tailEnd/>
          </a:ln>
        </p:spPr>
        <p:txBody>
          <a:bodyPr>
            <a:spAutoFit/>
          </a:bodyPr>
          <a:lstStyle/>
          <a:p>
            <a:pPr>
              <a:spcBef>
                <a:spcPct val="50000"/>
              </a:spcBef>
            </a:pPr>
            <a:r>
              <a:rPr lang="en-US"/>
              <a:t>Radar Image – Angkor, Cambodia.  Purple spots are possible buried ruins</a:t>
            </a:r>
          </a:p>
        </p:txBody>
      </p:sp>
    </p:spTree>
    <p:extLst>
      <p:ext uri="{BB962C8B-B14F-4D97-AF65-F5344CB8AC3E}">
        <p14:creationId xmlns:p14="http://schemas.microsoft.com/office/powerpoint/2010/main" val="122502553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4" descr="radar_oilslicks"/>
          <p:cNvPicPr>
            <a:picLocks noGrp="1" noChangeAspect="1" noChangeArrowheads="1"/>
          </p:cNvPicPr>
          <p:nvPr>
            <p:ph/>
          </p:nvPr>
        </p:nvPicPr>
        <p:blipFill>
          <a:blip r:embed="rId3" cstate="print"/>
          <a:srcRect/>
          <a:stretch>
            <a:fillRect/>
          </a:stretch>
        </p:blipFill>
        <p:spPr>
          <a:xfrm>
            <a:off x="1905000" y="1143001"/>
            <a:ext cx="8305800" cy="5338763"/>
          </a:xfrm>
          <a:noFill/>
        </p:spPr>
      </p:pic>
      <p:sp>
        <p:nvSpPr>
          <p:cNvPr id="34819" name="Text Box 6"/>
          <p:cNvSpPr txBox="1">
            <a:spLocks noChangeArrowheads="1"/>
          </p:cNvSpPr>
          <p:nvPr/>
        </p:nvSpPr>
        <p:spPr bwMode="auto">
          <a:xfrm>
            <a:off x="2286000" y="304801"/>
            <a:ext cx="7620000" cy="366713"/>
          </a:xfrm>
          <a:prstGeom prst="rect">
            <a:avLst/>
          </a:prstGeom>
          <a:noFill/>
          <a:ln w="9525">
            <a:noFill/>
            <a:miter lim="800000"/>
            <a:headEnd/>
            <a:tailEnd/>
          </a:ln>
        </p:spPr>
        <p:txBody>
          <a:bodyPr>
            <a:spAutoFit/>
          </a:bodyPr>
          <a:lstStyle/>
          <a:p>
            <a:pPr algn="ctr">
              <a:spcBef>
                <a:spcPct val="50000"/>
              </a:spcBef>
            </a:pPr>
            <a:r>
              <a:rPr lang="en-US"/>
              <a:t>Radar image of oil slicks</a:t>
            </a:r>
          </a:p>
        </p:txBody>
      </p:sp>
    </p:spTree>
    <p:extLst>
      <p:ext uri="{BB962C8B-B14F-4D97-AF65-F5344CB8AC3E}">
        <p14:creationId xmlns:p14="http://schemas.microsoft.com/office/powerpoint/2010/main" val="207934138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descr="radar_elevation_oblique"/>
          <p:cNvPicPr>
            <a:picLocks noGrp="1" noChangeAspect="1" noChangeArrowheads="1"/>
          </p:cNvPicPr>
          <p:nvPr>
            <p:ph/>
          </p:nvPr>
        </p:nvPicPr>
        <p:blipFill>
          <a:blip r:embed="rId3" cstate="print"/>
          <a:stretch>
            <a:fillRect/>
          </a:stretch>
        </p:blipFill>
        <p:spPr>
          <a:xfrm>
            <a:off x="4343400" y="1981200"/>
            <a:ext cx="3505200" cy="2438400"/>
          </a:xfrm>
          <a:noFill/>
        </p:spPr>
      </p:pic>
      <p:sp>
        <p:nvSpPr>
          <p:cNvPr id="35843" name="Text Box 4"/>
          <p:cNvSpPr txBox="1">
            <a:spLocks noChangeArrowheads="1"/>
          </p:cNvSpPr>
          <p:nvPr/>
        </p:nvSpPr>
        <p:spPr bwMode="auto">
          <a:xfrm>
            <a:off x="2133600" y="228601"/>
            <a:ext cx="7924800" cy="784830"/>
          </a:xfrm>
          <a:prstGeom prst="rect">
            <a:avLst/>
          </a:prstGeom>
          <a:noFill/>
          <a:ln w="9525">
            <a:noFill/>
            <a:miter lim="800000"/>
            <a:headEnd/>
            <a:tailEnd/>
          </a:ln>
        </p:spPr>
        <p:txBody>
          <a:bodyPr>
            <a:spAutoFit/>
          </a:bodyPr>
          <a:lstStyle/>
          <a:p>
            <a:pPr algn="ctr">
              <a:spcBef>
                <a:spcPct val="50000"/>
              </a:spcBef>
            </a:pPr>
            <a:r>
              <a:rPr lang="en-US" dirty="0"/>
              <a:t>Radar derived elevation with TM draped over it</a:t>
            </a:r>
          </a:p>
          <a:p>
            <a:pPr algn="ctr">
              <a:spcBef>
                <a:spcPct val="50000"/>
              </a:spcBef>
            </a:pPr>
            <a:r>
              <a:rPr lang="en-US" dirty="0"/>
              <a:t>(but, you need stereo imagery for this sort of thing!)</a:t>
            </a:r>
          </a:p>
        </p:txBody>
      </p:sp>
    </p:spTree>
    <p:extLst>
      <p:ext uri="{BB962C8B-B14F-4D97-AF65-F5344CB8AC3E}">
        <p14:creationId xmlns:p14="http://schemas.microsoft.com/office/powerpoint/2010/main" val="17047771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4" descr="radar_side_looking"/>
          <p:cNvPicPr>
            <a:picLocks noGrp="1" noChangeAspect="1" noChangeArrowheads="1"/>
          </p:cNvPicPr>
          <p:nvPr>
            <p:ph/>
          </p:nvPr>
        </p:nvPicPr>
        <p:blipFill>
          <a:blip r:embed="rId3" cstate="print"/>
          <a:srcRect/>
          <a:stretch>
            <a:fillRect/>
          </a:stretch>
        </p:blipFill>
        <p:spPr>
          <a:xfrm>
            <a:off x="1828800" y="228601"/>
            <a:ext cx="8001000" cy="6321425"/>
          </a:xfrm>
          <a:noFill/>
        </p:spPr>
      </p:pic>
    </p:spTree>
    <p:extLst>
      <p:ext uri="{BB962C8B-B14F-4D97-AF65-F5344CB8AC3E}">
        <p14:creationId xmlns:p14="http://schemas.microsoft.com/office/powerpoint/2010/main" val="216504000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4" descr="kamchatka_peninsula_shuttle_radar"/>
          <p:cNvPicPr>
            <a:picLocks noGrp="1" noChangeAspect="1" noChangeArrowheads="1"/>
          </p:cNvPicPr>
          <p:nvPr>
            <p:ph/>
          </p:nvPr>
        </p:nvPicPr>
        <p:blipFill>
          <a:blip r:embed="rId3" cstate="print"/>
          <a:srcRect/>
          <a:stretch>
            <a:fillRect/>
          </a:stretch>
        </p:blipFill>
        <p:spPr>
          <a:xfrm>
            <a:off x="1828800" y="152400"/>
            <a:ext cx="3765550" cy="6553200"/>
          </a:xfrm>
          <a:noFill/>
        </p:spPr>
      </p:pic>
      <p:sp>
        <p:nvSpPr>
          <p:cNvPr id="36867" name="Text Box 6"/>
          <p:cNvSpPr txBox="1">
            <a:spLocks noChangeArrowheads="1"/>
          </p:cNvSpPr>
          <p:nvPr/>
        </p:nvSpPr>
        <p:spPr bwMode="auto">
          <a:xfrm>
            <a:off x="6096000" y="457201"/>
            <a:ext cx="4114800" cy="1603375"/>
          </a:xfrm>
          <a:prstGeom prst="rect">
            <a:avLst/>
          </a:prstGeom>
          <a:noFill/>
          <a:ln w="9525">
            <a:noFill/>
            <a:miter lim="800000"/>
            <a:headEnd/>
            <a:tailEnd/>
          </a:ln>
        </p:spPr>
        <p:txBody>
          <a:bodyPr>
            <a:spAutoFit/>
          </a:bodyPr>
          <a:lstStyle/>
          <a:p>
            <a:pPr>
              <a:spcBef>
                <a:spcPct val="50000"/>
              </a:spcBef>
            </a:pPr>
            <a:r>
              <a:rPr lang="en-US"/>
              <a:t>Kamchatka Peninsula – Shuttle Radar Topography Mission (SRTM)</a:t>
            </a:r>
          </a:p>
          <a:p>
            <a:pPr>
              <a:spcBef>
                <a:spcPct val="50000"/>
              </a:spcBef>
            </a:pPr>
            <a:r>
              <a:rPr lang="en-US"/>
              <a:t>(Mission generated detailed topographic data for 80% of earth’s land surface)</a:t>
            </a:r>
          </a:p>
        </p:txBody>
      </p:sp>
    </p:spTree>
    <p:extLst>
      <p:ext uri="{BB962C8B-B14F-4D97-AF65-F5344CB8AC3E}">
        <p14:creationId xmlns:p14="http://schemas.microsoft.com/office/powerpoint/2010/main" val="68162437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Egypt</a:t>
            </a:r>
          </a:p>
        </p:txBody>
      </p:sp>
      <p:sp>
        <p:nvSpPr>
          <p:cNvPr id="3" name="Content Placeholder 2"/>
          <p:cNvSpPr>
            <a:spLocks noGrp="1"/>
          </p:cNvSpPr>
          <p:nvPr>
            <p:ph idx="1"/>
          </p:nvPr>
        </p:nvSpPr>
        <p:spPr/>
        <p:txBody>
          <a:bodyPr/>
          <a:lstStyle/>
          <a:p>
            <a:endParaRPr lang="en-US"/>
          </a:p>
        </p:txBody>
      </p:sp>
      <p:pic>
        <p:nvPicPr>
          <p:cNvPr id="1026" name="Picture 2" descr="https://airandspace.si.edu/files/images/microsites/looking-at-earth/LE330L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38060" y="-565"/>
            <a:ext cx="3828869" cy="68585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519295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lstStyle/>
          <a:p>
            <a:pPr eaLnBrk="1" hangingPunct="1"/>
            <a:r>
              <a:rPr lang="en-GB" altLang="en-US"/>
              <a:t>Safsaf oasis, Egypt</a:t>
            </a:r>
          </a:p>
        </p:txBody>
      </p:sp>
      <p:pic>
        <p:nvPicPr>
          <p:cNvPr id="1331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44688" y="1776414"/>
            <a:ext cx="7116762" cy="417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13316" name="Text Box 4"/>
          <p:cNvSpPr txBox="1">
            <a:spLocks noChangeArrowheads="1"/>
          </p:cNvSpPr>
          <p:nvPr/>
        </p:nvSpPr>
        <p:spPr bwMode="auto">
          <a:xfrm>
            <a:off x="6075364" y="6061076"/>
            <a:ext cx="299243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defTabSz="762000" eaLnBrk="0" hangingPunct="0">
              <a:defRPr>
                <a:solidFill>
                  <a:schemeClr val="tx1"/>
                </a:solidFill>
                <a:latin typeface="Arial" panose="020B0604020202020204" pitchFamily="34" charset="0"/>
              </a:defRPr>
            </a:lvl1pPr>
            <a:lvl2pPr marL="742950" indent="-285750" defTabSz="762000" eaLnBrk="0" hangingPunct="0">
              <a:defRPr>
                <a:solidFill>
                  <a:schemeClr val="tx1"/>
                </a:solidFill>
                <a:latin typeface="Arial" panose="020B0604020202020204" pitchFamily="34" charset="0"/>
              </a:defRPr>
            </a:lvl2pPr>
            <a:lvl3pPr marL="1143000" indent="-228600" defTabSz="762000" eaLnBrk="0" hangingPunct="0">
              <a:defRPr>
                <a:solidFill>
                  <a:schemeClr val="tx1"/>
                </a:solidFill>
                <a:latin typeface="Arial" panose="020B0604020202020204" pitchFamily="34" charset="0"/>
              </a:defRPr>
            </a:lvl3pPr>
            <a:lvl4pPr marL="1600200" indent="-228600" defTabSz="762000" eaLnBrk="0" hangingPunct="0">
              <a:defRPr>
                <a:solidFill>
                  <a:schemeClr val="tx1"/>
                </a:solidFill>
                <a:latin typeface="Arial" panose="020B0604020202020204" pitchFamily="34" charset="0"/>
              </a:defRPr>
            </a:lvl4pPr>
            <a:lvl5pPr marL="2057400" indent="-228600" defTabSz="762000" eaLnBrk="0" hangingPunct="0">
              <a:defRPr>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GB" altLang="en-US"/>
              <a:t>SIR-C L-band 16 April 1994</a:t>
            </a:r>
          </a:p>
        </p:txBody>
      </p:sp>
      <p:sp>
        <p:nvSpPr>
          <p:cNvPr id="13317" name="Text Box 5"/>
          <p:cNvSpPr txBox="1">
            <a:spLocks noChangeArrowheads="1"/>
          </p:cNvSpPr>
          <p:nvPr/>
        </p:nvSpPr>
        <p:spPr bwMode="auto">
          <a:xfrm>
            <a:off x="2974975" y="6061076"/>
            <a:ext cx="9969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defTabSz="762000" eaLnBrk="0" hangingPunct="0">
              <a:defRPr>
                <a:solidFill>
                  <a:schemeClr val="tx1"/>
                </a:solidFill>
                <a:latin typeface="Arial" panose="020B0604020202020204" pitchFamily="34" charset="0"/>
              </a:defRPr>
            </a:lvl1pPr>
            <a:lvl2pPr marL="742950" indent="-285750" defTabSz="762000" eaLnBrk="0" hangingPunct="0">
              <a:defRPr>
                <a:solidFill>
                  <a:schemeClr val="tx1"/>
                </a:solidFill>
                <a:latin typeface="Arial" panose="020B0604020202020204" pitchFamily="34" charset="0"/>
              </a:defRPr>
            </a:lvl2pPr>
            <a:lvl3pPr marL="1143000" indent="-228600" defTabSz="762000" eaLnBrk="0" hangingPunct="0">
              <a:defRPr>
                <a:solidFill>
                  <a:schemeClr val="tx1"/>
                </a:solidFill>
                <a:latin typeface="Arial" panose="020B0604020202020204" pitchFamily="34" charset="0"/>
              </a:defRPr>
            </a:lvl3pPr>
            <a:lvl4pPr marL="1600200" indent="-228600" defTabSz="762000" eaLnBrk="0" hangingPunct="0">
              <a:defRPr>
                <a:solidFill>
                  <a:schemeClr val="tx1"/>
                </a:solidFill>
                <a:latin typeface="Arial" panose="020B0604020202020204" pitchFamily="34" charset="0"/>
              </a:defRPr>
            </a:lvl4pPr>
            <a:lvl5pPr marL="2057400" indent="-228600" defTabSz="762000" eaLnBrk="0" hangingPunct="0">
              <a:defRPr>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GB" altLang="en-US"/>
              <a:t>Landsat</a:t>
            </a:r>
          </a:p>
        </p:txBody>
      </p:sp>
      <p:sp>
        <p:nvSpPr>
          <p:cNvPr id="13318" name="Text Box 6"/>
          <p:cNvSpPr txBox="1">
            <a:spLocks noChangeArrowheads="1"/>
          </p:cNvSpPr>
          <p:nvPr/>
        </p:nvSpPr>
        <p:spPr bwMode="auto">
          <a:xfrm>
            <a:off x="9199564" y="5362575"/>
            <a:ext cx="96043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defTabSz="762000" eaLnBrk="0" hangingPunct="0">
              <a:defRPr>
                <a:solidFill>
                  <a:schemeClr val="tx1"/>
                </a:solidFill>
                <a:latin typeface="Arial" panose="020B0604020202020204" pitchFamily="34" charset="0"/>
              </a:defRPr>
            </a:lvl1pPr>
            <a:lvl2pPr marL="742950" indent="-285750" defTabSz="762000" eaLnBrk="0" hangingPunct="0">
              <a:defRPr>
                <a:solidFill>
                  <a:schemeClr val="tx1"/>
                </a:solidFill>
                <a:latin typeface="Arial" panose="020B0604020202020204" pitchFamily="34" charset="0"/>
              </a:defRPr>
            </a:lvl2pPr>
            <a:lvl3pPr marL="1143000" indent="-228600" defTabSz="762000" eaLnBrk="0" hangingPunct="0">
              <a:defRPr>
                <a:solidFill>
                  <a:schemeClr val="tx1"/>
                </a:solidFill>
                <a:latin typeface="Arial" panose="020B0604020202020204" pitchFamily="34" charset="0"/>
              </a:defRPr>
            </a:lvl3pPr>
            <a:lvl4pPr marL="1600200" indent="-228600" defTabSz="762000" eaLnBrk="0" hangingPunct="0">
              <a:defRPr>
                <a:solidFill>
                  <a:schemeClr val="tx1"/>
                </a:solidFill>
                <a:latin typeface="Arial" panose="020B0604020202020204" pitchFamily="34" charset="0"/>
              </a:defRPr>
            </a:lvl4pPr>
            <a:lvl5pPr marL="2057400" indent="-228600" defTabSz="762000" eaLnBrk="0" hangingPunct="0">
              <a:defRPr>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GB" altLang="en-US" sz="1200"/>
              <a:t>Penetration up to 2 m</a:t>
            </a:r>
          </a:p>
        </p:txBody>
      </p:sp>
    </p:spTree>
    <p:extLst>
      <p:ext uri="{BB962C8B-B14F-4D97-AF65-F5344CB8AC3E}">
        <p14:creationId xmlns:p14="http://schemas.microsoft.com/office/powerpoint/2010/main" val="224840227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a:hlinkClick r:id="rId2"/>
              </a:rPr>
              <a:t>http://www.spie.org/newsroom/technical-articles-archive/oereports/oereports0700/archeologists-use-remote-sensing-to-decode-the-past?highlight=x2420&amp;ArticleID=x18980</a:t>
            </a:r>
            <a:endParaRPr lang="en-US" dirty="0"/>
          </a:p>
          <a:p>
            <a:r>
              <a:rPr lang="en-US" dirty="0">
                <a:hlinkClick r:id="rId3"/>
              </a:rPr>
              <a:t>https://www.frontiersin.org/articles/10.3389/feart.2019.00191/full</a:t>
            </a:r>
            <a:endParaRPr lang="en-US" dirty="0"/>
          </a:p>
          <a:p>
            <a:r>
              <a:rPr lang="en-US" dirty="0">
                <a:hlinkClick r:id="rId4"/>
              </a:rPr>
              <a:t>https://earthobservatory.nasa.gov/features/SpaceArchaeology</a:t>
            </a:r>
            <a:endParaRPr lang="en-US" dirty="0"/>
          </a:p>
          <a:p>
            <a:endParaRPr lang="en-US" dirty="0"/>
          </a:p>
          <a:p>
            <a:endParaRPr lang="en-US" dirty="0"/>
          </a:p>
          <a:p>
            <a:endParaRPr lang="en-US" dirty="0"/>
          </a:p>
        </p:txBody>
      </p:sp>
    </p:spTree>
    <p:extLst>
      <p:ext uri="{BB962C8B-B14F-4D97-AF65-F5344CB8AC3E}">
        <p14:creationId xmlns:p14="http://schemas.microsoft.com/office/powerpoint/2010/main" val="60885374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a:t>Call up Kalimantan radar image.  Compare to region in GE</a:t>
            </a:r>
          </a:p>
          <a:p>
            <a:endParaRPr lang="en-US" dirty="0"/>
          </a:p>
        </p:txBody>
      </p:sp>
    </p:spTree>
    <p:extLst>
      <p:ext uri="{BB962C8B-B14F-4D97-AF65-F5344CB8AC3E}">
        <p14:creationId xmlns:p14="http://schemas.microsoft.com/office/powerpoint/2010/main" val="429196276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a:t>Go through intro part of </a:t>
            </a:r>
            <a:r>
              <a:rPr lang="en-US" dirty="0">
                <a:hlinkClick r:id="rId2"/>
              </a:rPr>
              <a:t>http://earth.esa.int/landtraining07/D1LA1-LeToan.pdf</a:t>
            </a:r>
            <a:endParaRPr lang="en-US" dirty="0"/>
          </a:p>
          <a:p>
            <a:endParaRPr lang="en-US" dirty="0"/>
          </a:p>
        </p:txBody>
      </p:sp>
    </p:spTree>
    <p:extLst>
      <p:ext uri="{BB962C8B-B14F-4D97-AF65-F5344CB8AC3E}">
        <p14:creationId xmlns:p14="http://schemas.microsoft.com/office/powerpoint/2010/main" val="168085378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135074802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222008413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40861726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4" descr="radar_depression_angle"/>
          <p:cNvPicPr>
            <a:picLocks noGrp="1" noChangeAspect="1" noChangeArrowheads="1"/>
          </p:cNvPicPr>
          <p:nvPr>
            <p:ph/>
          </p:nvPr>
        </p:nvPicPr>
        <p:blipFill>
          <a:blip r:embed="rId3" cstate="print"/>
          <a:srcRect/>
          <a:stretch>
            <a:fillRect/>
          </a:stretch>
        </p:blipFill>
        <p:spPr>
          <a:xfrm>
            <a:off x="1676401" y="228600"/>
            <a:ext cx="4873625" cy="6400800"/>
          </a:xfrm>
          <a:noFill/>
        </p:spPr>
      </p:pic>
      <p:sp>
        <p:nvSpPr>
          <p:cNvPr id="10243" name="Line 8"/>
          <p:cNvSpPr>
            <a:spLocks noChangeShapeType="1"/>
          </p:cNvSpPr>
          <p:nvPr/>
        </p:nvSpPr>
        <p:spPr bwMode="auto">
          <a:xfrm>
            <a:off x="3581400" y="533400"/>
            <a:ext cx="2133600" cy="762000"/>
          </a:xfrm>
          <a:prstGeom prst="line">
            <a:avLst/>
          </a:prstGeom>
          <a:noFill/>
          <a:ln w="9525">
            <a:solidFill>
              <a:schemeClr val="tx1"/>
            </a:solidFill>
            <a:round/>
            <a:headEnd/>
            <a:tailEnd/>
          </a:ln>
        </p:spPr>
        <p:txBody>
          <a:bodyPr/>
          <a:lstStyle/>
          <a:p>
            <a:endParaRPr lang="en-US"/>
          </a:p>
        </p:txBody>
      </p:sp>
      <p:sp>
        <p:nvSpPr>
          <p:cNvPr id="10244" name="Line 9"/>
          <p:cNvSpPr>
            <a:spLocks noChangeShapeType="1"/>
          </p:cNvSpPr>
          <p:nvPr/>
        </p:nvSpPr>
        <p:spPr bwMode="auto">
          <a:xfrm flipV="1">
            <a:off x="3886200" y="762000"/>
            <a:ext cx="228600" cy="304800"/>
          </a:xfrm>
          <a:prstGeom prst="line">
            <a:avLst/>
          </a:prstGeom>
          <a:noFill/>
          <a:ln w="9525">
            <a:solidFill>
              <a:schemeClr val="tx1"/>
            </a:solidFill>
            <a:round/>
            <a:headEnd type="triangle" w="med" len="med"/>
            <a:tailEnd type="triangle" w="med" len="med"/>
          </a:ln>
        </p:spPr>
        <p:txBody>
          <a:bodyPr/>
          <a:lstStyle/>
          <a:p>
            <a:endParaRPr lang="en-US"/>
          </a:p>
        </p:txBody>
      </p:sp>
      <p:sp>
        <p:nvSpPr>
          <p:cNvPr id="10245" name="Text Box 10"/>
          <p:cNvSpPr txBox="1">
            <a:spLocks noChangeArrowheads="1"/>
          </p:cNvSpPr>
          <p:nvPr/>
        </p:nvSpPr>
        <p:spPr bwMode="auto">
          <a:xfrm>
            <a:off x="4038600" y="990600"/>
            <a:ext cx="762000" cy="336550"/>
          </a:xfrm>
          <a:prstGeom prst="rect">
            <a:avLst/>
          </a:prstGeom>
          <a:noFill/>
          <a:ln w="9525">
            <a:noFill/>
            <a:miter lim="800000"/>
            <a:headEnd/>
            <a:tailEnd/>
          </a:ln>
        </p:spPr>
        <p:txBody>
          <a:bodyPr>
            <a:spAutoFit/>
          </a:bodyPr>
          <a:lstStyle/>
          <a:p>
            <a:pPr algn="ctr">
              <a:spcBef>
                <a:spcPct val="50000"/>
              </a:spcBef>
            </a:pPr>
            <a:r>
              <a:rPr lang="en-US" sz="800" b="1"/>
              <a:t>Depression Angle</a:t>
            </a:r>
          </a:p>
        </p:txBody>
      </p:sp>
      <p:sp>
        <p:nvSpPr>
          <p:cNvPr id="10246" name="Text Box 11"/>
          <p:cNvSpPr txBox="1">
            <a:spLocks noChangeArrowheads="1"/>
          </p:cNvSpPr>
          <p:nvPr/>
        </p:nvSpPr>
        <p:spPr bwMode="auto">
          <a:xfrm>
            <a:off x="7010400" y="685801"/>
            <a:ext cx="3429000" cy="366713"/>
          </a:xfrm>
          <a:prstGeom prst="rect">
            <a:avLst/>
          </a:prstGeom>
          <a:noFill/>
          <a:ln w="9525">
            <a:noFill/>
            <a:miter lim="800000"/>
            <a:headEnd/>
            <a:tailEnd/>
          </a:ln>
        </p:spPr>
        <p:txBody>
          <a:bodyPr>
            <a:spAutoFit/>
          </a:bodyPr>
          <a:lstStyle/>
          <a:p>
            <a:pPr>
              <a:spcBef>
                <a:spcPct val="50000"/>
              </a:spcBef>
            </a:pPr>
            <a:r>
              <a:rPr lang="en-US"/>
              <a:t>Radar Geometry</a:t>
            </a:r>
          </a:p>
        </p:txBody>
      </p:sp>
    </p:spTree>
    <p:extLst>
      <p:ext uri="{BB962C8B-B14F-4D97-AF65-F5344CB8AC3E}">
        <p14:creationId xmlns:p14="http://schemas.microsoft.com/office/powerpoint/2010/main" val="20605826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a:extLst>
              <a:ext uri="{FF2B5EF4-FFF2-40B4-BE49-F238E27FC236}">
                <a16:creationId xmlns:a16="http://schemas.microsoft.com/office/drawing/2014/main" id="{D9A4BA36-C32A-4D7F-9110-E27BB69043BC}"/>
              </a:ext>
            </a:extLst>
          </p:cNvPr>
          <p:cNvPicPr>
            <a:picLocks noGrp="1" noChangeAspect="1"/>
          </p:cNvPicPr>
          <p:nvPr>
            <p:ph/>
          </p:nvPr>
        </p:nvPicPr>
        <p:blipFill>
          <a:blip r:embed="rId2"/>
          <a:stretch>
            <a:fillRect/>
          </a:stretch>
        </p:blipFill>
        <p:spPr>
          <a:xfrm>
            <a:off x="2221200" y="274638"/>
            <a:ext cx="7749600" cy="5851525"/>
          </a:xfrm>
          <a:prstGeom prst="rect">
            <a:avLst/>
          </a:prstGeom>
        </p:spPr>
      </p:pic>
    </p:spTree>
    <p:extLst>
      <p:ext uri="{BB962C8B-B14F-4D97-AF65-F5344CB8AC3E}">
        <p14:creationId xmlns:p14="http://schemas.microsoft.com/office/powerpoint/2010/main" val="5506261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7C98DAA-9B4D-4F64-AD7D-B22D1C6180CE}"/>
              </a:ext>
            </a:extLst>
          </p:cNvPr>
          <p:cNvSpPr>
            <a:spLocks noGrp="1"/>
          </p:cNvSpPr>
          <p:nvPr>
            <p:ph/>
          </p:nvPr>
        </p:nvSpPr>
        <p:spPr/>
        <p:txBody>
          <a:bodyPr/>
          <a:lstStyle/>
          <a:p>
            <a:endParaRPr lang="en-US"/>
          </a:p>
        </p:txBody>
      </p:sp>
      <p:pic>
        <p:nvPicPr>
          <p:cNvPr id="3" name="Picture 2">
            <a:extLst>
              <a:ext uri="{FF2B5EF4-FFF2-40B4-BE49-F238E27FC236}">
                <a16:creationId xmlns:a16="http://schemas.microsoft.com/office/drawing/2014/main" id="{B526D2D9-B350-459E-AB98-4B0175EE9D97}"/>
              </a:ext>
            </a:extLst>
          </p:cNvPr>
          <p:cNvPicPr>
            <a:picLocks noChangeAspect="1"/>
          </p:cNvPicPr>
          <p:nvPr/>
        </p:nvPicPr>
        <p:blipFill>
          <a:blip r:embed="rId2"/>
          <a:stretch>
            <a:fillRect/>
          </a:stretch>
        </p:blipFill>
        <p:spPr>
          <a:xfrm>
            <a:off x="1542636" y="0"/>
            <a:ext cx="9106728" cy="6858000"/>
          </a:xfrm>
          <a:prstGeom prst="rect">
            <a:avLst/>
          </a:prstGeom>
        </p:spPr>
      </p:pic>
    </p:spTree>
    <p:extLst>
      <p:ext uri="{BB962C8B-B14F-4D97-AF65-F5344CB8AC3E}">
        <p14:creationId xmlns:p14="http://schemas.microsoft.com/office/powerpoint/2010/main" val="14290362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4015A49-0E38-4F35-96A3-BAD6B818F7BB}"/>
              </a:ext>
            </a:extLst>
          </p:cNvPr>
          <p:cNvSpPr>
            <a:spLocks noGrp="1"/>
          </p:cNvSpPr>
          <p:nvPr>
            <p:ph/>
          </p:nvPr>
        </p:nvSpPr>
        <p:spPr/>
        <p:txBody>
          <a:bodyPr/>
          <a:lstStyle/>
          <a:p>
            <a:endParaRPr lang="en-US"/>
          </a:p>
        </p:txBody>
      </p:sp>
      <p:pic>
        <p:nvPicPr>
          <p:cNvPr id="3" name="Picture 2">
            <a:extLst>
              <a:ext uri="{FF2B5EF4-FFF2-40B4-BE49-F238E27FC236}">
                <a16:creationId xmlns:a16="http://schemas.microsoft.com/office/drawing/2014/main" id="{40CA184C-8065-452B-A371-4701AB40F345}"/>
              </a:ext>
            </a:extLst>
          </p:cNvPr>
          <p:cNvPicPr>
            <a:picLocks noChangeAspect="1"/>
          </p:cNvPicPr>
          <p:nvPr/>
        </p:nvPicPr>
        <p:blipFill>
          <a:blip r:embed="rId2"/>
          <a:stretch>
            <a:fillRect/>
          </a:stretch>
        </p:blipFill>
        <p:spPr>
          <a:xfrm>
            <a:off x="1547689" y="0"/>
            <a:ext cx="9096622" cy="6858000"/>
          </a:xfrm>
          <a:prstGeom prst="rect">
            <a:avLst/>
          </a:prstGeom>
        </p:spPr>
      </p:pic>
    </p:spTree>
    <p:extLst>
      <p:ext uri="{BB962C8B-B14F-4D97-AF65-F5344CB8AC3E}">
        <p14:creationId xmlns:p14="http://schemas.microsoft.com/office/powerpoint/2010/main" val="30061714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79A25D1-89FE-46A1-841D-645234EF1F82}"/>
              </a:ext>
            </a:extLst>
          </p:cNvPr>
          <p:cNvSpPr>
            <a:spLocks noGrp="1"/>
          </p:cNvSpPr>
          <p:nvPr>
            <p:ph/>
          </p:nvPr>
        </p:nvSpPr>
        <p:spPr>
          <a:xfrm>
            <a:off x="609600" y="274639"/>
            <a:ext cx="5203371" cy="5851525"/>
          </a:xfrm>
        </p:spPr>
        <p:txBody>
          <a:bodyPr>
            <a:normAutofit fontScale="92500" lnSpcReduction="10000"/>
          </a:bodyPr>
          <a:lstStyle/>
          <a:p>
            <a:r>
              <a:rPr lang="en-US" dirty="0"/>
              <a:t>Earth-observing radar satellites include: </a:t>
            </a:r>
          </a:p>
          <a:p>
            <a:pPr>
              <a:buFont typeface="Arial" panose="020B0604020202020204" pitchFamily="34" charset="0"/>
              <a:buChar char="•"/>
            </a:pPr>
            <a:r>
              <a:rPr lang="en-US" dirty="0">
                <a:hlinkClick r:id="rId2" tooltip="RISAT-1"/>
              </a:rPr>
              <a:t>RISAT-1</a:t>
            </a:r>
            <a:r>
              <a:rPr lang="en-US" dirty="0"/>
              <a:t> (SAR, ISRO India, 2012)</a:t>
            </a:r>
          </a:p>
          <a:p>
            <a:pPr>
              <a:buFont typeface="Arial" panose="020B0604020202020204" pitchFamily="34" charset="0"/>
              <a:buChar char="•"/>
            </a:pPr>
            <a:r>
              <a:rPr lang="en-US" dirty="0">
                <a:hlinkClick r:id="rId3" tooltip="RORSAT"/>
              </a:rPr>
              <a:t>RORSAT</a:t>
            </a:r>
            <a:r>
              <a:rPr lang="en-US" dirty="0"/>
              <a:t> (SAR, Soviet Union, 1967-1988)</a:t>
            </a:r>
          </a:p>
          <a:p>
            <a:pPr>
              <a:buFont typeface="Arial" panose="020B0604020202020204" pitchFamily="34" charset="0"/>
              <a:buChar char="•"/>
            </a:pPr>
            <a:r>
              <a:rPr lang="en-US" dirty="0" err="1">
                <a:hlinkClick r:id="rId4" tooltip="Seasat"/>
              </a:rPr>
              <a:t>Seasat</a:t>
            </a:r>
            <a:r>
              <a:rPr lang="en-US" dirty="0"/>
              <a:t> (SAR, altimeter, </a:t>
            </a:r>
            <a:r>
              <a:rPr lang="en-US" dirty="0" err="1"/>
              <a:t>scatterometer</a:t>
            </a:r>
            <a:r>
              <a:rPr lang="en-US" dirty="0"/>
              <a:t>, US, 1978)</a:t>
            </a:r>
          </a:p>
          <a:p>
            <a:pPr>
              <a:buFont typeface="Arial" panose="020B0604020202020204" pitchFamily="34" charset="0"/>
              <a:buChar char="•"/>
            </a:pPr>
            <a:r>
              <a:rPr lang="en-US" dirty="0">
                <a:hlinkClick r:id="rId5" tooltip="RADARSAT-1"/>
              </a:rPr>
              <a:t>RADARSAT-1</a:t>
            </a:r>
            <a:r>
              <a:rPr lang="en-US" dirty="0"/>
              <a:t> (SAR, Canadian, 1995)</a:t>
            </a:r>
          </a:p>
          <a:p>
            <a:pPr>
              <a:buFont typeface="Arial" panose="020B0604020202020204" pitchFamily="34" charset="0"/>
              <a:buChar char="•"/>
            </a:pPr>
            <a:r>
              <a:rPr lang="en-US" dirty="0">
                <a:hlinkClick r:id="rId6" tooltip="RADARSAT-2"/>
              </a:rPr>
              <a:t>RADARSAT-2</a:t>
            </a:r>
            <a:r>
              <a:rPr lang="en-US" dirty="0"/>
              <a:t> (SAR, Canadian, 2007)</a:t>
            </a:r>
          </a:p>
          <a:p>
            <a:pPr>
              <a:buFont typeface="Arial" panose="020B0604020202020204" pitchFamily="34" charset="0"/>
              <a:buChar char="•"/>
            </a:pPr>
            <a:r>
              <a:rPr lang="en-US" dirty="0">
                <a:hlinkClick r:id="rId7" tooltip="SAR-Lupe"/>
              </a:rPr>
              <a:t>SAR Lupe 1-5</a:t>
            </a:r>
            <a:r>
              <a:rPr lang="en-US" dirty="0"/>
              <a:t> (SAR satellites of the </a:t>
            </a:r>
            <a:r>
              <a:rPr lang="en-US" dirty="0">
                <a:hlinkClick r:id="rId8" tooltip="German Air Force"/>
              </a:rPr>
              <a:t>German Air Force</a:t>
            </a:r>
            <a:r>
              <a:rPr lang="en-US" dirty="0"/>
              <a:t>)</a:t>
            </a:r>
          </a:p>
          <a:p>
            <a:pPr>
              <a:buFont typeface="Arial" panose="020B0604020202020204" pitchFamily="34" charset="0"/>
              <a:buChar char="•"/>
            </a:pPr>
            <a:r>
              <a:rPr lang="en-US" dirty="0" err="1">
                <a:hlinkClick r:id="rId9" tooltip="TerraSAR-X"/>
              </a:rPr>
              <a:t>TerraSAR</a:t>
            </a:r>
            <a:r>
              <a:rPr lang="en-US" dirty="0">
                <a:hlinkClick r:id="rId9" tooltip="TerraSAR-X"/>
              </a:rPr>
              <a:t>-X</a:t>
            </a:r>
            <a:r>
              <a:rPr lang="en-US" dirty="0"/>
              <a:t> (SAR </a:t>
            </a:r>
            <a:r>
              <a:rPr lang="en-US" dirty="0">
                <a:hlinkClick r:id="rId10" tooltip="Germany"/>
              </a:rPr>
              <a:t>Germany</a:t>
            </a:r>
            <a:r>
              <a:rPr lang="en-US" dirty="0"/>
              <a:t>, 2007)</a:t>
            </a:r>
          </a:p>
          <a:p>
            <a:pPr>
              <a:buFont typeface="Arial" panose="020B0604020202020204" pitchFamily="34" charset="0"/>
              <a:buChar char="•"/>
            </a:pPr>
            <a:r>
              <a:rPr lang="en-US" dirty="0" err="1">
                <a:hlinkClick r:id="rId11" tooltip="TanDEM-X"/>
              </a:rPr>
              <a:t>TanDEM</a:t>
            </a:r>
            <a:r>
              <a:rPr lang="en-US" dirty="0">
                <a:hlinkClick r:id="rId11" tooltip="TanDEM-X"/>
              </a:rPr>
              <a:t>-X</a:t>
            </a:r>
            <a:r>
              <a:rPr lang="en-US" dirty="0"/>
              <a:t> (SAR </a:t>
            </a:r>
            <a:r>
              <a:rPr lang="en-US" dirty="0">
                <a:hlinkClick r:id="rId10" tooltip="Germany"/>
              </a:rPr>
              <a:t>Germany</a:t>
            </a:r>
            <a:r>
              <a:rPr lang="en-US" dirty="0"/>
              <a:t>, 2010)</a:t>
            </a:r>
          </a:p>
          <a:p>
            <a:pPr>
              <a:buFont typeface="Arial" panose="020B0604020202020204" pitchFamily="34" charset="0"/>
              <a:buChar char="•"/>
            </a:pPr>
            <a:r>
              <a:rPr lang="en-US" dirty="0">
                <a:hlinkClick r:id="rId12" tooltip="COSMO-SkyMed"/>
              </a:rPr>
              <a:t>COSMO-</a:t>
            </a:r>
            <a:r>
              <a:rPr lang="en-US" dirty="0" err="1">
                <a:hlinkClick r:id="rId12" tooltip="COSMO-SkyMed"/>
              </a:rPr>
              <a:t>SkyMed</a:t>
            </a:r>
            <a:r>
              <a:rPr lang="en-US" dirty="0"/>
              <a:t> (SAR, Italy, 2007)</a:t>
            </a:r>
          </a:p>
          <a:p>
            <a:pPr>
              <a:buFont typeface="Arial" panose="020B0604020202020204" pitchFamily="34" charset="0"/>
              <a:buChar char="•"/>
            </a:pPr>
            <a:r>
              <a:rPr lang="en-US" dirty="0">
                <a:hlinkClick r:id="rId13" tooltip="SAOCOM"/>
              </a:rPr>
              <a:t>SAOCOM</a:t>
            </a:r>
            <a:r>
              <a:rPr lang="en-US" dirty="0"/>
              <a:t> (L band SAR constellation, </a:t>
            </a:r>
            <a:r>
              <a:rPr lang="en-US" dirty="0">
                <a:hlinkClick r:id="rId14" tooltip="Argentina"/>
              </a:rPr>
              <a:t>Argentina</a:t>
            </a:r>
            <a:r>
              <a:rPr lang="en-US" dirty="0"/>
              <a:t>)</a:t>
            </a:r>
          </a:p>
          <a:p>
            <a:pPr>
              <a:buFont typeface="Arial" panose="020B0604020202020204" pitchFamily="34" charset="0"/>
              <a:buChar char="•"/>
            </a:pPr>
            <a:r>
              <a:rPr lang="en-US" dirty="0" err="1">
                <a:hlinkClick r:id="rId15" tooltip="TecSAR"/>
              </a:rPr>
              <a:t>TecSAR</a:t>
            </a:r>
            <a:r>
              <a:rPr lang="en-US" dirty="0"/>
              <a:t> (SAR, Israeli, 2008)</a:t>
            </a:r>
          </a:p>
          <a:p>
            <a:pPr>
              <a:buFont typeface="Arial" panose="020B0604020202020204" pitchFamily="34" charset="0"/>
              <a:buChar char="•"/>
            </a:pPr>
            <a:r>
              <a:rPr lang="en-US" dirty="0">
                <a:hlinkClick r:id="rId16" tooltip="TOPEX/Poseidon"/>
              </a:rPr>
              <a:t>TOPEX/Poseidon</a:t>
            </a:r>
            <a:r>
              <a:rPr lang="en-US" dirty="0"/>
              <a:t> (altimeter)</a:t>
            </a:r>
          </a:p>
          <a:p>
            <a:endParaRPr lang="en-US" dirty="0"/>
          </a:p>
        </p:txBody>
      </p:sp>
      <p:sp>
        <p:nvSpPr>
          <p:cNvPr id="4" name="TextBox 3">
            <a:extLst>
              <a:ext uri="{FF2B5EF4-FFF2-40B4-BE49-F238E27FC236}">
                <a16:creationId xmlns:a16="http://schemas.microsoft.com/office/drawing/2014/main" id="{C1A5E6B6-0345-4091-9569-0D6BC9A4DEFC}"/>
              </a:ext>
            </a:extLst>
          </p:cNvPr>
          <p:cNvSpPr txBox="1"/>
          <p:nvPr/>
        </p:nvSpPr>
        <p:spPr>
          <a:xfrm>
            <a:off x="6096000" y="307910"/>
            <a:ext cx="5847184" cy="4801314"/>
          </a:xfrm>
          <a:prstGeom prst="rect">
            <a:avLst/>
          </a:prstGeom>
          <a:noFill/>
        </p:spPr>
        <p:txBody>
          <a:bodyPr wrap="square" rtlCol="0">
            <a:spAutoFit/>
          </a:bodyPr>
          <a:lstStyle/>
          <a:p>
            <a:pPr>
              <a:buFont typeface="Arial" panose="020B0604020202020204" pitchFamily="34" charset="0"/>
              <a:buChar char="•"/>
            </a:pPr>
            <a:r>
              <a:rPr lang="en-US" dirty="0">
                <a:hlinkClick r:id="rId17" tooltip="Jason 1"/>
              </a:rPr>
              <a:t>Jason 1</a:t>
            </a:r>
            <a:r>
              <a:rPr lang="en-US" dirty="0"/>
              <a:t> / Jason 2 (altimeter)</a:t>
            </a:r>
          </a:p>
          <a:p>
            <a:pPr>
              <a:buFont typeface="Arial" panose="020B0604020202020204" pitchFamily="34" charset="0"/>
              <a:buChar char="•"/>
            </a:pPr>
            <a:r>
              <a:rPr lang="en-US" dirty="0"/>
              <a:t>Shuttle Imaging Radar (see </a:t>
            </a:r>
            <a:r>
              <a:rPr lang="en-US" dirty="0">
                <a:hlinkClick r:id="rId18" tooltip="Shuttle Radar Topography Mission"/>
              </a:rPr>
              <a:t>Shuttle Radar Topography Mission</a:t>
            </a:r>
            <a:r>
              <a:rPr lang="en-US" dirty="0"/>
              <a:t>) (SAR)</a:t>
            </a:r>
          </a:p>
          <a:p>
            <a:pPr>
              <a:buFont typeface="Arial" panose="020B0604020202020204" pitchFamily="34" charset="0"/>
              <a:buChar char="•"/>
            </a:pPr>
            <a:r>
              <a:rPr lang="en-US" dirty="0">
                <a:hlinkClick r:id="rId19" tooltip="JERS-1"/>
              </a:rPr>
              <a:t>JERS-1</a:t>
            </a:r>
            <a:r>
              <a:rPr lang="en-US" dirty="0"/>
              <a:t> (SAR)</a:t>
            </a:r>
          </a:p>
          <a:p>
            <a:pPr>
              <a:buFont typeface="Arial" panose="020B0604020202020204" pitchFamily="34" charset="0"/>
              <a:buChar char="•"/>
            </a:pPr>
            <a:r>
              <a:rPr lang="en-US" dirty="0" err="1">
                <a:hlinkClick r:id="rId20" tooltip="Geosat"/>
              </a:rPr>
              <a:t>Geosat</a:t>
            </a:r>
            <a:r>
              <a:rPr lang="en-US" dirty="0"/>
              <a:t> (altimeter)</a:t>
            </a:r>
          </a:p>
          <a:p>
            <a:pPr>
              <a:buFont typeface="Arial" panose="020B0604020202020204" pitchFamily="34" charset="0"/>
              <a:buChar char="•"/>
            </a:pPr>
            <a:r>
              <a:rPr lang="en-US" dirty="0"/>
              <a:t>ERS-1 &amp; ERS-2 (</a:t>
            </a:r>
            <a:r>
              <a:rPr lang="en-US" dirty="0">
                <a:hlinkClick r:id="rId21" tooltip="European Remote-Sensing Satellite"/>
              </a:rPr>
              <a:t>European Remote-Sensing Satellite</a:t>
            </a:r>
            <a:r>
              <a:rPr lang="en-US" dirty="0"/>
              <a:t>) (altimeter, combined SAR/</a:t>
            </a:r>
            <a:r>
              <a:rPr lang="en-US" dirty="0" err="1"/>
              <a:t>scatterometer</a:t>
            </a:r>
            <a:r>
              <a:rPr lang="en-US" dirty="0"/>
              <a:t>)</a:t>
            </a:r>
          </a:p>
          <a:p>
            <a:pPr>
              <a:buFont typeface="Arial" panose="020B0604020202020204" pitchFamily="34" charset="0"/>
              <a:buChar char="•"/>
            </a:pPr>
            <a:r>
              <a:rPr lang="en-US" dirty="0">
                <a:hlinkClick r:id="rId22" tooltip="Envisat"/>
              </a:rPr>
              <a:t>Envisat</a:t>
            </a:r>
            <a:r>
              <a:rPr lang="en-US" dirty="0"/>
              <a:t> (SAR, altimeter)</a:t>
            </a:r>
          </a:p>
          <a:p>
            <a:pPr>
              <a:buFont typeface="Arial" panose="020B0604020202020204" pitchFamily="34" charset="0"/>
              <a:buChar char="•"/>
            </a:pPr>
            <a:r>
              <a:rPr lang="en-US" dirty="0">
                <a:hlinkClick r:id="rId23" tooltip="Tropical Rainfall Measuring Mission"/>
              </a:rPr>
              <a:t>Tropical Rainfall Measuring Mission</a:t>
            </a:r>
            <a:r>
              <a:rPr lang="en-US" dirty="0"/>
              <a:t> (Precipitation Radar)</a:t>
            </a:r>
          </a:p>
          <a:p>
            <a:pPr>
              <a:buFont typeface="Arial" panose="020B0604020202020204" pitchFamily="34" charset="0"/>
              <a:buChar char="•"/>
            </a:pPr>
            <a:r>
              <a:rPr lang="en-US" dirty="0" err="1">
                <a:hlinkClick r:id="rId24" tooltip="Cloudsat"/>
              </a:rPr>
              <a:t>Cloudsat</a:t>
            </a:r>
            <a:r>
              <a:rPr lang="en-US" dirty="0"/>
              <a:t> (cloud radar)</a:t>
            </a:r>
          </a:p>
          <a:p>
            <a:pPr>
              <a:buFont typeface="Arial" panose="020B0604020202020204" pitchFamily="34" charset="0"/>
              <a:buChar char="•"/>
            </a:pPr>
            <a:r>
              <a:rPr lang="en-US" dirty="0" err="1">
                <a:hlinkClick r:id="rId25" tooltip="Metop"/>
              </a:rPr>
              <a:t>Metop</a:t>
            </a:r>
            <a:r>
              <a:rPr lang="en-US" dirty="0"/>
              <a:t> (</a:t>
            </a:r>
            <a:r>
              <a:rPr lang="en-US" dirty="0" err="1"/>
              <a:t>scatterometer</a:t>
            </a:r>
            <a:r>
              <a:rPr lang="en-US" dirty="0"/>
              <a:t>)</a:t>
            </a:r>
          </a:p>
          <a:p>
            <a:pPr>
              <a:buFont typeface="Arial" panose="020B0604020202020204" pitchFamily="34" charset="0"/>
              <a:buChar char="•"/>
            </a:pPr>
            <a:r>
              <a:rPr lang="en-US" dirty="0" err="1">
                <a:hlinkClick r:id="rId26" tooltip="QuickScat"/>
              </a:rPr>
              <a:t>QuickScat</a:t>
            </a:r>
            <a:r>
              <a:rPr lang="en-US" dirty="0"/>
              <a:t> (</a:t>
            </a:r>
            <a:r>
              <a:rPr lang="en-US" dirty="0" err="1"/>
              <a:t>scatterometer</a:t>
            </a:r>
            <a:r>
              <a:rPr lang="en-US" dirty="0"/>
              <a:t>)</a:t>
            </a:r>
          </a:p>
          <a:p>
            <a:pPr>
              <a:buFont typeface="Arial" panose="020B0604020202020204" pitchFamily="34" charset="0"/>
              <a:buChar char="•"/>
            </a:pPr>
            <a:r>
              <a:rPr lang="en-US" dirty="0">
                <a:hlinkClick r:id="rId27" tooltip="NISAR (satellite)"/>
              </a:rPr>
              <a:t>NISAR (satellite)</a:t>
            </a:r>
            <a:endParaRPr lang="en-US" dirty="0"/>
          </a:p>
          <a:p>
            <a:pPr>
              <a:buFont typeface="Arial" panose="020B0604020202020204" pitchFamily="34" charset="0"/>
              <a:buChar char="•"/>
            </a:pPr>
            <a:r>
              <a:rPr lang="en-US" dirty="0" err="1">
                <a:hlinkClick r:id="rId28" tooltip="Almaz"/>
              </a:rPr>
              <a:t>Almaz</a:t>
            </a:r>
            <a:endParaRPr lang="en-US" dirty="0"/>
          </a:p>
          <a:p>
            <a:pPr>
              <a:buFont typeface="Arial" panose="020B0604020202020204" pitchFamily="34" charset="0"/>
              <a:buChar char="•"/>
            </a:pPr>
            <a:r>
              <a:rPr lang="en-US" dirty="0">
                <a:hlinkClick r:id="rId29" tooltip="Sentinel-1"/>
              </a:rPr>
              <a:t>Sentinel-1</a:t>
            </a:r>
            <a:endParaRPr lang="en-US" dirty="0"/>
          </a:p>
          <a:p>
            <a:endParaRPr lang="en-US" dirty="0"/>
          </a:p>
        </p:txBody>
      </p:sp>
    </p:spTree>
    <p:extLst>
      <p:ext uri="{BB962C8B-B14F-4D97-AF65-F5344CB8AC3E}">
        <p14:creationId xmlns:p14="http://schemas.microsoft.com/office/powerpoint/2010/main" val="14148606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B187D5A-6D39-4397-AC91-30A9AF7D3794}"/>
              </a:ext>
            </a:extLst>
          </p:cNvPr>
          <p:cNvSpPr>
            <a:spLocks noGrp="1"/>
          </p:cNvSpPr>
          <p:nvPr>
            <p:ph/>
          </p:nvPr>
        </p:nvSpPr>
        <p:spPr/>
        <p:txBody>
          <a:bodyPr/>
          <a:lstStyle/>
          <a:p>
            <a:endParaRPr lang="en-US"/>
          </a:p>
        </p:txBody>
      </p:sp>
      <p:pic>
        <p:nvPicPr>
          <p:cNvPr id="3" name="Picture 2">
            <a:extLst>
              <a:ext uri="{FF2B5EF4-FFF2-40B4-BE49-F238E27FC236}">
                <a16:creationId xmlns:a16="http://schemas.microsoft.com/office/drawing/2014/main" id="{A3956062-477A-415C-A6E7-6650A0C45C23}"/>
              </a:ext>
            </a:extLst>
          </p:cNvPr>
          <p:cNvPicPr>
            <a:picLocks noChangeAspect="1"/>
          </p:cNvPicPr>
          <p:nvPr/>
        </p:nvPicPr>
        <p:blipFill>
          <a:blip r:embed="rId2"/>
          <a:stretch>
            <a:fillRect/>
          </a:stretch>
        </p:blipFill>
        <p:spPr>
          <a:xfrm>
            <a:off x="1526376" y="0"/>
            <a:ext cx="9139247" cy="6858000"/>
          </a:xfrm>
          <a:prstGeom prst="rect">
            <a:avLst/>
          </a:prstGeom>
        </p:spPr>
      </p:pic>
    </p:spTree>
    <p:extLst>
      <p:ext uri="{BB962C8B-B14F-4D97-AF65-F5344CB8AC3E}">
        <p14:creationId xmlns:p14="http://schemas.microsoft.com/office/powerpoint/2010/main" val="3893890128"/>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Ion</Template>
  <TotalTime>47</TotalTime>
  <Words>746</Words>
  <Application>Microsoft Office PowerPoint</Application>
  <PresentationFormat>Widescreen</PresentationFormat>
  <Paragraphs>108</Paragraphs>
  <Slides>38</Slides>
  <Notes>17</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38</vt:i4>
      </vt:variant>
    </vt:vector>
  </HeadingPairs>
  <TitlesOfParts>
    <vt:vector size="43" baseType="lpstr">
      <vt:lpstr>Arial</vt:lpstr>
      <vt:lpstr>Calibri</vt:lpstr>
      <vt:lpstr>Century Gothic</vt:lpstr>
      <vt:lpstr>Wingdings 3</vt:lpstr>
      <vt:lpstr>Ion</vt:lpstr>
      <vt:lpstr>RADAR</vt:lpstr>
      <vt:lpstr>Side-looking Radar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Radar Advantages</vt:lpstr>
      <vt:lpstr>Radar Disadvantages</vt:lpstr>
      <vt:lpstr>PowerPoint Presentation</vt:lpstr>
      <vt:lpstr>Interpreting Radar Data</vt:lpstr>
      <vt:lpstr>Resolving Objects with Radar</vt:lpstr>
      <vt:lpstr>PowerPoint Presentation</vt:lpstr>
      <vt:lpstr>Real Aperture vs. Synthetic Aperture Radar (SAR)</vt:lpstr>
      <vt:lpstr>PowerPoint Presentation</vt:lpstr>
      <vt:lpstr>Radar Applications</vt:lpstr>
      <vt:lpstr>PowerPoint Presentation</vt:lpstr>
      <vt:lpstr>PowerPoint Presentation</vt:lpstr>
      <vt:lpstr>PowerPoint Presentation</vt:lpstr>
      <vt:lpstr>PowerPoint Presentation</vt:lpstr>
      <vt:lpstr>Egypt</vt:lpstr>
      <vt:lpstr>Safsaf oasis, Egypt</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RADAR</dc:title>
  <dc:creator>Bob</dc:creator>
  <cp:lastModifiedBy>Bob Hickey</cp:lastModifiedBy>
  <cp:revision>7</cp:revision>
  <dcterms:created xsi:type="dcterms:W3CDTF">2016-03-07T16:25:15Z</dcterms:created>
  <dcterms:modified xsi:type="dcterms:W3CDTF">2022-03-09T02:08:31Z</dcterms:modified>
</cp:coreProperties>
</file>