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9" r:id="rId10"/>
    <p:sldId id="270" r:id="rId11"/>
    <p:sldId id="271" r:id="rId12"/>
    <p:sldId id="272" r:id="rId13"/>
    <p:sldId id="264" r:id="rId14"/>
    <p:sldId id="265" r:id="rId15"/>
    <p:sldId id="266" r:id="rId16"/>
    <p:sldId id="267" r:id="rId17"/>
    <p:sldId id="268"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1" autoAdjust="0"/>
    <p:restoredTop sz="94660"/>
  </p:normalViewPr>
  <p:slideViewPr>
    <p:cSldViewPr snapToGrid="0">
      <p:cViewPr varScale="1">
        <p:scale>
          <a:sx n="103" d="100"/>
          <a:sy n="103" d="100"/>
        </p:scale>
        <p:origin x="-174" y="11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19343D-88AD-48A9-BE7A-8633473FFC47}" type="datetimeFigureOut">
              <a:rPr lang="en-US" smtClean="0"/>
              <a:t>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1CD8F0-2D79-4459-B3F9-991BF07FD65E}" type="slidenum">
              <a:rPr lang="en-US" smtClean="0"/>
              <a:t>‹#›</a:t>
            </a:fld>
            <a:endParaRPr lang="en-US"/>
          </a:p>
        </p:txBody>
      </p:sp>
    </p:spTree>
    <p:extLst>
      <p:ext uri="{BB962C8B-B14F-4D97-AF65-F5344CB8AC3E}">
        <p14:creationId xmlns:p14="http://schemas.microsoft.com/office/powerpoint/2010/main" val="590770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819343D-88AD-48A9-BE7A-8633473FFC47}" type="datetimeFigureOut">
              <a:rPr lang="en-US" smtClean="0"/>
              <a:t>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1CD8F0-2D79-4459-B3F9-991BF07FD65E}" type="slidenum">
              <a:rPr lang="en-US" smtClean="0"/>
              <a:t>‹#›</a:t>
            </a:fld>
            <a:endParaRPr lang="en-US"/>
          </a:p>
        </p:txBody>
      </p:sp>
    </p:spTree>
    <p:extLst>
      <p:ext uri="{BB962C8B-B14F-4D97-AF65-F5344CB8AC3E}">
        <p14:creationId xmlns:p14="http://schemas.microsoft.com/office/powerpoint/2010/main" val="3183005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0819343D-88AD-48A9-BE7A-8633473FFC47}" type="datetimeFigureOut">
              <a:rPr lang="en-US" smtClean="0"/>
              <a:t>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1CD8F0-2D79-4459-B3F9-991BF07FD65E}" type="slidenum">
              <a:rPr lang="en-US" smtClean="0"/>
              <a:t>‹#›</a:t>
            </a:fld>
            <a:endParaRPr lang="en-US"/>
          </a:p>
        </p:txBody>
      </p:sp>
    </p:spTree>
    <p:extLst>
      <p:ext uri="{BB962C8B-B14F-4D97-AF65-F5344CB8AC3E}">
        <p14:creationId xmlns:p14="http://schemas.microsoft.com/office/powerpoint/2010/main" val="18174404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0819343D-88AD-48A9-BE7A-8633473FFC47}" type="datetimeFigureOut">
              <a:rPr lang="en-US" smtClean="0"/>
              <a:t>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1CD8F0-2D79-4459-B3F9-991BF07FD65E}"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40562189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19343D-88AD-48A9-BE7A-8633473FFC47}" type="datetimeFigureOut">
              <a:rPr lang="en-US" smtClean="0"/>
              <a:t>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1CD8F0-2D79-4459-B3F9-991BF07FD65E}" type="slidenum">
              <a:rPr lang="en-US" smtClean="0"/>
              <a:t>‹#›</a:t>
            </a:fld>
            <a:endParaRPr lang="en-US"/>
          </a:p>
        </p:txBody>
      </p:sp>
    </p:spTree>
    <p:extLst>
      <p:ext uri="{BB962C8B-B14F-4D97-AF65-F5344CB8AC3E}">
        <p14:creationId xmlns:p14="http://schemas.microsoft.com/office/powerpoint/2010/main" val="15471076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819343D-88AD-48A9-BE7A-8633473FFC47}" type="datetimeFigureOut">
              <a:rPr lang="en-US" smtClean="0"/>
              <a:t>2/8/2022</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1CD8F0-2D79-4459-B3F9-991BF07FD65E}" type="slidenum">
              <a:rPr lang="en-US" smtClean="0"/>
              <a:t>‹#›</a:t>
            </a:fld>
            <a:endParaRPr lang="en-US"/>
          </a:p>
        </p:txBody>
      </p:sp>
    </p:spTree>
    <p:extLst>
      <p:ext uri="{BB962C8B-B14F-4D97-AF65-F5344CB8AC3E}">
        <p14:creationId xmlns:p14="http://schemas.microsoft.com/office/powerpoint/2010/main" val="39318904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819343D-88AD-48A9-BE7A-8633473FFC47}" type="datetimeFigureOut">
              <a:rPr lang="en-US" smtClean="0"/>
              <a:t>2/8/2022</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1CD8F0-2D79-4459-B3F9-991BF07FD65E}" type="slidenum">
              <a:rPr lang="en-US" smtClean="0"/>
              <a:t>‹#›</a:t>
            </a:fld>
            <a:endParaRPr lang="en-US"/>
          </a:p>
        </p:txBody>
      </p:sp>
    </p:spTree>
    <p:extLst>
      <p:ext uri="{BB962C8B-B14F-4D97-AF65-F5344CB8AC3E}">
        <p14:creationId xmlns:p14="http://schemas.microsoft.com/office/powerpoint/2010/main" val="32500051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19343D-88AD-48A9-BE7A-8633473FFC47}" type="datetimeFigureOut">
              <a:rPr lang="en-US" smtClean="0"/>
              <a:t>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1CD8F0-2D79-4459-B3F9-991BF07FD65E}" type="slidenum">
              <a:rPr lang="en-US" smtClean="0"/>
              <a:t>‹#›</a:t>
            </a:fld>
            <a:endParaRPr lang="en-US"/>
          </a:p>
        </p:txBody>
      </p:sp>
    </p:spTree>
    <p:extLst>
      <p:ext uri="{BB962C8B-B14F-4D97-AF65-F5344CB8AC3E}">
        <p14:creationId xmlns:p14="http://schemas.microsoft.com/office/powerpoint/2010/main" val="33639604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19343D-88AD-48A9-BE7A-8633473FFC47}" type="datetimeFigureOut">
              <a:rPr lang="en-US" smtClean="0"/>
              <a:t>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1CD8F0-2D79-4459-B3F9-991BF07FD65E}" type="slidenum">
              <a:rPr lang="en-US" smtClean="0"/>
              <a:t>‹#›</a:t>
            </a:fld>
            <a:endParaRPr lang="en-US"/>
          </a:p>
        </p:txBody>
      </p:sp>
    </p:spTree>
    <p:extLst>
      <p:ext uri="{BB962C8B-B14F-4D97-AF65-F5344CB8AC3E}">
        <p14:creationId xmlns:p14="http://schemas.microsoft.com/office/powerpoint/2010/main" val="1058201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0819343D-88AD-48A9-BE7A-8633473FFC47}" type="datetimeFigureOut">
              <a:rPr lang="en-US" smtClean="0"/>
              <a:t>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1CD8F0-2D79-4459-B3F9-991BF07FD65E}" type="slidenum">
              <a:rPr lang="en-US" smtClean="0"/>
              <a:t>‹#›</a:t>
            </a:fld>
            <a:endParaRPr lang="en-US"/>
          </a:p>
        </p:txBody>
      </p:sp>
    </p:spTree>
    <p:extLst>
      <p:ext uri="{BB962C8B-B14F-4D97-AF65-F5344CB8AC3E}">
        <p14:creationId xmlns:p14="http://schemas.microsoft.com/office/powerpoint/2010/main" val="2569519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19343D-88AD-48A9-BE7A-8633473FFC47}" type="datetimeFigureOut">
              <a:rPr lang="en-US" smtClean="0"/>
              <a:t>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1CD8F0-2D79-4459-B3F9-991BF07FD65E}" type="slidenum">
              <a:rPr lang="en-US" smtClean="0"/>
              <a:t>‹#›</a:t>
            </a:fld>
            <a:endParaRPr lang="en-US"/>
          </a:p>
        </p:txBody>
      </p:sp>
    </p:spTree>
    <p:extLst>
      <p:ext uri="{BB962C8B-B14F-4D97-AF65-F5344CB8AC3E}">
        <p14:creationId xmlns:p14="http://schemas.microsoft.com/office/powerpoint/2010/main" val="3124240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819343D-88AD-48A9-BE7A-8633473FFC47}" type="datetimeFigureOut">
              <a:rPr lang="en-US" smtClean="0"/>
              <a:t>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1CD8F0-2D79-4459-B3F9-991BF07FD65E}" type="slidenum">
              <a:rPr lang="en-US" smtClean="0"/>
              <a:t>‹#›</a:t>
            </a:fld>
            <a:endParaRPr lang="en-US"/>
          </a:p>
        </p:txBody>
      </p:sp>
    </p:spTree>
    <p:extLst>
      <p:ext uri="{BB962C8B-B14F-4D97-AF65-F5344CB8AC3E}">
        <p14:creationId xmlns:p14="http://schemas.microsoft.com/office/powerpoint/2010/main" val="3870489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819343D-88AD-48A9-BE7A-8633473FFC47}" type="datetimeFigureOut">
              <a:rPr lang="en-US" smtClean="0"/>
              <a:t>2/8/2022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1CD8F0-2D79-4459-B3F9-991BF07FD65E}" type="slidenum">
              <a:rPr lang="en-US" smtClean="0"/>
              <a:t>‹#›</a:t>
            </a:fld>
            <a:endParaRPr lang="en-US"/>
          </a:p>
        </p:txBody>
      </p:sp>
    </p:spTree>
    <p:extLst>
      <p:ext uri="{BB962C8B-B14F-4D97-AF65-F5344CB8AC3E}">
        <p14:creationId xmlns:p14="http://schemas.microsoft.com/office/powerpoint/2010/main" val="4155700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0819343D-88AD-48A9-BE7A-8633473FFC47}" type="datetimeFigureOut">
              <a:rPr lang="en-US" smtClean="0"/>
              <a:t>2/8/2022</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C71CD8F0-2D79-4459-B3F9-991BF07FD65E}" type="slidenum">
              <a:rPr lang="en-US" smtClean="0"/>
              <a:t>‹#›</a:t>
            </a:fld>
            <a:endParaRPr lang="en-US"/>
          </a:p>
        </p:txBody>
      </p:sp>
    </p:spTree>
    <p:extLst>
      <p:ext uri="{BB962C8B-B14F-4D97-AF65-F5344CB8AC3E}">
        <p14:creationId xmlns:p14="http://schemas.microsoft.com/office/powerpoint/2010/main" val="698985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0819343D-88AD-48A9-BE7A-8633473FFC47}" type="datetimeFigureOut">
              <a:rPr lang="en-US" smtClean="0"/>
              <a:t>2/8/2022</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C71CD8F0-2D79-4459-B3F9-991BF07FD65E}" type="slidenum">
              <a:rPr lang="en-US" smtClean="0"/>
              <a:t>‹#›</a:t>
            </a:fld>
            <a:endParaRPr lang="en-US"/>
          </a:p>
        </p:txBody>
      </p:sp>
    </p:spTree>
    <p:extLst>
      <p:ext uri="{BB962C8B-B14F-4D97-AF65-F5344CB8AC3E}">
        <p14:creationId xmlns:p14="http://schemas.microsoft.com/office/powerpoint/2010/main" val="1991732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0819343D-88AD-48A9-BE7A-8633473FFC47}" type="datetimeFigureOut">
              <a:rPr lang="en-US" smtClean="0"/>
              <a:t>2/8/2022</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C71CD8F0-2D79-4459-B3F9-991BF07FD65E}" type="slidenum">
              <a:rPr lang="en-US" smtClean="0"/>
              <a:t>‹#›</a:t>
            </a:fld>
            <a:endParaRPr lang="en-US"/>
          </a:p>
        </p:txBody>
      </p:sp>
    </p:spTree>
    <p:extLst>
      <p:ext uri="{BB962C8B-B14F-4D97-AF65-F5344CB8AC3E}">
        <p14:creationId xmlns:p14="http://schemas.microsoft.com/office/powerpoint/2010/main" val="4136849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819343D-88AD-48A9-BE7A-8633473FFC47}" type="datetimeFigureOut">
              <a:rPr lang="en-US" smtClean="0"/>
              <a:t>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1CD8F0-2D79-4459-B3F9-991BF07FD65E}" type="slidenum">
              <a:rPr lang="en-US" smtClean="0"/>
              <a:t>‹#›</a:t>
            </a:fld>
            <a:endParaRPr lang="en-US"/>
          </a:p>
        </p:txBody>
      </p:sp>
    </p:spTree>
    <p:extLst>
      <p:ext uri="{BB962C8B-B14F-4D97-AF65-F5344CB8AC3E}">
        <p14:creationId xmlns:p14="http://schemas.microsoft.com/office/powerpoint/2010/main" val="2132856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0819343D-88AD-48A9-BE7A-8633473FFC47}" type="datetimeFigureOut">
              <a:rPr lang="en-US" smtClean="0"/>
              <a:t>2/8/2022</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C71CD8F0-2D79-4459-B3F9-991BF07FD65E}" type="slidenum">
              <a:rPr lang="en-US" smtClean="0"/>
              <a:t>‹#›</a:t>
            </a:fld>
            <a:endParaRPr lang="en-US"/>
          </a:p>
        </p:txBody>
      </p:sp>
    </p:spTree>
    <p:extLst>
      <p:ext uri="{BB962C8B-B14F-4D97-AF65-F5344CB8AC3E}">
        <p14:creationId xmlns:p14="http://schemas.microsoft.com/office/powerpoint/2010/main" val="246580842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hyperlink" Target="https://www.l3harrisgeospatial.com/docs/principalcomponentanalysis.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DAC4B-3B85-4CC1-81A3-5BF3CDBBCFF3}"/>
              </a:ext>
            </a:extLst>
          </p:cNvPr>
          <p:cNvSpPr>
            <a:spLocks noGrp="1"/>
          </p:cNvSpPr>
          <p:nvPr>
            <p:ph type="ctrTitle"/>
          </p:nvPr>
        </p:nvSpPr>
        <p:spPr/>
        <p:txBody>
          <a:bodyPr/>
          <a:lstStyle/>
          <a:p>
            <a:r>
              <a:rPr lang="en-US" dirty="0"/>
              <a:t>Principal Component Analysis</a:t>
            </a:r>
          </a:p>
        </p:txBody>
      </p:sp>
      <p:sp>
        <p:nvSpPr>
          <p:cNvPr id="3" name="Subtitle 2">
            <a:extLst>
              <a:ext uri="{FF2B5EF4-FFF2-40B4-BE49-F238E27FC236}">
                <a16:creationId xmlns:a16="http://schemas.microsoft.com/office/drawing/2014/main" id="{5702D2CA-CF40-4953-B71F-18F406B91846}"/>
              </a:ext>
            </a:extLst>
          </p:cNvPr>
          <p:cNvSpPr>
            <a:spLocks noGrp="1"/>
          </p:cNvSpPr>
          <p:nvPr>
            <p:ph type="subTitle" idx="1"/>
          </p:nvPr>
        </p:nvSpPr>
        <p:spPr/>
        <p:txBody>
          <a:bodyPr/>
          <a:lstStyle/>
          <a:p>
            <a:r>
              <a:rPr lang="en-US" dirty="0"/>
              <a:t>PCA</a:t>
            </a:r>
          </a:p>
        </p:txBody>
      </p:sp>
    </p:spTree>
    <p:extLst>
      <p:ext uri="{BB962C8B-B14F-4D97-AF65-F5344CB8AC3E}">
        <p14:creationId xmlns:p14="http://schemas.microsoft.com/office/powerpoint/2010/main" val="34812816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6C3B2-D7D5-46DF-B2F0-69140AA3A2F0}"/>
              </a:ext>
            </a:extLst>
          </p:cNvPr>
          <p:cNvSpPr>
            <a:spLocks noGrp="1"/>
          </p:cNvSpPr>
          <p:nvPr>
            <p:ph type="title"/>
          </p:nvPr>
        </p:nvSpPr>
        <p:spPr/>
        <p:txBody>
          <a:bodyPr/>
          <a:lstStyle/>
          <a:p>
            <a:r>
              <a:rPr lang="en-US" dirty="0"/>
              <a:t>Correlation </a:t>
            </a:r>
            <a:r>
              <a:rPr lang="en-US" sz="1600" dirty="0"/>
              <a:t>A correlation matrix shows the statistical correlation of each input band to other input bands. It is computed before PCA runs. Here is an example from a six-band image:</a:t>
            </a:r>
          </a:p>
        </p:txBody>
      </p:sp>
      <p:pic>
        <p:nvPicPr>
          <p:cNvPr id="5" name="Content Placeholder 4" descr="A screenshot of a computer&#10;&#10;Description automatically generated with medium confidence">
            <a:extLst>
              <a:ext uri="{FF2B5EF4-FFF2-40B4-BE49-F238E27FC236}">
                <a16:creationId xmlns:a16="http://schemas.microsoft.com/office/drawing/2014/main" id="{65438BEE-5B26-42E7-9F7C-0565407E692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74416" y="2527478"/>
            <a:ext cx="10295448" cy="2645226"/>
          </a:xfrm>
        </p:spPr>
      </p:pic>
    </p:spTree>
    <p:extLst>
      <p:ext uri="{BB962C8B-B14F-4D97-AF65-F5344CB8AC3E}">
        <p14:creationId xmlns:p14="http://schemas.microsoft.com/office/powerpoint/2010/main" val="7260881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80C8A-4B3C-41A2-806B-BB072C078AFC}"/>
              </a:ext>
            </a:extLst>
          </p:cNvPr>
          <p:cNvSpPr>
            <a:spLocks noGrp="1"/>
          </p:cNvSpPr>
          <p:nvPr>
            <p:ph type="title"/>
          </p:nvPr>
        </p:nvSpPr>
        <p:spPr>
          <a:xfrm>
            <a:off x="0" y="0"/>
            <a:ext cx="9404723" cy="1400530"/>
          </a:xfrm>
        </p:spPr>
        <p:txBody>
          <a:bodyPr/>
          <a:lstStyle/>
          <a:p>
            <a:r>
              <a:rPr lang="en-US" dirty="0"/>
              <a:t>eigenvectors</a:t>
            </a:r>
          </a:p>
        </p:txBody>
      </p:sp>
      <p:sp>
        <p:nvSpPr>
          <p:cNvPr id="3" name="Content Placeholder 2">
            <a:extLst>
              <a:ext uri="{FF2B5EF4-FFF2-40B4-BE49-F238E27FC236}">
                <a16:creationId xmlns:a16="http://schemas.microsoft.com/office/drawing/2014/main" id="{4F3C4A4C-0C29-4E64-B6F8-B6F1D3BA20D5}"/>
              </a:ext>
            </a:extLst>
          </p:cNvPr>
          <p:cNvSpPr>
            <a:spLocks noGrp="1"/>
          </p:cNvSpPr>
          <p:nvPr>
            <p:ph idx="1"/>
          </p:nvPr>
        </p:nvSpPr>
        <p:spPr>
          <a:xfrm>
            <a:off x="111967" y="718457"/>
            <a:ext cx="11896531" cy="3620277"/>
          </a:xfrm>
        </p:spPr>
        <p:txBody>
          <a:bodyPr>
            <a:normAutofit fontScale="92500" lnSpcReduction="20000"/>
          </a:bodyPr>
          <a:lstStyle/>
          <a:p>
            <a:r>
              <a:rPr lang="en-US" dirty="0"/>
              <a:t>An eigenvector matrix shows the statistical correlation between the PCs (dependent variables, or rows) and the input image bands (independent variables, or columns).</a:t>
            </a:r>
          </a:p>
          <a:p>
            <a:r>
              <a:rPr lang="en-US" dirty="0"/>
              <a:t>The eigenvectors themselves indicate the proportion that each input image band contributes to each PC band. This is referred to as </a:t>
            </a:r>
            <a:r>
              <a:rPr lang="en-US" i="1" dirty="0"/>
              <a:t>weighting</a:t>
            </a:r>
            <a:r>
              <a:rPr lang="en-US" dirty="0"/>
              <a:t> or </a:t>
            </a:r>
            <a:r>
              <a:rPr lang="en-US" i="1" dirty="0"/>
              <a:t>factor loading</a:t>
            </a:r>
            <a:r>
              <a:rPr lang="en-US" dirty="0"/>
              <a:t>. The weighting of each input band is computed by squaring the input band's eigenvector element. Thus, the total contribution of all of the input bands to any given PC band is the sum of the squares of the PC band's eigenvector elements.</a:t>
            </a:r>
          </a:p>
          <a:p>
            <a:r>
              <a:rPr lang="en-US" dirty="0"/>
              <a:t>There is one eigenvector for each PC band, and each eigenvector contains one element for each input band. For example, a PC rotation of a 128-band input image produces 128 PC bands and 128 corresponding eigenvectors that each have 128 elements. The first element of the eigenvector </a:t>
            </a:r>
            <a:r>
              <a:rPr lang="en-US" dirty="0" err="1"/>
              <a:t>coresponds</a:t>
            </a:r>
            <a:r>
              <a:rPr lang="en-US" dirty="0"/>
              <a:t> to input band 1, the second element to input band 2, and so forth.</a:t>
            </a:r>
          </a:p>
          <a:p>
            <a:r>
              <a:rPr lang="en-US" dirty="0"/>
              <a:t>The following is an eigenvector matrix where the columns represent six input spectral bands and the rows represent eigenvectors:</a:t>
            </a:r>
          </a:p>
          <a:p>
            <a:endParaRPr lang="en-US" dirty="0"/>
          </a:p>
        </p:txBody>
      </p:sp>
      <p:pic>
        <p:nvPicPr>
          <p:cNvPr id="5" name="Picture 4" descr="Table&#10;&#10;Description automatically generated">
            <a:extLst>
              <a:ext uri="{FF2B5EF4-FFF2-40B4-BE49-F238E27FC236}">
                <a16:creationId xmlns:a16="http://schemas.microsoft.com/office/drawing/2014/main" id="{A0A7C86F-36D4-4A7B-B2B6-7A82F6E909A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0321" y="4478887"/>
            <a:ext cx="11091358" cy="2379113"/>
          </a:xfrm>
          <a:prstGeom prst="rect">
            <a:avLst/>
          </a:prstGeom>
        </p:spPr>
      </p:pic>
    </p:spTree>
    <p:extLst>
      <p:ext uri="{BB962C8B-B14F-4D97-AF65-F5344CB8AC3E}">
        <p14:creationId xmlns:p14="http://schemas.microsoft.com/office/powerpoint/2010/main" val="24971033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3584B-FA9A-4CA5-880D-CE41AA5927F0}"/>
              </a:ext>
            </a:extLst>
          </p:cNvPr>
          <p:cNvSpPr>
            <a:spLocks noGrp="1"/>
          </p:cNvSpPr>
          <p:nvPr>
            <p:ph type="title"/>
          </p:nvPr>
        </p:nvSpPr>
        <p:spPr/>
        <p:txBody>
          <a:bodyPr/>
          <a:lstStyle/>
          <a:p>
            <a:r>
              <a:rPr lang="en-US" dirty="0"/>
              <a:t>eigenvalues</a:t>
            </a:r>
          </a:p>
        </p:txBody>
      </p:sp>
      <p:sp>
        <p:nvSpPr>
          <p:cNvPr id="3" name="Content Placeholder 2">
            <a:extLst>
              <a:ext uri="{FF2B5EF4-FFF2-40B4-BE49-F238E27FC236}">
                <a16:creationId xmlns:a16="http://schemas.microsoft.com/office/drawing/2014/main" id="{E85F4F3D-6AA5-478B-857E-C6837C975600}"/>
              </a:ext>
            </a:extLst>
          </p:cNvPr>
          <p:cNvSpPr>
            <a:spLocks noGrp="1"/>
          </p:cNvSpPr>
          <p:nvPr>
            <p:ph idx="1"/>
          </p:nvPr>
        </p:nvSpPr>
        <p:spPr>
          <a:xfrm>
            <a:off x="279918" y="1278294"/>
            <a:ext cx="9769935" cy="4970105"/>
          </a:xfrm>
        </p:spPr>
        <p:txBody>
          <a:bodyPr/>
          <a:lstStyle/>
          <a:p>
            <a:r>
              <a:rPr lang="en-US" dirty="0"/>
              <a:t>Eigenvalues indicate the length of each new PC, or the proportion of original information that each PC retains. From these values, you can derive the percentage of the total variance explained by each PC. To do this, compute the ratio of each eigenvalue to the sum of all of them. For example, the sum of all eigenvalues in the following table (for a six-band PC image) is 3153.8717:</a:t>
            </a:r>
          </a:p>
          <a:p>
            <a:endParaRPr lang="en-US" dirty="0"/>
          </a:p>
        </p:txBody>
      </p:sp>
      <p:pic>
        <p:nvPicPr>
          <p:cNvPr id="5" name="Picture 4" descr="Table&#10;&#10;Description automatically generated">
            <a:extLst>
              <a:ext uri="{FF2B5EF4-FFF2-40B4-BE49-F238E27FC236}">
                <a16:creationId xmlns:a16="http://schemas.microsoft.com/office/drawing/2014/main" id="{1DA7096F-3550-41EE-927E-512AED7B162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0145" y="3396732"/>
            <a:ext cx="4623265" cy="3461268"/>
          </a:xfrm>
          <a:prstGeom prst="rect">
            <a:avLst/>
          </a:prstGeom>
        </p:spPr>
      </p:pic>
      <p:graphicFrame>
        <p:nvGraphicFramePr>
          <p:cNvPr id="6" name="Table 5">
            <a:extLst>
              <a:ext uri="{FF2B5EF4-FFF2-40B4-BE49-F238E27FC236}">
                <a16:creationId xmlns:a16="http://schemas.microsoft.com/office/drawing/2014/main" id="{A25E8A6E-A5CE-4EF4-939D-46641D621ACF}"/>
              </a:ext>
            </a:extLst>
          </p:cNvPr>
          <p:cNvGraphicFramePr>
            <a:graphicFrameLocks noGrp="1"/>
          </p:cNvGraphicFramePr>
          <p:nvPr>
            <p:extLst>
              <p:ext uri="{D42A27DB-BD31-4B8C-83A1-F6EECF244321}">
                <p14:modId xmlns:p14="http://schemas.microsoft.com/office/powerpoint/2010/main" val="3342148053"/>
              </p:ext>
            </p:extLst>
          </p:nvPr>
        </p:nvGraphicFramePr>
        <p:xfrm>
          <a:off x="6197997" y="3155943"/>
          <a:ext cx="4906824" cy="2834640"/>
        </p:xfrm>
        <a:graphic>
          <a:graphicData uri="http://schemas.openxmlformats.org/drawingml/2006/table">
            <a:tbl>
              <a:tblPr/>
              <a:tblGrid>
                <a:gridCol w="1635608">
                  <a:extLst>
                    <a:ext uri="{9D8B030D-6E8A-4147-A177-3AD203B41FA5}">
                      <a16:colId xmlns:a16="http://schemas.microsoft.com/office/drawing/2014/main" val="267956334"/>
                    </a:ext>
                  </a:extLst>
                </a:gridCol>
                <a:gridCol w="1635608">
                  <a:extLst>
                    <a:ext uri="{9D8B030D-6E8A-4147-A177-3AD203B41FA5}">
                      <a16:colId xmlns:a16="http://schemas.microsoft.com/office/drawing/2014/main" val="1916827538"/>
                    </a:ext>
                  </a:extLst>
                </a:gridCol>
                <a:gridCol w="1635608">
                  <a:extLst>
                    <a:ext uri="{9D8B030D-6E8A-4147-A177-3AD203B41FA5}">
                      <a16:colId xmlns:a16="http://schemas.microsoft.com/office/drawing/2014/main" val="1728349400"/>
                    </a:ext>
                  </a:extLst>
                </a:gridCol>
              </a:tblGrid>
              <a:tr h="0">
                <a:tc>
                  <a:txBody>
                    <a:bodyPr/>
                    <a:lstStyle/>
                    <a:p>
                      <a:r>
                        <a:rPr lang="en-US"/>
                        <a:t>Component</a:t>
                      </a:r>
                    </a:p>
                  </a:txBody>
                  <a:tcPr anchor="ctr">
                    <a:lnL>
                      <a:noFill/>
                    </a:lnL>
                    <a:lnR>
                      <a:noFill/>
                    </a:lnR>
                    <a:lnT>
                      <a:noFill/>
                    </a:lnT>
                    <a:lnB>
                      <a:noFill/>
                    </a:lnB>
                  </a:tcPr>
                </a:tc>
                <a:tc>
                  <a:txBody>
                    <a:bodyPr/>
                    <a:lstStyle/>
                    <a:p>
                      <a:r>
                        <a:rPr lang="en-US"/>
                        <a:t>% Total Variance</a:t>
                      </a:r>
                    </a:p>
                  </a:txBody>
                  <a:tcPr anchor="ctr">
                    <a:lnL>
                      <a:noFill/>
                    </a:lnL>
                    <a:lnR>
                      <a:noFill/>
                    </a:lnR>
                    <a:lnT>
                      <a:noFill/>
                    </a:lnT>
                    <a:lnB>
                      <a:noFill/>
                    </a:lnB>
                  </a:tcPr>
                </a:tc>
                <a:tc>
                  <a:txBody>
                    <a:bodyPr/>
                    <a:lstStyle/>
                    <a:p>
                      <a:r>
                        <a:rPr lang="en-US"/>
                        <a:t>Cumulative %</a:t>
                      </a:r>
                    </a:p>
                  </a:txBody>
                  <a:tcPr anchor="ctr">
                    <a:lnL>
                      <a:noFill/>
                    </a:lnL>
                    <a:lnR>
                      <a:noFill/>
                    </a:lnR>
                    <a:lnT>
                      <a:noFill/>
                    </a:lnT>
                    <a:lnB>
                      <a:noFill/>
                    </a:lnB>
                  </a:tcPr>
                </a:tc>
                <a:extLst>
                  <a:ext uri="{0D108BD9-81ED-4DB2-BD59-A6C34878D82A}">
                    <a16:rowId xmlns:a16="http://schemas.microsoft.com/office/drawing/2014/main" val="3715869025"/>
                  </a:ext>
                </a:extLst>
              </a:tr>
              <a:tr h="0">
                <a:tc>
                  <a:txBody>
                    <a:bodyPr/>
                    <a:lstStyle/>
                    <a:p>
                      <a:r>
                        <a:rPr lang="en-US"/>
                        <a:t>PC Band 1</a:t>
                      </a:r>
                    </a:p>
                  </a:txBody>
                  <a:tcPr anchor="ctr">
                    <a:lnL>
                      <a:noFill/>
                    </a:lnL>
                    <a:lnR>
                      <a:noFill/>
                    </a:lnR>
                    <a:lnT>
                      <a:noFill/>
                    </a:lnT>
                    <a:lnB>
                      <a:noFill/>
                    </a:lnB>
                  </a:tcPr>
                </a:tc>
                <a:tc>
                  <a:txBody>
                    <a:bodyPr/>
                    <a:lstStyle/>
                    <a:p>
                      <a:r>
                        <a:rPr lang="en-US"/>
                        <a:t>89.971906</a:t>
                      </a:r>
                    </a:p>
                  </a:txBody>
                  <a:tcPr anchor="ctr">
                    <a:lnL>
                      <a:noFill/>
                    </a:lnL>
                    <a:lnR>
                      <a:noFill/>
                    </a:lnR>
                    <a:lnT>
                      <a:noFill/>
                    </a:lnT>
                    <a:lnB>
                      <a:noFill/>
                    </a:lnB>
                  </a:tcPr>
                </a:tc>
                <a:tc>
                  <a:txBody>
                    <a:bodyPr/>
                    <a:lstStyle/>
                    <a:p>
                      <a:r>
                        <a:rPr lang="en-US"/>
                        <a:t>89.971906</a:t>
                      </a:r>
                    </a:p>
                  </a:txBody>
                  <a:tcPr anchor="ctr">
                    <a:lnL>
                      <a:noFill/>
                    </a:lnL>
                    <a:lnR>
                      <a:noFill/>
                    </a:lnR>
                    <a:lnT>
                      <a:noFill/>
                    </a:lnT>
                    <a:lnB>
                      <a:noFill/>
                    </a:lnB>
                  </a:tcPr>
                </a:tc>
                <a:extLst>
                  <a:ext uri="{0D108BD9-81ED-4DB2-BD59-A6C34878D82A}">
                    <a16:rowId xmlns:a16="http://schemas.microsoft.com/office/drawing/2014/main" val="2363877265"/>
                  </a:ext>
                </a:extLst>
              </a:tr>
              <a:tr h="0">
                <a:tc>
                  <a:txBody>
                    <a:bodyPr/>
                    <a:lstStyle/>
                    <a:p>
                      <a:r>
                        <a:rPr lang="en-US"/>
                        <a:t>PC Band 2</a:t>
                      </a:r>
                    </a:p>
                  </a:txBody>
                  <a:tcPr anchor="ctr">
                    <a:lnL>
                      <a:noFill/>
                    </a:lnL>
                    <a:lnR>
                      <a:noFill/>
                    </a:lnR>
                    <a:lnT>
                      <a:noFill/>
                    </a:lnT>
                    <a:lnB>
                      <a:noFill/>
                    </a:lnB>
                  </a:tcPr>
                </a:tc>
                <a:tc>
                  <a:txBody>
                    <a:bodyPr/>
                    <a:lstStyle/>
                    <a:p>
                      <a:r>
                        <a:rPr lang="en-US"/>
                        <a:t>7.6096945</a:t>
                      </a:r>
                    </a:p>
                  </a:txBody>
                  <a:tcPr anchor="ctr">
                    <a:lnL>
                      <a:noFill/>
                    </a:lnL>
                    <a:lnR>
                      <a:noFill/>
                    </a:lnR>
                    <a:lnT>
                      <a:noFill/>
                    </a:lnT>
                    <a:lnB>
                      <a:noFill/>
                    </a:lnB>
                  </a:tcPr>
                </a:tc>
                <a:tc>
                  <a:txBody>
                    <a:bodyPr/>
                    <a:lstStyle/>
                    <a:p>
                      <a:r>
                        <a:rPr lang="en-US"/>
                        <a:t>97.581601</a:t>
                      </a:r>
                    </a:p>
                  </a:txBody>
                  <a:tcPr anchor="ctr">
                    <a:lnL>
                      <a:noFill/>
                    </a:lnL>
                    <a:lnR>
                      <a:noFill/>
                    </a:lnR>
                    <a:lnT>
                      <a:noFill/>
                    </a:lnT>
                    <a:lnB>
                      <a:noFill/>
                    </a:lnB>
                  </a:tcPr>
                </a:tc>
                <a:extLst>
                  <a:ext uri="{0D108BD9-81ED-4DB2-BD59-A6C34878D82A}">
                    <a16:rowId xmlns:a16="http://schemas.microsoft.com/office/drawing/2014/main" val="204068188"/>
                  </a:ext>
                </a:extLst>
              </a:tr>
              <a:tr h="0">
                <a:tc>
                  <a:txBody>
                    <a:bodyPr/>
                    <a:lstStyle/>
                    <a:p>
                      <a:r>
                        <a:rPr lang="en-US"/>
                        <a:t>PC Band 3</a:t>
                      </a:r>
                    </a:p>
                  </a:txBody>
                  <a:tcPr anchor="ctr">
                    <a:lnL>
                      <a:noFill/>
                    </a:lnL>
                    <a:lnR>
                      <a:noFill/>
                    </a:lnR>
                    <a:lnT>
                      <a:noFill/>
                    </a:lnT>
                    <a:lnB>
                      <a:noFill/>
                    </a:lnB>
                  </a:tcPr>
                </a:tc>
                <a:tc>
                  <a:txBody>
                    <a:bodyPr/>
                    <a:lstStyle/>
                    <a:p>
                      <a:r>
                        <a:rPr lang="en-US"/>
                        <a:t>1.2901599</a:t>
                      </a:r>
                    </a:p>
                  </a:txBody>
                  <a:tcPr anchor="ctr">
                    <a:lnL>
                      <a:noFill/>
                    </a:lnL>
                    <a:lnR>
                      <a:noFill/>
                    </a:lnR>
                    <a:lnT>
                      <a:noFill/>
                    </a:lnT>
                    <a:lnB>
                      <a:noFill/>
                    </a:lnB>
                  </a:tcPr>
                </a:tc>
                <a:tc>
                  <a:txBody>
                    <a:bodyPr/>
                    <a:lstStyle/>
                    <a:p>
                      <a:r>
                        <a:rPr lang="en-US"/>
                        <a:t>98.871762</a:t>
                      </a:r>
                    </a:p>
                  </a:txBody>
                  <a:tcPr anchor="ctr">
                    <a:lnL>
                      <a:noFill/>
                    </a:lnL>
                    <a:lnR>
                      <a:noFill/>
                    </a:lnR>
                    <a:lnT>
                      <a:noFill/>
                    </a:lnT>
                    <a:lnB>
                      <a:noFill/>
                    </a:lnB>
                  </a:tcPr>
                </a:tc>
                <a:extLst>
                  <a:ext uri="{0D108BD9-81ED-4DB2-BD59-A6C34878D82A}">
                    <a16:rowId xmlns:a16="http://schemas.microsoft.com/office/drawing/2014/main" val="1961690423"/>
                  </a:ext>
                </a:extLst>
              </a:tr>
              <a:tr h="0">
                <a:tc>
                  <a:txBody>
                    <a:bodyPr/>
                    <a:lstStyle/>
                    <a:p>
                      <a:r>
                        <a:rPr lang="en-US"/>
                        <a:t>PC Band 4</a:t>
                      </a:r>
                    </a:p>
                  </a:txBody>
                  <a:tcPr anchor="ctr">
                    <a:lnL>
                      <a:noFill/>
                    </a:lnL>
                    <a:lnR>
                      <a:noFill/>
                    </a:lnR>
                    <a:lnT>
                      <a:noFill/>
                    </a:lnT>
                    <a:lnB>
                      <a:noFill/>
                    </a:lnB>
                  </a:tcPr>
                </a:tc>
                <a:tc>
                  <a:txBody>
                    <a:bodyPr/>
                    <a:lstStyle/>
                    <a:p>
                      <a:r>
                        <a:rPr lang="en-US"/>
                        <a:t>0.6295288</a:t>
                      </a:r>
                    </a:p>
                  </a:txBody>
                  <a:tcPr anchor="ctr">
                    <a:lnL>
                      <a:noFill/>
                    </a:lnL>
                    <a:lnR>
                      <a:noFill/>
                    </a:lnR>
                    <a:lnT>
                      <a:noFill/>
                    </a:lnT>
                    <a:lnB>
                      <a:noFill/>
                    </a:lnB>
                  </a:tcPr>
                </a:tc>
                <a:tc>
                  <a:txBody>
                    <a:bodyPr/>
                    <a:lstStyle/>
                    <a:p>
                      <a:r>
                        <a:rPr lang="en-US"/>
                        <a:t>99.501288</a:t>
                      </a:r>
                    </a:p>
                  </a:txBody>
                  <a:tcPr anchor="ctr">
                    <a:lnL>
                      <a:noFill/>
                    </a:lnL>
                    <a:lnR>
                      <a:noFill/>
                    </a:lnR>
                    <a:lnT>
                      <a:noFill/>
                    </a:lnT>
                    <a:lnB>
                      <a:noFill/>
                    </a:lnB>
                  </a:tcPr>
                </a:tc>
                <a:extLst>
                  <a:ext uri="{0D108BD9-81ED-4DB2-BD59-A6C34878D82A}">
                    <a16:rowId xmlns:a16="http://schemas.microsoft.com/office/drawing/2014/main" val="1714644616"/>
                  </a:ext>
                </a:extLst>
              </a:tr>
              <a:tr h="0">
                <a:tc>
                  <a:txBody>
                    <a:bodyPr/>
                    <a:lstStyle/>
                    <a:p>
                      <a:r>
                        <a:rPr lang="en-US"/>
                        <a:t>PC Band 5</a:t>
                      </a:r>
                    </a:p>
                  </a:txBody>
                  <a:tcPr anchor="ctr">
                    <a:lnL>
                      <a:noFill/>
                    </a:lnL>
                    <a:lnR>
                      <a:noFill/>
                    </a:lnR>
                    <a:lnT>
                      <a:noFill/>
                    </a:lnT>
                    <a:lnB>
                      <a:noFill/>
                    </a:lnB>
                  </a:tcPr>
                </a:tc>
                <a:tc>
                  <a:txBody>
                    <a:bodyPr/>
                    <a:lstStyle/>
                    <a:p>
                      <a:r>
                        <a:rPr lang="en-US"/>
                        <a:t>0.401309</a:t>
                      </a:r>
                    </a:p>
                  </a:txBody>
                  <a:tcPr anchor="ctr">
                    <a:lnL>
                      <a:noFill/>
                    </a:lnL>
                    <a:lnR>
                      <a:noFill/>
                    </a:lnR>
                    <a:lnT>
                      <a:noFill/>
                    </a:lnT>
                    <a:lnB>
                      <a:noFill/>
                    </a:lnB>
                  </a:tcPr>
                </a:tc>
                <a:tc>
                  <a:txBody>
                    <a:bodyPr/>
                    <a:lstStyle/>
                    <a:p>
                      <a:r>
                        <a:rPr lang="en-US"/>
                        <a:t>99.902594</a:t>
                      </a:r>
                    </a:p>
                  </a:txBody>
                  <a:tcPr anchor="ctr">
                    <a:lnL>
                      <a:noFill/>
                    </a:lnL>
                    <a:lnR>
                      <a:noFill/>
                    </a:lnR>
                    <a:lnT>
                      <a:noFill/>
                    </a:lnT>
                    <a:lnB>
                      <a:noFill/>
                    </a:lnB>
                  </a:tcPr>
                </a:tc>
                <a:extLst>
                  <a:ext uri="{0D108BD9-81ED-4DB2-BD59-A6C34878D82A}">
                    <a16:rowId xmlns:a16="http://schemas.microsoft.com/office/drawing/2014/main" val="682557727"/>
                  </a:ext>
                </a:extLst>
              </a:tr>
              <a:tr h="0">
                <a:tc>
                  <a:txBody>
                    <a:bodyPr/>
                    <a:lstStyle/>
                    <a:p>
                      <a:r>
                        <a:rPr lang="en-US"/>
                        <a:t>PC Band 6</a:t>
                      </a:r>
                    </a:p>
                  </a:txBody>
                  <a:tcPr anchor="ctr">
                    <a:lnL>
                      <a:noFill/>
                    </a:lnL>
                    <a:lnR>
                      <a:noFill/>
                    </a:lnR>
                    <a:lnT>
                      <a:noFill/>
                    </a:lnT>
                    <a:lnB>
                      <a:noFill/>
                    </a:lnB>
                  </a:tcPr>
                </a:tc>
                <a:tc>
                  <a:txBody>
                    <a:bodyPr/>
                    <a:lstStyle/>
                    <a:p>
                      <a:r>
                        <a:rPr lang="en-US"/>
                        <a:t>0.097402</a:t>
                      </a:r>
                    </a:p>
                  </a:txBody>
                  <a:tcPr anchor="ctr">
                    <a:lnL>
                      <a:noFill/>
                    </a:lnL>
                    <a:lnR>
                      <a:noFill/>
                    </a:lnR>
                    <a:lnT>
                      <a:noFill/>
                    </a:lnT>
                    <a:lnB>
                      <a:noFill/>
                    </a:lnB>
                  </a:tcPr>
                </a:tc>
                <a:tc>
                  <a:txBody>
                    <a:bodyPr/>
                    <a:lstStyle/>
                    <a:p>
                      <a:r>
                        <a:rPr lang="en-US" dirty="0"/>
                        <a:t>100.0</a:t>
                      </a:r>
                    </a:p>
                  </a:txBody>
                  <a:tcPr anchor="ctr">
                    <a:lnL>
                      <a:noFill/>
                    </a:lnL>
                    <a:lnR>
                      <a:noFill/>
                    </a:lnR>
                    <a:lnT>
                      <a:noFill/>
                    </a:lnT>
                    <a:lnB>
                      <a:noFill/>
                    </a:lnB>
                  </a:tcPr>
                </a:tc>
                <a:extLst>
                  <a:ext uri="{0D108BD9-81ED-4DB2-BD59-A6C34878D82A}">
                    <a16:rowId xmlns:a16="http://schemas.microsoft.com/office/drawing/2014/main" val="189518061"/>
                  </a:ext>
                </a:extLst>
              </a:tr>
            </a:tbl>
          </a:graphicData>
        </a:graphic>
      </p:graphicFrame>
      <p:sp>
        <p:nvSpPr>
          <p:cNvPr id="7" name="Rectangle 1">
            <a:extLst>
              <a:ext uri="{FF2B5EF4-FFF2-40B4-BE49-F238E27FC236}">
                <a16:creationId xmlns:a16="http://schemas.microsoft.com/office/drawing/2014/main" id="{9767567C-FA25-473B-9E4F-7A8499474BC9}"/>
              </a:ext>
            </a:extLst>
          </p:cNvPr>
          <p:cNvSpPr>
            <a:spLocks noChangeArrowheads="1"/>
          </p:cNvSpPr>
          <p:nvPr/>
        </p:nvSpPr>
        <p:spPr bwMode="auto">
          <a:xfrm>
            <a:off x="6096000" y="6190991"/>
            <a:ext cx="6686377"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From this table, you can see that the first three PC bands account for 98.87% of the total variance.</a:t>
            </a:r>
          </a:p>
        </p:txBody>
      </p:sp>
    </p:spTree>
    <p:extLst>
      <p:ext uri="{BB962C8B-B14F-4D97-AF65-F5344CB8AC3E}">
        <p14:creationId xmlns:p14="http://schemas.microsoft.com/office/powerpoint/2010/main" val="1132188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B8B89-7D05-4EB3-9AB2-75B823964AFB}"/>
              </a:ext>
            </a:extLst>
          </p:cNvPr>
          <p:cNvSpPr>
            <a:spLocks noGrp="1"/>
          </p:cNvSpPr>
          <p:nvPr>
            <p:ph type="title"/>
          </p:nvPr>
        </p:nvSpPr>
        <p:spPr/>
        <p:txBody>
          <a:bodyPr/>
          <a:lstStyle/>
          <a:p>
            <a:r>
              <a:rPr lang="en-US" dirty="0"/>
              <a:t>OK.  Let’s run this on our Landsat 7 </a:t>
            </a:r>
            <a:r>
              <a:rPr lang="en-US" dirty="0" err="1"/>
              <a:t>kimberly</a:t>
            </a:r>
            <a:r>
              <a:rPr lang="en-US" dirty="0"/>
              <a:t> image and see what we get</a:t>
            </a:r>
          </a:p>
        </p:txBody>
      </p:sp>
      <p:sp>
        <p:nvSpPr>
          <p:cNvPr id="3" name="Content Placeholder 2">
            <a:extLst>
              <a:ext uri="{FF2B5EF4-FFF2-40B4-BE49-F238E27FC236}">
                <a16:creationId xmlns:a16="http://schemas.microsoft.com/office/drawing/2014/main" id="{13AD1DD0-EDFA-467E-9C5C-91B015F4D0E8}"/>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6897139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18A74-A0C5-4781-9FAA-97A66EF5DF13}"/>
              </a:ext>
            </a:extLst>
          </p:cNvPr>
          <p:cNvSpPr>
            <a:spLocks noGrp="1"/>
          </p:cNvSpPr>
          <p:nvPr>
            <p:ph type="title"/>
          </p:nvPr>
        </p:nvSpPr>
        <p:spPr/>
        <p:txBody>
          <a:bodyPr/>
          <a:lstStyle/>
          <a:p>
            <a:r>
              <a:rPr lang="en-US" dirty="0"/>
              <a:t>First thing of importance is the correlation matrix</a:t>
            </a:r>
          </a:p>
        </p:txBody>
      </p:sp>
      <p:graphicFrame>
        <p:nvGraphicFramePr>
          <p:cNvPr id="7" name="Content Placeholder 6">
            <a:extLst>
              <a:ext uri="{FF2B5EF4-FFF2-40B4-BE49-F238E27FC236}">
                <a16:creationId xmlns:a16="http://schemas.microsoft.com/office/drawing/2014/main" id="{A295B801-AC76-4FBB-9A7D-1EE7F4FAA718}"/>
              </a:ext>
            </a:extLst>
          </p:cNvPr>
          <p:cNvGraphicFramePr>
            <a:graphicFrameLocks noGrp="1"/>
          </p:cNvGraphicFramePr>
          <p:nvPr>
            <p:ph idx="1"/>
            <p:extLst>
              <p:ext uri="{D42A27DB-BD31-4B8C-83A1-F6EECF244321}">
                <p14:modId xmlns:p14="http://schemas.microsoft.com/office/powerpoint/2010/main" val="3562509612"/>
              </p:ext>
            </p:extLst>
          </p:nvPr>
        </p:nvGraphicFramePr>
        <p:xfrm>
          <a:off x="1837189" y="2164360"/>
          <a:ext cx="7902426" cy="4328716"/>
        </p:xfrm>
        <a:graphic>
          <a:graphicData uri="http://schemas.openxmlformats.org/drawingml/2006/table">
            <a:tbl>
              <a:tblPr>
                <a:tableStyleId>{5C22544A-7EE6-4342-B048-85BDC9FD1C3A}</a:tableStyleId>
              </a:tblPr>
              <a:tblGrid>
                <a:gridCol w="1128918">
                  <a:extLst>
                    <a:ext uri="{9D8B030D-6E8A-4147-A177-3AD203B41FA5}">
                      <a16:colId xmlns:a16="http://schemas.microsoft.com/office/drawing/2014/main" val="364571825"/>
                    </a:ext>
                  </a:extLst>
                </a:gridCol>
                <a:gridCol w="1128918">
                  <a:extLst>
                    <a:ext uri="{9D8B030D-6E8A-4147-A177-3AD203B41FA5}">
                      <a16:colId xmlns:a16="http://schemas.microsoft.com/office/drawing/2014/main" val="682019191"/>
                    </a:ext>
                  </a:extLst>
                </a:gridCol>
                <a:gridCol w="1128918">
                  <a:extLst>
                    <a:ext uri="{9D8B030D-6E8A-4147-A177-3AD203B41FA5}">
                      <a16:colId xmlns:a16="http://schemas.microsoft.com/office/drawing/2014/main" val="1499153387"/>
                    </a:ext>
                  </a:extLst>
                </a:gridCol>
                <a:gridCol w="1128918">
                  <a:extLst>
                    <a:ext uri="{9D8B030D-6E8A-4147-A177-3AD203B41FA5}">
                      <a16:colId xmlns:a16="http://schemas.microsoft.com/office/drawing/2014/main" val="224124841"/>
                    </a:ext>
                  </a:extLst>
                </a:gridCol>
                <a:gridCol w="1128918">
                  <a:extLst>
                    <a:ext uri="{9D8B030D-6E8A-4147-A177-3AD203B41FA5}">
                      <a16:colId xmlns:a16="http://schemas.microsoft.com/office/drawing/2014/main" val="1017031502"/>
                    </a:ext>
                  </a:extLst>
                </a:gridCol>
                <a:gridCol w="1128918">
                  <a:extLst>
                    <a:ext uri="{9D8B030D-6E8A-4147-A177-3AD203B41FA5}">
                      <a16:colId xmlns:a16="http://schemas.microsoft.com/office/drawing/2014/main" val="1551754249"/>
                    </a:ext>
                  </a:extLst>
                </a:gridCol>
                <a:gridCol w="1128918">
                  <a:extLst>
                    <a:ext uri="{9D8B030D-6E8A-4147-A177-3AD203B41FA5}">
                      <a16:colId xmlns:a16="http://schemas.microsoft.com/office/drawing/2014/main" val="4199957623"/>
                    </a:ext>
                  </a:extLst>
                </a:gridCol>
              </a:tblGrid>
              <a:tr h="618388">
                <a:tc>
                  <a:txBody>
                    <a:bodyPr/>
                    <a:lstStyle/>
                    <a:p>
                      <a:pPr algn="l" fontAlgn="b"/>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b1</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b2</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b3</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b4</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b5</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b6</a:t>
                      </a:r>
                      <a:endParaRPr lang="en-US" sz="11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26675272"/>
                  </a:ext>
                </a:extLst>
              </a:tr>
              <a:tr h="618388">
                <a:tc>
                  <a:txBody>
                    <a:bodyPr/>
                    <a:lstStyle/>
                    <a:p>
                      <a:pPr algn="l" fontAlgn="b"/>
                      <a:r>
                        <a:rPr lang="en-US" sz="1100" u="none" strike="noStrike">
                          <a:effectLst/>
                        </a:rPr>
                        <a:t>b1</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0.936369</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0.920664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0.838383</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0.859512</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0.837555</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951763661"/>
                  </a:ext>
                </a:extLst>
              </a:tr>
              <a:tr h="618388">
                <a:tc>
                  <a:txBody>
                    <a:bodyPr/>
                    <a:lstStyle/>
                    <a:p>
                      <a:pPr algn="l" fontAlgn="b"/>
                      <a:r>
                        <a:rPr lang="en-US" sz="1100" u="none" strike="noStrike">
                          <a:effectLst/>
                        </a:rPr>
                        <a:t>b2</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0.936369</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0.97015</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0.894939</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0.891857</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0.866926</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22813400"/>
                  </a:ext>
                </a:extLst>
              </a:tr>
              <a:tr h="618388">
                <a:tc>
                  <a:txBody>
                    <a:bodyPr/>
                    <a:lstStyle/>
                    <a:p>
                      <a:pPr algn="l" fontAlgn="b"/>
                      <a:r>
                        <a:rPr lang="en-US" sz="1100" u="none" strike="noStrike">
                          <a:effectLst/>
                        </a:rPr>
                        <a:t>b3</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0.920664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0.97015</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0.888124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0.905535</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0.888043</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304398558"/>
                  </a:ext>
                </a:extLst>
              </a:tr>
              <a:tr h="618388">
                <a:tc>
                  <a:txBody>
                    <a:bodyPr/>
                    <a:lstStyle/>
                    <a:p>
                      <a:pPr algn="l" fontAlgn="b"/>
                      <a:r>
                        <a:rPr lang="en-US" sz="1100" u="none" strike="noStrike">
                          <a:effectLst/>
                        </a:rPr>
                        <a:t>b4</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0.838383</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0.894939</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0.888124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0.86973</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0.771852</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649749794"/>
                  </a:ext>
                </a:extLst>
              </a:tr>
              <a:tr h="618388">
                <a:tc>
                  <a:txBody>
                    <a:bodyPr/>
                    <a:lstStyle/>
                    <a:p>
                      <a:pPr algn="l" fontAlgn="b"/>
                      <a:r>
                        <a:rPr lang="en-US" sz="1100" u="none" strike="noStrike">
                          <a:effectLst/>
                        </a:rPr>
                        <a:t>b5</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0.859512</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0.891857</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0.905535</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0.86973</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0.925762</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203579228"/>
                  </a:ext>
                </a:extLst>
              </a:tr>
              <a:tr h="618388">
                <a:tc>
                  <a:txBody>
                    <a:bodyPr/>
                    <a:lstStyle/>
                    <a:p>
                      <a:pPr algn="l" fontAlgn="b"/>
                      <a:r>
                        <a:rPr lang="en-US" sz="1100" u="none" strike="noStrike">
                          <a:effectLst/>
                        </a:rPr>
                        <a:t>b6</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0.837555</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0.866926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0.888043</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0.771852</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0.925762</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1</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26675072"/>
                  </a:ext>
                </a:extLst>
              </a:tr>
            </a:tbl>
          </a:graphicData>
        </a:graphic>
      </p:graphicFrame>
    </p:spTree>
    <p:extLst>
      <p:ext uri="{BB962C8B-B14F-4D97-AF65-F5344CB8AC3E}">
        <p14:creationId xmlns:p14="http://schemas.microsoft.com/office/powerpoint/2010/main" val="34393343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275D01-EEFB-4365-B44F-6508A2FF7441}"/>
              </a:ext>
            </a:extLst>
          </p:cNvPr>
          <p:cNvSpPr>
            <a:spLocks noGrp="1"/>
          </p:cNvSpPr>
          <p:nvPr>
            <p:ph type="title"/>
          </p:nvPr>
        </p:nvSpPr>
        <p:spPr/>
        <p:txBody>
          <a:bodyPr/>
          <a:lstStyle/>
          <a:p>
            <a:r>
              <a:rPr lang="en-US" dirty="0"/>
              <a:t>Then the eigenvectors</a:t>
            </a:r>
          </a:p>
        </p:txBody>
      </p:sp>
      <p:graphicFrame>
        <p:nvGraphicFramePr>
          <p:cNvPr id="4" name="Content Placeholder 3">
            <a:extLst>
              <a:ext uri="{FF2B5EF4-FFF2-40B4-BE49-F238E27FC236}">
                <a16:creationId xmlns:a16="http://schemas.microsoft.com/office/drawing/2014/main" id="{1618C45D-873B-4D67-97D1-C859114EE665}"/>
              </a:ext>
            </a:extLst>
          </p:cNvPr>
          <p:cNvGraphicFramePr>
            <a:graphicFrameLocks noGrp="1"/>
          </p:cNvGraphicFramePr>
          <p:nvPr>
            <p:ph idx="1"/>
            <p:extLst>
              <p:ext uri="{D42A27DB-BD31-4B8C-83A1-F6EECF244321}">
                <p14:modId xmlns:p14="http://schemas.microsoft.com/office/powerpoint/2010/main" val="1206536424"/>
              </p:ext>
            </p:extLst>
          </p:nvPr>
        </p:nvGraphicFramePr>
        <p:xfrm>
          <a:off x="352338" y="1442906"/>
          <a:ext cx="11115410" cy="5125673"/>
        </p:xfrm>
        <a:graphic>
          <a:graphicData uri="http://schemas.openxmlformats.org/drawingml/2006/table">
            <a:tbl>
              <a:tblPr>
                <a:tableStyleId>{5C22544A-7EE6-4342-B048-85BDC9FD1C3A}</a:tableStyleId>
              </a:tblPr>
              <a:tblGrid>
                <a:gridCol w="1975544">
                  <a:extLst>
                    <a:ext uri="{9D8B030D-6E8A-4147-A177-3AD203B41FA5}">
                      <a16:colId xmlns:a16="http://schemas.microsoft.com/office/drawing/2014/main" val="3811829593"/>
                    </a:ext>
                  </a:extLst>
                </a:gridCol>
                <a:gridCol w="1523311">
                  <a:extLst>
                    <a:ext uri="{9D8B030D-6E8A-4147-A177-3AD203B41FA5}">
                      <a16:colId xmlns:a16="http://schemas.microsoft.com/office/drawing/2014/main" val="4200608164"/>
                    </a:ext>
                  </a:extLst>
                </a:gridCol>
                <a:gridCol w="1523311">
                  <a:extLst>
                    <a:ext uri="{9D8B030D-6E8A-4147-A177-3AD203B41FA5}">
                      <a16:colId xmlns:a16="http://schemas.microsoft.com/office/drawing/2014/main" val="3649543431"/>
                    </a:ext>
                  </a:extLst>
                </a:gridCol>
                <a:gridCol w="1523311">
                  <a:extLst>
                    <a:ext uri="{9D8B030D-6E8A-4147-A177-3AD203B41FA5}">
                      <a16:colId xmlns:a16="http://schemas.microsoft.com/office/drawing/2014/main" val="701304877"/>
                    </a:ext>
                  </a:extLst>
                </a:gridCol>
                <a:gridCol w="1523311">
                  <a:extLst>
                    <a:ext uri="{9D8B030D-6E8A-4147-A177-3AD203B41FA5}">
                      <a16:colId xmlns:a16="http://schemas.microsoft.com/office/drawing/2014/main" val="1341808519"/>
                    </a:ext>
                  </a:extLst>
                </a:gridCol>
                <a:gridCol w="1523311">
                  <a:extLst>
                    <a:ext uri="{9D8B030D-6E8A-4147-A177-3AD203B41FA5}">
                      <a16:colId xmlns:a16="http://schemas.microsoft.com/office/drawing/2014/main" val="392286685"/>
                    </a:ext>
                  </a:extLst>
                </a:gridCol>
                <a:gridCol w="1523311">
                  <a:extLst>
                    <a:ext uri="{9D8B030D-6E8A-4147-A177-3AD203B41FA5}">
                      <a16:colId xmlns:a16="http://schemas.microsoft.com/office/drawing/2014/main" val="1291588162"/>
                    </a:ext>
                  </a:extLst>
                </a:gridCol>
              </a:tblGrid>
              <a:tr h="732239">
                <a:tc>
                  <a:txBody>
                    <a:bodyPr/>
                    <a:lstStyle/>
                    <a:p>
                      <a:pPr algn="l" fontAlgn="b"/>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pc1</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pc2</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pc3</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pc4</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pc5</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pc6</a:t>
                      </a:r>
                      <a:endParaRPr lang="en-US" sz="11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633940462"/>
                  </a:ext>
                </a:extLst>
              </a:tr>
              <a:tr h="732239">
                <a:tc>
                  <a:txBody>
                    <a:bodyPr/>
                    <a:lstStyle/>
                    <a:p>
                      <a:pPr algn="l" fontAlgn="b"/>
                      <a:r>
                        <a:rPr lang="en-US" sz="1100" u="none" strike="noStrike" dirty="0">
                          <a:effectLst/>
                        </a:rPr>
                        <a:t>B1</a:t>
                      </a:r>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0.197</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0.171</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-0.300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0.390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0.801</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0.223</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86094921"/>
                  </a:ext>
                </a:extLst>
              </a:tr>
              <a:tr h="732239">
                <a:tc>
                  <a:txBody>
                    <a:bodyPr/>
                    <a:lstStyle/>
                    <a:p>
                      <a:pPr algn="l" fontAlgn="b"/>
                      <a:r>
                        <a:rPr lang="en-US" sz="1100" u="none" strike="noStrike" dirty="0">
                          <a:effectLst/>
                        </a:rPr>
                        <a:t>B2</a:t>
                      </a:r>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0.170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0.174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-0.224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0.155</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0.021</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-0.931</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384125671"/>
                  </a:ext>
                </a:extLst>
              </a:tr>
              <a:tr h="732239">
                <a:tc>
                  <a:txBody>
                    <a:bodyPr/>
                    <a:lstStyle/>
                    <a:p>
                      <a:pPr algn="l" fontAlgn="b"/>
                      <a:r>
                        <a:rPr lang="en-US" sz="1100" u="none" strike="noStrike" dirty="0">
                          <a:effectLst/>
                        </a:rPr>
                        <a:t>B3</a:t>
                      </a:r>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0.355</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0.288</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-0.501</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0.345</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-0.583</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0.284</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929922095"/>
                  </a:ext>
                </a:extLst>
              </a:tr>
              <a:tr h="732239">
                <a:tc>
                  <a:txBody>
                    <a:bodyPr/>
                    <a:lstStyle/>
                    <a:p>
                      <a:pPr algn="l" fontAlgn="b"/>
                      <a:r>
                        <a:rPr lang="en-US" sz="1100" u="none" strike="noStrike" dirty="0">
                          <a:effectLst/>
                        </a:rPr>
                        <a:t>B4</a:t>
                      </a:r>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0.340</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0.717</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0.186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-0.569</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0.094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0.058</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20430180"/>
                  </a:ext>
                </a:extLst>
              </a:tr>
              <a:tr h="732239">
                <a:tc>
                  <a:txBody>
                    <a:bodyPr/>
                    <a:lstStyle/>
                    <a:p>
                      <a:pPr algn="l" fontAlgn="b"/>
                      <a:r>
                        <a:rPr lang="en-US" sz="1100" u="none" strike="noStrike" dirty="0">
                          <a:effectLst/>
                        </a:rPr>
                        <a:t>B5</a:t>
                      </a:r>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0.714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-0.262</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0.584</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0.281</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-0.035</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-0.013</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998775421"/>
                  </a:ext>
                </a:extLst>
              </a:tr>
              <a:tr h="732239">
                <a:tc>
                  <a:txBody>
                    <a:bodyPr/>
                    <a:lstStyle/>
                    <a:p>
                      <a:pPr algn="l" fontAlgn="b"/>
                      <a:r>
                        <a:rPr lang="en-US" sz="1100" u="none" strike="noStrike" dirty="0">
                          <a:effectLst/>
                        </a:rPr>
                        <a:t>B6</a:t>
                      </a:r>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0.424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-0.524</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-0.484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-0.550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0.092</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0.007</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208524802"/>
                  </a:ext>
                </a:extLst>
              </a:tr>
            </a:tbl>
          </a:graphicData>
        </a:graphic>
      </p:graphicFrame>
    </p:spTree>
    <p:extLst>
      <p:ext uri="{BB962C8B-B14F-4D97-AF65-F5344CB8AC3E}">
        <p14:creationId xmlns:p14="http://schemas.microsoft.com/office/powerpoint/2010/main" val="28197878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D33FC-18E0-434E-8A88-7E1F97391FC1}"/>
              </a:ext>
            </a:extLst>
          </p:cNvPr>
          <p:cNvSpPr>
            <a:spLocks noGrp="1"/>
          </p:cNvSpPr>
          <p:nvPr>
            <p:ph type="title"/>
          </p:nvPr>
        </p:nvSpPr>
        <p:spPr/>
        <p:txBody>
          <a:bodyPr/>
          <a:lstStyle/>
          <a:p>
            <a:r>
              <a:rPr lang="en-US" dirty="0"/>
              <a:t>And the loading</a:t>
            </a:r>
          </a:p>
        </p:txBody>
      </p:sp>
      <p:graphicFrame>
        <p:nvGraphicFramePr>
          <p:cNvPr id="4" name="Content Placeholder 3">
            <a:extLst>
              <a:ext uri="{FF2B5EF4-FFF2-40B4-BE49-F238E27FC236}">
                <a16:creationId xmlns:a16="http://schemas.microsoft.com/office/drawing/2014/main" id="{86FE171C-449F-4D71-AAE4-3B788E24CBE2}"/>
              </a:ext>
            </a:extLst>
          </p:cNvPr>
          <p:cNvGraphicFramePr>
            <a:graphicFrameLocks noGrp="1"/>
          </p:cNvGraphicFramePr>
          <p:nvPr>
            <p:ph idx="1"/>
            <p:extLst>
              <p:ext uri="{D42A27DB-BD31-4B8C-83A1-F6EECF244321}">
                <p14:modId xmlns:p14="http://schemas.microsoft.com/office/powerpoint/2010/main" val="1486156191"/>
              </p:ext>
            </p:extLst>
          </p:nvPr>
        </p:nvGraphicFramePr>
        <p:xfrm>
          <a:off x="2860646" y="1258350"/>
          <a:ext cx="4538444" cy="5276677"/>
        </p:xfrm>
        <a:graphic>
          <a:graphicData uri="http://schemas.openxmlformats.org/drawingml/2006/table">
            <a:tbl>
              <a:tblPr>
                <a:tableStyleId>{5C22544A-7EE6-4342-B048-85BDC9FD1C3A}</a:tableStyleId>
              </a:tblPr>
              <a:tblGrid>
                <a:gridCol w="1344724">
                  <a:extLst>
                    <a:ext uri="{9D8B030D-6E8A-4147-A177-3AD203B41FA5}">
                      <a16:colId xmlns:a16="http://schemas.microsoft.com/office/drawing/2014/main" val="4143279563"/>
                    </a:ext>
                  </a:extLst>
                </a:gridCol>
                <a:gridCol w="1848996">
                  <a:extLst>
                    <a:ext uri="{9D8B030D-6E8A-4147-A177-3AD203B41FA5}">
                      <a16:colId xmlns:a16="http://schemas.microsoft.com/office/drawing/2014/main" val="1636757528"/>
                    </a:ext>
                  </a:extLst>
                </a:gridCol>
                <a:gridCol w="1344724">
                  <a:extLst>
                    <a:ext uri="{9D8B030D-6E8A-4147-A177-3AD203B41FA5}">
                      <a16:colId xmlns:a16="http://schemas.microsoft.com/office/drawing/2014/main" val="2122117521"/>
                    </a:ext>
                  </a:extLst>
                </a:gridCol>
              </a:tblGrid>
              <a:tr h="1745815">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Eigenvalues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variance explained</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46108221"/>
                  </a:ext>
                </a:extLst>
              </a:tr>
              <a:tr h="392318">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943690549"/>
                  </a:ext>
                </a:extLst>
              </a:tr>
              <a:tr h="392318">
                <a:tc>
                  <a:txBody>
                    <a:bodyPr/>
                    <a:lstStyle/>
                    <a:p>
                      <a:pPr algn="l" fontAlgn="b"/>
                      <a:r>
                        <a:rPr lang="en-US" sz="1100" u="none" strike="noStrike">
                          <a:effectLst/>
                        </a:rPr>
                        <a:t>PC1</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694.892</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0.922</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23795550"/>
                  </a:ext>
                </a:extLst>
              </a:tr>
              <a:tr h="392318">
                <a:tc>
                  <a:txBody>
                    <a:bodyPr/>
                    <a:lstStyle/>
                    <a:p>
                      <a:pPr algn="l" fontAlgn="b"/>
                      <a:r>
                        <a:rPr lang="en-US" sz="1100" u="none" strike="noStrike">
                          <a:effectLst/>
                        </a:rPr>
                        <a:t>PC2</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28.556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0.038</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92515961"/>
                  </a:ext>
                </a:extLst>
              </a:tr>
              <a:tr h="392318">
                <a:tc>
                  <a:txBody>
                    <a:bodyPr/>
                    <a:lstStyle/>
                    <a:p>
                      <a:pPr algn="l" fontAlgn="b"/>
                      <a:r>
                        <a:rPr lang="en-US" sz="1100" u="none" strike="noStrike">
                          <a:effectLst/>
                        </a:rPr>
                        <a:t>PC3</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17.872</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0.024</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3889941"/>
                  </a:ext>
                </a:extLst>
              </a:tr>
              <a:tr h="392318">
                <a:tc>
                  <a:txBody>
                    <a:bodyPr/>
                    <a:lstStyle/>
                    <a:p>
                      <a:pPr algn="l" fontAlgn="b"/>
                      <a:r>
                        <a:rPr lang="en-US" sz="1100" u="none" strike="noStrike">
                          <a:effectLst/>
                        </a:rPr>
                        <a:t>PC4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7.430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0.010</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47356373"/>
                  </a:ext>
                </a:extLst>
              </a:tr>
              <a:tr h="392318">
                <a:tc>
                  <a:txBody>
                    <a:bodyPr/>
                    <a:lstStyle/>
                    <a:p>
                      <a:pPr algn="l" fontAlgn="b"/>
                      <a:r>
                        <a:rPr lang="en-US" sz="1100" u="none" strike="noStrike">
                          <a:effectLst/>
                        </a:rPr>
                        <a:t>PC5</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3.751</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0.005</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14212065"/>
                  </a:ext>
                </a:extLst>
              </a:tr>
              <a:tr h="392318">
                <a:tc>
                  <a:txBody>
                    <a:bodyPr/>
                    <a:lstStyle/>
                    <a:p>
                      <a:pPr algn="l" fontAlgn="b"/>
                      <a:r>
                        <a:rPr lang="en-US" sz="1100" u="none" strike="noStrike">
                          <a:effectLst/>
                        </a:rPr>
                        <a:t>PC6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0.851</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0.001</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845161865"/>
                  </a:ext>
                </a:extLst>
              </a:tr>
              <a:tr h="392318">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35207518"/>
                  </a:ext>
                </a:extLst>
              </a:tr>
              <a:tr h="392318">
                <a:tc>
                  <a:txBody>
                    <a:bodyPr/>
                    <a:lstStyle/>
                    <a:p>
                      <a:pPr algn="l" fontAlgn="b"/>
                      <a:r>
                        <a:rPr lang="en-US" sz="1100" u="none" strike="noStrike">
                          <a:effectLst/>
                        </a:rPr>
                        <a:t>total</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753.3509546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1</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9339828"/>
                  </a:ext>
                </a:extLst>
              </a:tr>
            </a:tbl>
          </a:graphicData>
        </a:graphic>
      </p:graphicFrame>
    </p:spTree>
    <p:extLst>
      <p:ext uri="{BB962C8B-B14F-4D97-AF65-F5344CB8AC3E}">
        <p14:creationId xmlns:p14="http://schemas.microsoft.com/office/powerpoint/2010/main" val="16716440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47645-B67C-46DE-A517-AC4FB406856D}"/>
              </a:ext>
            </a:extLst>
          </p:cNvPr>
          <p:cNvSpPr>
            <a:spLocks noGrp="1"/>
          </p:cNvSpPr>
          <p:nvPr>
            <p:ph type="title"/>
          </p:nvPr>
        </p:nvSpPr>
        <p:spPr/>
        <p:txBody>
          <a:bodyPr/>
          <a:lstStyle/>
          <a:p>
            <a:r>
              <a:rPr lang="en-US" dirty="0"/>
              <a:t>Now </a:t>
            </a:r>
            <a:r>
              <a:rPr lang="en-US" dirty="0" err="1"/>
              <a:t>goto</a:t>
            </a:r>
            <a:r>
              <a:rPr lang="en-US" dirty="0"/>
              <a:t> </a:t>
            </a:r>
            <a:r>
              <a:rPr lang="en-US" dirty="0" err="1"/>
              <a:t>erdas</a:t>
            </a:r>
            <a:r>
              <a:rPr lang="en-US" dirty="0"/>
              <a:t> and look at all </a:t>
            </a:r>
            <a:r>
              <a:rPr lang="en-US"/>
              <a:t>the imagery</a:t>
            </a:r>
          </a:p>
        </p:txBody>
      </p:sp>
      <p:sp>
        <p:nvSpPr>
          <p:cNvPr id="3" name="Content Placeholder 2">
            <a:extLst>
              <a:ext uri="{FF2B5EF4-FFF2-40B4-BE49-F238E27FC236}">
                <a16:creationId xmlns:a16="http://schemas.microsoft.com/office/drawing/2014/main" id="{4CC16DE7-B032-4DDC-B8EB-F293C6C2316B}"/>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8093881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37E44-AE81-4370-89A2-05CFF915BD3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8CD4178-5CD3-4D1E-A700-587636E0D6D5}"/>
              </a:ext>
            </a:extLst>
          </p:cNvPr>
          <p:cNvSpPr>
            <a:spLocks noGrp="1"/>
          </p:cNvSpPr>
          <p:nvPr>
            <p:ph idx="1"/>
          </p:nvPr>
        </p:nvSpPr>
        <p:spPr/>
        <p:txBody>
          <a:bodyPr/>
          <a:lstStyle/>
          <a:p>
            <a:r>
              <a:rPr lang="en-US" dirty="0"/>
              <a:t>Producing a new set of variables that is close to the original data – basically, trying to ID a new variable that contains most of the variability in the old data</a:t>
            </a:r>
          </a:p>
          <a:p>
            <a:pPr lvl="1"/>
            <a:r>
              <a:rPr lang="en-US" dirty="0"/>
              <a:t>Reduce dimensionality (in this context, reduce the number of bands)</a:t>
            </a:r>
          </a:p>
          <a:p>
            <a:pPr lvl="1"/>
            <a:r>
              <a:rPr lang="en-US" dirty="0"/>
              <a:t>Enhance contrast by maximizing the amount of information in the first three bands.</a:t>
            </a:r>
          </a:p>
          <a:p>
            <a:pPr lvl="1"/>
            <a:r>
              <a:rPr lang="en-US" dirty="0"/>
              <a:t>Often can share PC transformed images, when you cannot do so with the original data.</a:t>
            </a:r>
          </a:p>
        </p:txBody>
      </p:sp>
    </p:spTree>
    <p:extLst>
      <p:ext uri="{BB962C8B-B14F-4D97-AF65-F5344CB8AC3E}">
        <p14:creationId xmlns:p14="http://schemas.microsoft.com/office/powerpoint/2010/main" val="1996401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993B2-0569-4F30-B20F-2A3BB1570BCA}"/>
              </a:ext>
            </a:extLst>
          </p:cNvPr>
          <p:cNvSpPr>
            <a:spLocks noGrp="1"/>
          </p:cNvSpPr>
          <p:nvPr>
            <p:ph type="title"/>
          </p:nvPr>
        </p:nvSpPr>
        <p:spPr/>
        <p:txBody>
          <a:bodyPr/>
          <a:lstStyle/>
          <a:p>
            <a:r>
              <a:rPr lang="en-US" dirty="0"/>
              <a:t>Assume we are looking at a 7-band </a:t>
            </a:r>
            <a:r>
              <a:rPr lang="en-US" dirty="0" err="1"/>
              <a:t>landsat</a:t>
            </a:r>
            <a:r>
              <a:rPr lang="en-US" dirty="0"/>
              <a:t> 8 image.</a:t>
            </a:r>
          </a:p>
        </p:txBody>
      </p:sp>
      <p:sp>
        <p:nvSpPr>
          <p:cNvPr id="3" name="Content Placeholder 2">
            <a:extLst>
              <a:ext uri="{FF2B5EF4-FFF2-40B4-BE49-F238E27FC236}">
                <a16:creationId xmlns:a16="http://schemas.microsoft.com/office/drawing/2014/main" id="{3F304CA8-A171-4933-91D5-BBFF60958A3B}"/>
              </a:ext>
            </a:extLst>
          </p:cNvPr>
          <p:cNvSpPr>
            <a:spLocks noGrp="1"/>
          </p:cNvSpPr>
          <p:nvPr>
            <p:ph idx="1"/>
          </p:nvPr>
        </p:nvSpPr>
        <p:spPr/>
        <p:txBody>
          <a:bodyPr/>
          <a:lstStyle/>
          <a:p>
            <a:r>
              <a:rPr lang="en-US" dirty="0"/>
              <a:t>Start with a regression line.</a:t>
            </a:r>
          </a:p>
        </p:txBody>
      </p:sp>
      <p:pic>
        <p:nvPicPr>
          <p:cNvPr id="5" name="Picture 4" descr="A close up of a piece of paper&#10;&#10;Description automatically generated">
            <a:extLst>
              <a:ext uri="{FF2B5EF4-FFF2-40B4-BE49-F238E27FC236}">
                <a16:creationId xmlns:a16="http://schemas.microsoft.com/office/drawing/2014/main" id="{96691258-63A4-4B7C-91E7-F832DE68C8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356" y="2657987"/>
            <a:ext cx="10298884" cy="4200014"/>
          </a:xfrm>
          <a:prstGeom prst="rect">
            <a:avLst/>
          </a:prstGeom>
        </p:spPr>
      </p:pic>
    </p:spTree>
    <p:extLst>
      <p:ext uri="{BB962C8B-B14F-4D97-AF65-F5344CB8AC3E}">
        <p14:creationId xmlns:p14="http://schemas.microsoft.com/office/powerpoint/2010/main" val="39194362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BD3B4-916F-464D-8600-874468304D4A}"/>
              </a:ext>
            </a:extLst>
          </p:cNvPr>
          <p:cNvSpPr>
            <a:spLocks noGrp="1"/>
          </p:cNvSpPr>
          <p:nvPr>
            <p:ph type="title"/>
          </p:nvPr>
        </p:nvSpPr>
        <p:spPr/>
        <p:txBody>
          <a:bodyPr/>
          <a:lstStyle/>
          <a:p>
            <a:r>
              <a:rPr lang="en-US" dirty="0"/>
              <a:t>I like to think of PCA as rotating axes.</a:t>
            </a:r>
          </a:p>
        </p:txBody>
      </p:sp>
      <p:sp>
        <p:nvSpPr>
          <p:cNvPr id="3" name="Content Placeholder 2">
            <a:extLst>
              <a:ext uri="{FF2B5EF4-FFF2-40B4-BE49-F238E27FC236}">
                <a16:creationId xmlns:a16="http://schemas.microsoft.com/office/drawing/2014/main" id="{973E374F-0E82-40D5-9881-4526C783C577}"/>
              </a:ext>
            </a:extLst>
          </p:cNvPr>
          <p:cNvSpPr>
            <a:spLocks noGrp="1"/>
          </p:cNvSpPr>
          <p:nvPr>
            <p:ph idx="1"/>
          </p:nvPr>
        </p:nvSpPr>
        <p:spPr/>
        <p:txBody>
          <a:bodyPr/>
          <a:lstStyle/>
          <a:p>
            <a:r>
              <a:rPr lang="en-US" dirty="0"/>
              <a:t>First PCA is the line of best fit (regression line).</a:t>
            </a:r>
          </a:p>
          <a:p>
            <a:r>
              <a:rPr lang="en-US" dirty="0"/>
              <a:t>Every other one is at 90 degrees to the other.  Easy to visualize in 2d or 3d space.  Computers can do it in as many dimensions as you want.</a:t>
            </a:r>
          </a:p>
          <a:p>
            <a:endParaRPr lang="en-US" dirty="0"/>
          </a:p>
        </p:txBody>
      </p:sp>
    </p:spTree>
    <p:extLst>
      <p:ext uri="{BB962C8B-B14F-4D97-AF65-F5344CB8AC3E}">
        <p14:creationId xmlns:p14="http://schemas.microsoft.com/office/powerpoint/2010/main" val="22696948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16F82-EA9F-4762-A407-847B9982401F}"/>
              </a:ext>
            </a:extLst>
          </p:cNvPr>
          <p:cNvSpPr>
            <a:spLocks noGrp="1"/>
          </p:cNvSpPr>
          <p:nvPr>
            <p:ph type="title"/>
          </p:nvPr>
        </p:nvSpPr>
        <p:spPr/>
        <p:txBody>
          <a:bodyPr/>
          <a:lstStyle/>
          <a:p>
            <a:r>
              <a:rPr lang="en-US" dirty="0"/>
              <a:t>When you run it </a:t>
            </a:r>
          </a:p>
        </p:txBody>
      </p:sp>
      <p:sp>
        <p:nvSpPr>
          <p:cNvPr id="3" name="Content Placeholder 2">
            <a:extLst>
              <a:ext uri="{FF2B5EF4-FFF2-40B4-BE49-F238E27FC236}">
                <a16:creationId xmlns:a16="http://schemas.microsoft.com/office/drawing/2014/main" id="{D5BA34CC-1D50-4306-9F8E-31B805CC3F2E}"/>
              </a:ext>
            </a:extLst>
          </p:cNvPr>
          <p:cNvSpPr>
            <a:spLocks noGrp="1"/>
          </p:cNvSpPr>
          <p:nvPr>
            <p:ph idx="1"/>
          </p:nvPr>
        </p:nvSpPr>
        <p:spPr/>
        <p:txBody>
          <a:bodyPr/>
          <a:lstStyle/>
          <a:p>
            <a:r>
              <a:rPr lang="en-US" dirty="0"/>
              <a:t>You get as many principal components as you have bands.</a:t>
            </a:r>
          </a:p>
          <a:p>
            <a:r>
              <a:rPr lang="en-US" dirty="0"/>
              <a:t>However</a:t>
            </a:r>
          </a:p>
          <a:p>
            <a:pPr lvl="1"/>
            <a:r>
              <a:rPr lang="en-US" dirty="0"/>
              <a:t>Each PC has less and less unique information in it.</a:t>
            </a:r>
          </a:p>
          <a:p>
            <a:pPr lvl="2"/>
            <a:r>
              <a:rPr lang="en-US" dirty="0"/>
              <a:t>As we are looking at shared variance.</a:t>
            </a:r>
          </a:p>
        </p:txBody>
      </p:sp>
    </p:spTree>
    <p:extLst>
      <p:ext uri="{BB962C8B-B14F-4D97-AF65-F5344CB8AC3E}">
        <p14:creationId xmlns:p14="http://schemas.microsoft.com/office/powerpoint/2010/main" val="5620691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534E3C-79E6-4260-9CC7-E842C76ADE38}"/>
              </a:ext>
            </a:extLst>
          </p:cNvPr>
          <p:cNvSpPr>
            <a:spLocks noGrp="1"/>
          </p:cNvSpPr>
          <p:nvPr>
            <p:ph type="title"/>
          </p:nvPr>
        </p:nvSpPr>
        <p:spPr/>
        <p:txBody>
          <a:bodyPr/>
          <a:lstStyle/>
          <a:p>
            <a:r>
              <a:rPr lang="en-US" dirty="0"/>
              <a:t>Typically</a:t>
            </a:r>
          </a:p>
        </p:txBody>
      </p:sp>
      <p:sp>
        <p:nvSpPr>
          <p:cNvPr id="3" name="Content Placeholder 2">
            <a:extLst>
              <a:ext uri="{FF2B5EF4-FFF2-40B4-BE49-F238E27FC236}">
                <a16:creationId xmlns:a16="http://schemas.microsoft.com/office/drawing/2014/main" id="{4449DAEA-BD40-483A-AE24-5A26669CF1FF}"/>
              </a:ext>
            </a:extLst>
          </p:cNvPr>
          <p:cNvSpPr>
            <a:spLocks noGrp="1"/>
          </p:cNvSpPr>
          <p:nvPr>
            <p:ph idx="1"/>
          </p:nvPr>
        </p:nvSpPr>
        <p:spPr/>
        <p:txBody>
          <a:bodyPr/>
          <a:lstStyle/>
          <a:p>
            <a:r>
              <a:rPr lang="en-US" dirty="0"/>
              <a:t>PC1 explains 60-90% of the data</a:t>
            </a:r>
          </a:p>
          <a:p>
            <a:r>
              <a:rPr lang="en-US" dirty="0"/>
              <a:t>PC2 explains 10-30%</a:t>
            </a:r>
          </a:p>
          <a:p>
            <a:r>
              <a:rPr lang="en-US" dirty="0"/>
              <a:t>PC3 explains 3-15%</a:t>
            </a:r>
          </a:p>
          <a:p>
            <a:endParaRPr lang="en-US" dirty="0"/>
          </a:p>
          <a:p>
            <a:r>
              <a:rPr lang="en-US" dirty="0"/>
              <a:t>Generally speaking, </a:t>
            </a:r>
          </a:p>
          <a:p>
            <a:pPr lvl="1"/>
            <a:r>
              <a:rPr lang="en-US" dirty="0"/>
              <a:t>Ignore PCs that explain less than 1% of the variance.  This is basically noise.</a:t>
            </a:r>
          </a:p>
          <a:p>
            <a:pPr lvl="1"/>
            <a:r>
              <a:rPr lang="en-US" dirty="0"/>
              <a:t>1-3%, maybe use/keep</a:t>
            </a:r>
          </a:p>
          <a:p>
            <a:pPr lvl="1"/>
            <a:r>
              <a:rPr lang="en-US" dirty="0"/>
              <a:t>3% plus, this is good stuff.</a:t>
            </a:r>
          </a:p>
        </p:txBody>
      </p:sp>
    </p:spTree>
    <p:extLst>
      <p:ext uri="{BB962C8B-B14F-4D97-AF65-F5344CB8AC3E}">
        <p14:creationId xmlns:p14="http://schemas.microsoft.com/office/powerpoint/2010/main" val="3842085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D1A1C-A481-4F8F-B289-ED7EA46271FC}"/>
              </a:ext>
            </a:extLst>
          </p:cNvPr>
          <p:cNvSpPr>
            <a:spLocks noGrp="1"/>
          </p:cNvSpPr>
          <p:nvPr>
            <p:ph type="title"/>
          </p:nvPr>
        </p:nvSpPr>
        <p:spPr/>
        <p:txBody>
          <a:bodyPr/>
          <a:lstStyle/>
          <a:p>
            <a:r>
              <a:rPr lang="en-US" dirty="0"/>
              <a:t>Remember!</a:t>
            </a:r>
          </a:p>
        </p:txBody>
      </p:sp>
      <p:sp>
        <p:nvSpPr>
          <p:cNvPr id="3" name="Content Placeholder 2">
            <a:extLst>
              <a:ext uri="{FF2B5EF4-FFF2-40B4-BE49-F238E27FC236}">
                <a16:creationId xmlns:a16="http://schemas.microsoft.com/office/drawing/2014/main" id="{F4883986-1747-49D2-B133-69B6C9DDFFBD}"/>
              </a:ext>
            </a:extLst>
          </p:cNvPr>
          <p:cNvSpPr>
            <a:spLocks noGrp="1"/>
          </p:cNvSpPr>
          <p:nvPr>
            <p:ph idx="1"/>
          </p:nvPr>
        </p:nvSpPr>
        <p:spPr/>
        <p:txBody>
          <a:bodyPr/>
          <a:lstStyle/>
          <a:p>
            <a:r>
              <a:rPr lang="en-US" dirty="0"/>
              <a:t>There is absolutely ZERO correlation between principal components. </a:t>
            </a:r>
          </a:p>
        </p:txBody>
      </p:sp>
    </p:spTree>
    <p:extLst>
      <p:ext uri="{BB962C8B-B14F-4D97-AF65-F5344CB8AC3E}">
        <p14:creationId xmlns:p14="http://schemas.microsoft.com/office/powerpoint/2010/main" val="1780740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2BE9F5-1C2F-4D61-B2C4-DC78BE398C7F}"/>
              </a:ext>
            </a:extLst>
          </p:cNvPr>
          <p:cNvSpPr>
            <a:spLocks noGrp="1"/>
          </p:cNvSpPr>
          <p:nvPr>
            <p:ph type="title"/>
          </p:nvPr>
        </p:nvSpPr>
        <p:spPr/>
        <p:txBody>
          <a:bodyPr/>
          <a:lstStyle/>
          <a:p>
            <a:r>
              <a:rPr lang="en-US" dirty="0"/>
              <a:t>Generally, but it depends on your study area (use your brain)</a:t>
            </a:r>
          </a:p>
        </p:txBody>
      </p:sp>
      <p:sp>
        <p:nvSpPr>
          <p:cNvPr id="3" name="Content Placeholder 2">
            <a:extLst>
              <a:ext uri="{FF2B5EF4-FFF2-40B4-BE49-F238E27FC236}">
                <a16:creationId xmlns:a16="http://schemas.microsoft.com/office/drawing/2014/main" id="{A71AC8B0-9B8C-4F0B-8A40-467455B6D372}"/>
              </a:ext>
            </a:extLst>
          </p:cNvPr>
          <p:cNvSpPr>
            <a:spLocks noGrp="1"/>
          </p:cNvSpPr>
          <p:nvPr>
            <p:ph idx="1"/>
          </p:nvPr>
        </p:nvSpPr>
        <p:spPr/>
        <p:txBody>
          <a:bodyPr/>
          <a:lstStyle/>
          <a:p>
            <a:r>
              <a:rPr lang="en-US" dirty="0"/>
              <a:t>PC1 is a general brightness component (think, </a:t>
            </a:r>
            <a:r>
              <a:rPr lang="en-US" dirty="0" err="1"/>
              <a:t>sorta</a:t>
            </a:r>
            <a:r>
              <a:rPr lang="en-US" dirty="0"/>
              <a:t>, a panchromatic image over the full spectrum)</a:t>
            </a:r>
          </a:p>
          <a:p>
            <a:r>
              <a:rPr lang="en-US" dirty="0"/>
              <a:t>PC2 is often greenness (if there’s a lot of veg)</a:t>
            </a:r>
          </a:p>
          <a:p>
            <a:r>
              <a:rPr lang="en-US" dirty="0"/>
              <a:t>PC3 is often wetness (if water varies across your image).</a:t>
            </a:r>
          </a:p>
          <a:p>
            <a:endParaRPr lang="en-US" dirty="0"/>
          </a:p>
          <a:p>
            <a:r>
              <a:rPr lang="en-US" dirty="0"/>
              <a:t>The only way to be sure is to LOOK AT YOUR IMAGE and use your brain.</a:t>
            </a:r>
          </a:p>
        </p:txBody>
      </p:sp>
    </p:spTree>
    <p:extLst>
      <p:ext uri="{BB962C8B-B14F-4D97-AF65-F5344CB8AC3E}">
        <p14:creationId xmlns:p14="http://schemas.microsoft.com/office/powerpoint/2010/main" val="4824735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7899E-3853-4757-AD12-4291B854C097}"/>
              </a:ext>
            </a:extLst>
          </p:cNvPr>
          <p:cNvSpPr>
            <a:spLocks noGrp="1"/>
          </p:cNvSpPr>
          <p:nvPr>
            <p:ph type="title"/>
          </p:nvPr>
        </p:nvSpPr>
        <p:spPr/>
        <p:txBody>
          <a:bodyPr/>
          <a:lstStyle/>
          <a:p>
            <a:r>
              <a:rPr lang="en-US" dirty="0"/>
              <a:t>Some stats</a:t>
            </a:r>
            <a:r>
              <a:rPr lang="en-US" sz="1000" dirty="0"/>
              <a:t>.  From </a:t>
            </a:r>
            <a:r>
              <a:rPr lang="en-US" sz="1000" dirty="0">
                <a:hlinkClick r:id="rId2"/>
              </a:rPr>
              <a:t>https://www.l3harrisgeospatial.com/docs/principalcomponentanalysis.html</a:t>
            </a:r>
            <a:r>
              <a:rPr lang="en-US" sz="1000" dirty="0"/>
              <a:t> </a:t>
            </a:r>
          </a:p>
        </p:txBody>
      </p:sp>
      <p:sp>
        <p:nvSpPr>
          <p:cNvPr id="3" name="Content Placeholder 2">
            <a:extLst>
              <a:ext uri="{FF2B5EF4-FFF2-40B4-BE49-F238E27FC236}">
                <a16:creationId xmlns:a16="http://schemas.microsoft.com/office/drawing/2014/main" id="{8D6D42C0-0C95-4EFB-92A2-530C495683BE}"/>
              </a:ext>
            </a:extLst>
          </p:cNvPr>
          <p:cNvSpPr>
            <a:spLocks noGrp="1"/>
          </p:cNvSpPr>
          <p:nvPr>
            <p:ph idx="1"/>
          </p:nvPr>
        </p:nvSpPr>
        <p:spPr/>
        <p:txBody>
          <a:bodyPr/>
          <a:lstStyle/>
          <a:p>
            <a:r>
              <a:rPr lang="en-US" b="1" dirty="0"/>
              <a:t>Basic Stats</a:t>
            </a:r>
          </a:p>
          <a:p>
            <a:r>
              <a:rPr lang="en-US" dirty="0"/>
              <a:t>The Basic Stats section lists the minimum, maximum, mean, and standard deviation pixel value for each PC band. Here is an example:</a:t>
            </a:r>
          </a:p>
          <a:p>
            <a:endParaRPr lang="en-US" dirty="0"/>
          </a:p>
        </p:txBody>
      </p:sp>
      <p:pic>
        <p:nvPicPr>
          <p:cNvPr id="5" name="Picture 4" descr="Table&#10;&#10;Description automatically generated">
            <a:extLst>
              <a:ext uri="{FF2B5EF4-FFF2-40B4-BE49-F238E27FC236}">
                <a16:creationId xmlns:a16="http://schemas.microsoft.com/office/drawing/2014/main" id="{D313C3C8-7406-4C91-B29D-4D0A60B0F6C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56322" y="3955985"/>
            <a:ext cx="6861763" cy="2492083"/>
          </a:xfrm>
          <a:prstGeom prst="rect">
            <a:avLst/>
          </a:prstGeom>
        </p:spPr>
      </p:pic>
    </p:spTree>
    <p:extLst>
      <p:ext uri="{BB962C8B-B14F-4D97-AF65-F5344CB8AC3E}">
        <p14:creationId xmlns:p14="http://schemas.microsoft.com/office/powerpoint/2010/main" val="9585338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105</TotalTime>
  <Words>901</Words>
  <Application>Microsoft Office PowerPoint</Application>
  <PresentationFormat>Widescreen</PresentationFormat>
  <Paragraphs>190</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Century Gothic</vt:lpstr>
      <vt:lpstr>Wingdings 3</vt:lpstr>
      <vt:lpstr>Ion</vt:lpstr>
      <vt:lpstr>Principal Component Analysis</vt:lpstr>
      <vt:lpstr>PowerPoint Presentation</vt:lpstr>
      <vt:lpstr>Assume we are looking at a 7-band landsat 8 image.</vt:lpstr>
      <vt:lpstr>I like to think of PCA as rotating axes.</vt:lpstr>
      <vt:lpstr>When you run it </vt:lpstr>
      <vt:lpstr>Typically</vt:lpstr>
      <vt:lpstr>Remember!</vt:lpstr>
      <vt:lpstr>Generally, but it depends on your study area (use your brain)</vt:lpstr>
      <vt:lpstr>Some stats.  From https://www.l3harrisgeospatial.com/docs/principalcomponentanalysis.html </vt:lpstr>
      <vt:lpstr>Correlation A correlation matrix shows the statistical correlation of each input band to other input bands. It is computed before PCA runs. Here is an example from a six-band image:</vt:lpstr>
      <vt:lpstr>eigenvectors</vt:lpstr>
      <vt:lpstr>eigenvalues</vt:lpstr>
      <vt:lpstr>OK.  Let’s run this on our Landsat 7 kimberly image and see what we get</vt:lpstr>
      <vt:lpstr>First thing of importance is the correlation matrix</vt:lpstr>
      <vt:lpstr>Then the eigenvectors</vt:lpstr>
      <vt:lpstr>And the loading</vt:lpstr>
      <vt:lpstr>Now goto erdas and look at all the imagery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Principal Component Analysis</dc:title>
  <dc:creator>Bob Hickey</dc:creator>
  <cp:lastModifiedBy>Bob Hickey</cp:lastModifiedBy>
  <cp:revision>7</cp:revision>
  <dcterms:created xsi:type="dcterms:W3CDTF">2020-02-04T19:14:31Z</dcterms:created>
  <dcterms:modified xsi:type="dcterms:W3CDTF">2022-02-08T23:50:32Z</dcterms:modified>
</cp:coreProperties>
</file>