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371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5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3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6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040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8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8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8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6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77B9322-1CF7-436E-BF5F-0D19F16562C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2706918-2E75-4588-8E6C-EDFF786B1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6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torymaps.arcgis.com/stories/b60b7399f6944bca86d1be6616c178c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5374-22F7-4908-BEFB-38433DE1D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Site selection and multi-criteria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2580F-B4B7-4296-910E-937C30FC6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70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2EF89-F5B1-478C-8E43-032387AC3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the math.  Simple stuff in raster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E3E1C-E4CB-4A7B-80EC-D64C844EE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((C1*W1)+(C2*W2)+…..(C10*W10))*VC1</a:t>
            </a:r>
          </a:p>
          <a:p>
            <a:endParaRPr lang="en-US" dirty="0"/>
          </a:p>
          <a:p>
            <a:r>
              <a:rPr lang="en-US" dirty="0"/>
              <a:t>The result of this is a map where all non ag areas have a value of 0 and all other areas have a value ranging from 1-10.  </a:t>
            </a:r>
          </a:p>
          <a:p>
            <a:pPr lvl="1"/>
            <a:r>
              <a:rPr lang="en-US" dirty="0"/>
              <a:t>In short, your final output map is on exactly the same scale as your input maps (1-10).</a:t>
            </a:r>
          </a:p>
        </p:txBody>
      </p:sp>
    </p:spTree>
    <p:extLst>
      <p:ext uri="{BB962C8B-B14F-4D97-AF65-F5344CB8AC3E}">
        <p14:creationId xmlns:p14="http://schemas.microsoft.com/office/powerpoint/2010/main" val="165050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9D67-D52A-4607-A736-D8243A07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cool part about this Multi-criteria analysis (MCE) is….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6F00-C165-4DA9-917A-333659C7C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you can get multiple people and interests together to play with it.  Each person can </a:t>
            </a:r>
            <a:r>
              <a:rPr lang="en-US" dirty="0" err="1"/>
              <a:t>imput</a:t>
            </a:r>
            <a:r>
              <a:rPr lang="en-US" dirty="0"/>
              <a:t> different weights – and get different map outputs.</a:t>
            </a:r>
          </a:p>
          <a:p>
            <a:r>
              <a:rPr lang="en-US" dirty="0"/>
              <a:t>As long as the weighting schemes aren’t radically different, there are often viable output locations that people have in common.</a:t>
            </a:r>
          </a:p>
          <a:p>
            <a:r>
              <a:rPr lang="en-US" dirty="0"/>
              <a:t>It’s a way to get people talking about a project that is a bit distant from the end game – talking about weighting criteria rather than talking about which site to choose.</a:t>
            </a:r>
          </a:p>
          <a:p>
            <a:endParaRPr lang="en-US" dirty="0"/>
          </a:p>
          <a:p>
            <a:r>
              <a:rPr lang="en-US" dirty="0"/>
              <a:t>In the end, final decisions are always political.  This sort of analysis can at best narrow the options to ones that are palatable.</a:t>
            </a:r>
          </a:p>
        </p:txBody>
      </p:sp>
    </p:spTree>
    <p:extLst>
      <p:ext uri="{BB962C8B-B14F-4D97-AF65-F5344CB8AC3E}">
        <p14:creationId xmlns:p14="http://schemas.microsoft.com/office/powerpoint/2010/main" val="2399962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65D48-F93B-4B96-BE58-1EDD95938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follow-up in case my quick example wasn’t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916F5-2FC6-4AAA-9C67-22EF2260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https://storymaps.arcgis.com/stories/b60b7399f6944bca86d1be6616c178cf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E4F1D-C6D6-4083-BF6F-9863E56AE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also two papers I’d like you to read.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A4EEB-B903-47ED-A37A-E15E163D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in the </a:t>
            </a:r>
            <a:r>
              <a:rPr lang="en-US" dirty="0" err="1"/>
              <a:t>multiC</a:t>
            </a:r>
            <a:r>
              <a:rPr lang="en-US" dirty="0"/>
              <a:t> folder</a:t>
            </a:r>
          </a:p>
          <a:p>
            <a:pPr lvl="1"/>
            <a:r>
              <a:rPr lang="en-US" dirty="0"/>
              <a:t>The first by Carver.  Looks at siting a nuclear waste dump in the UK.  Great example of MCE – which involved a lot of different people.</a:t>
            </a:r>
          </a:p>
          <a:p>
            <a:pPr lvl="1"/>
            <a:r>
              <a:rPr lang="en-US" dirty="0"/>
              <a:t>The second by </a:t>
            </a:r>
            <a:r>
              <a:rPr lang="en-US" dirty="0" err="1"/>
              <a:t>moi</a:t>
            </a:r>
            <a:r>
              <a:rPr lang="en-US" dirty="0"/>
              <a:t> – part of my PhD thesis.  Brilliant.  Exceptional.  Earth shattering.  And even, possibly, OK. </a:t>
            </a:r>
          </a:p>
          <a:p>
            <a:pPr lvl="2"/>
            <a:r>
              <a:rPr lang="en-US" dirty="0"/>
              <a:t>Well, not so much, but it is a pretty straightforward MCE analysis, back in the days when doing this in a GIS was new and sexy.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Give them a careful read, but don’t actually study them.  They will be fair game on the exam.</a:t>
            </a:r>
          </a:p>
        </p:txBody>
      </p:sp>
    </p:spTree>
    <p:extLst>
      <p:ext uri="{BB962C8B-B14F-4D97-AF65-F5344CB8AC3E}">
        <p14:creationId xmlns:p14="http://schemas.microsoft.com/office/powerpoint/2010/main" val="18939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90433-EFF3-45B2-B589-F180B5DD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site.  Raster or vector?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A7E4-225D-4A04-B711-CCB28909B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can be done both ways, but frankly, I prefer raster, so that’s how we’re going to go through this exercise.</a:t>
            </a:r>
          </a:p>
          <a:p>
            <a:r>
              <a:rPr lang="en-US" dirty="0"/>
              <a:t>Our goal is to choose a site based on a number of different criteria</a:t>
            </a:r>
          </a:p>
          <a:p>
            <a:pPr lvl="1"/>
            <a:r>
              <a:rPr lang="en-US" dirty="0"/>
              <a:t>The second phase is include weights, as all criteria are not equally important.</a:t>
            </a:r>
          </a:p>
        </p:txBody>
      </p:sp>
    </p:spTree>
    <p:extLst>
      <p:ext uri="{BB962C8B-B14F-4D97-AF65-F5344CB8AC3E}">
        <p14:creationId xmlns:p14="http://schemas.microsoft.com/office/powerpoint/2010/main" val="211480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B2FA-89B4-4982-BEF4-7306C29A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– two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F9365-761E-4FDF-8018-4CF336384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Veto.  </a:t>
            </a:r>
          </a:p>
          <a:p>
            <a:pPr lvl="1"/>
            <a:r>
              <a:rPr lang="en-US" dirty="0"/>
              <a:t>In this case, an area must meet certain criteria or the site is simply not viable.  </a:t>
            </a:r>
          </a:p>
          <a:p>
            <a:pPr lvl="2"/>
            <a:r>
              <a:rPr lang="en-US" dirty="0"/>
              <a:t>Examples might include</a:t>
            </a:r>
          </a:p>
          <a:p>
            <a:pPr lvl="3"/>
            <a:r>
              <a:rPr lang="en-US" dirty="0"/>
              <a:t>Must be a commercially zoned property</a:t>
            </a:r>
          </a:p>
          <a:p>
            <a:pPr lvl="3"/>
            <a:r>
              <a:rPr lang="en-US" dirty="0"/>
              <a:t>Must not include properties with a slope of more than 5%</a:t>
            </a:r>
          </a:p>
          <a:p>
            <a:pPr lvl="3"/>
            <a:r>
              <a:rPr lang="en-US" dirty="0"/>
              <a:t>Must be within 1 mile of a freeway.</a:t>
            </a:r>
          </a:p>
          <a:p>
            <a:r>
              <a:rPr lang="en-US" dirty="0"/>
              <a:t>Ranked.</a:t>
            </a:r>
          </a:p>
          <a:p>
            <a:pPr lvl="1"/>
            <a:r>
              <a:rPr lang="en-US" dirty="0"/>
              <a:t>In this case, all options are on the table, some simply are better than others.</a:t>
            </a:r>
          </a:p>
          <a:p>
            <a:pPr lvl="2"/>
            <a:r>
              <a:rPr lang="en-US" dirty="0"/>
              <a:t>Examples might include</a:t>
            </a:r>
          </a:p>
          <a:p>
            <a:pPr lvl="3"/>
            <a:r>
              <a:rPr lang="en-US" dirty="0"/>
              <a:t>Closer to freeways is better</a:t>
            </a:r>
          </a:p>
          <a:p>
            <a:pPr lvl="3"/>
            <a:r>
              <a:rPr lang="en-US" dirty="0"/>
              <a:t>Distance from rivers is better</a:t>
            </a:r>
          </a:p>
          <a:p>
            <a:pPr lvl="3"/>
            <a:r>
              <a:rPr lang="en-US" dirty="0"/>
              <a:t>Commercial is best, but could make do with other zoning options.</a:t>
            </a:r>
          </a:p>
          <a:p>
            <a:pPr lvl="3"/>
            <a:r>
              <a:rPr lang="en-US" dirty="0"/>
              <a:t>Any slope, but the flatter, the better.</a:t>
            </a:r>
          </a:p>
        </p:txBody>
      </p:sp>
    </p:spTree>
    <p:extLst>
      <p:ext uri="{BB962C8B-B14F-4D97-AF65-F5344CB8AC3E}">
        <p14:creationId xmlns:p14="http://schemas.microsoft.com/office/powerpoint/2010/main" val="55560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3D74D-B8B8-417C-8517-D71A1EFB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treat criteria within raster GIS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516D0-1EF3-47CD-B32E-86FFF4C95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Veto criteria</a:t>
            </a:r>
          </a:p>
          <a:p>
            <a:pPr lvl="1"/>
            <a:r>
              <a:rPr lang="en-US" dirty="0"/>
              <a:t>Reclassify so that areas that are possible have a value of 1 and all others a 0</a:t>
            </a:r>
          </a:p>
          <a:p>
            <a:pPr lvl="1"/>
            <a:endParaRPr lang="en-US" dirty="0"/>
          </a:p>
          <a:p>
            <a:r>
              <a:rPr lang="en-US" dirty="0"/>
              <a:t>Ranked criteria</a:t>
            </a:r>
          </a:p>
          <a:p>
            <a:pPr lvl="1"/>
            <a:r>
              <a:rPr lang="en-US" dirty="0"/>
              <a:t>Reclassify into a standard scheme where 10 is good and 1 is bad.</a:t>
            </a:r>
          </a:p>
          <a:p>
            <a:pPr lvl="2"/>
            <a:r>
              <a:rPr lang="en-US" dirty="0"/>
              <a:t>For example, consider distance from freeways, where close is good.  You might create something where</a:t>
            </a:r>
          </a:p>
          <a:p>
            <a:pPr lvl="3"/>
            <a:r>
              <a:rPr lang="en-US" dirty="0"/>
              <a:t>10=within 200m of the freeway</a:t>
            </a:r>
          </a:p>
          <a:p>
            <a:pPr lvl="3"/>
            <a:r>
              <a:rPr lang="en-US" dirty="0"/>
              <a:t>8 = 200-500m</a:t>
            </a:r>
          </a:p>
          <a:p>
            <a:pPr lvl="3"/>
            <a:r>
              <a:rPr lang="en-US" dirty="0"/>
              <a:t>4 = 500-1000m</a:t>
            </a:r>
          </a:p>
          <a:p>
            <a:pPr lvl="3"/>
            <a:r>
              <a:rPr lang="en-US" dirty="0"/>
              <a:t>2 = 1000-2000m</a:t>
            </a:r>
          </a:p>
          <a:p>
            <a:pPr lvl="3"/>
            <a:r>
              <a:rPr lang="en-US" dirty="0"/>
              <a:t>1 = 2000+ meters</a:t>
            </a:r>
          </a:p>
          <a:p>
            <a:pPr lvl="2"/>
            <a:r>
              <a:rPr lang="en-US" dirty="0"/>
              <a:t>Note that I didn’t use every value.  The chosen values will change depending on the criteria and how different the various values are relative to the project you are doing.</a:t>
            </a:r>
          </a:p>
          <a:p>
            <a:pPr lvl="3"/>
            <a:r>
              <a:rPr lang="en-US" dirty="0"/>
              <a:t>Another example, zoning.</a:t>
            </a:r>
          </a:p>
          <a:p>
            <a:pPr lvl="3"/>
            <a:r>
              <a:rPr lang="en-US" dirty="0"/>
              <a:t>10 = commercial</a:t>
            </a:r>
          </a:p>
          <a:p>
            <a:pPr lvl="3"/>
            <a:r>
              <a:rPr lang="en-US" dirty="0"/>
              <a:t>2 = everything else.</a:t>
            </a:r>
          </a:p>
        </p:txBody>
      </p:sp>
    </p:spTree>
    <p:extLst>
      <p:ext uri="{BB962C8B-B14F-4D97-AF65-F5344CB8AC3E}">
        <p14:creationId xmlns:p14="http://schemas.microsoft.com/office/powerpoint/2010/main" val="213774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F23B4-1306-4BC8-8CA0-76E94228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do a simple example</a:t>
            </a:r>
            <a:br>
              <a:rPr lang="en-US" dirty="0"/>
            </a:br>
            <a:r>
              <a:rPr lang="en-US" dirty="0"/>
              <a:t>siting a waste disposal facility in Kittitas County.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F7E96-6EE1-4969-9E52-D0CFA12EB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determine my criteria.  We could go nuts here – and we shall in class.</a:t>
            </a:r>
          </a:p>
        </p:txBody>
      </p:sp>
    </p:spTree>
    <p:extLst>
      <p:ext uri="{BB962C8B-B14F-4D97-AF65-F5344CB8AC3E}">
        <p14:creationId xmlns:p14="http://schemas.microsoft.com/office/powerpoint/2010/main" val="276307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3A1F9-D255-4A93-AF90-780059C9E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AA7BD-5839-403C-9721-14C5D717B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Zoned agriculture (veto criteria!) reclassified 0 or 1</a:t>
            </a:r>
          </a:p>
          <a:p>
            <a:pPr lvl="1"/>
            <a:r>
              <a:rPr lang="en-US" dirty="0"/>
              <a:t>Distance from freeway. Reclassified into, say, 5 classes where close to freeways is good.</a:t>
            </a:r>
          </a:p>
          <a:p>
            <a:pPr lvl="1"/>
            <a:r>
              <a:rPr lang="en-US" dirty="0"/>
              <a:t>Distance from major roads.  Reclassified into, say, 3 classes where close to major roads is good.</a:t>
            </a:r>
          </a:p>
          <a:p>
            <a:pPr lvl="1"/>
            <a:r>
              <a:rPr lang="en-US" dirty="0"/>
              <a:t>Size of parcel.  Reclassified into 3 classes, where small parcels get a 0, large enough get a 5, and large enough for a lot of future growth gets a 10</a:t>
            </a:r>
          </a:p>
          <a:p>
            <a:pPr lvl="1"/>
            <a:r>
              <a:rPr lang="en-US" dirty="0"/>
              <a:t>Soil depth:  reclassified into 0 – less than 30’ of soil.  5 might be 30-50’, and a 10 might be 50’+.</a:t>
            </a:r>
          </a:p>
          <a:p>
            <a:pPr lvl="1"/>
            <a:r>
              <a:rPr lang="en-US" dirty="0"/>
              <a:t>Groundwater depth.  Same deal, the deeper it is to groundwater, the better.</a:t>
            </a:r>
          </a:p>
          <a:p>
            <a:pPr lvl="1"/>
            <a:r>
              <a:rPr lang="en-US" dirty="0"/>
              <a:t>Price of the property.  Cheaper is better.</a:t>
            </a:r>
          </a:p>
          <a:p>
            <a:pPr lvl="1"/>
            <a:r>
              <a:rPr lang="en-US" dirty="0"/>
              <a:t>Distance from rivers/streams. Farther is better.</a:t>
            </a:r>
          </a:p>
          <a:p>
            <a:pPr lvl="1"/>
            <a:r>
              <a:rPr lang="en-US" dirty="0"/>
              <a:t>Slope. Flatter is better.  You might get more interesting here by taking an average slope per parcel, then rasterizing the parcel layer.  Then reclassifying it.</a:t>
            </a:r>
          </a:p>
          <a:p>
            <a:pPr lvl="1"/>
            <a:r>
              <a:rPr lang="en-US" dirty="0"/>
              <a:t>Proximity to towns.  Farther is better.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9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9A69-E1F3-45CF-B0D5-DAB64051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end, we have: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407E8-8BE2-48C4-9B3D-A9865AAE8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veto criteria (values 0 and 1)</a:t>
            </a:r>
          </a:p>
          <a:p>
            <a:r>
              <a:rPr lang="en-US" dirty="0"/>
              <a:t>9 ranked criteria, with values ranging from 1-10.</a:t>
            </a:r>
          </a:p>
          <a:p>
            <a:endParaRPr lang="en-US" dirty="0"/>
          </a:p>
          <a:p>
            <a:r>
              <a:rPr lang="en-US" dirty="0"/>
              <a:t>Now we need to combine them.  In this case, we haven’t assigned different </a:t>
            </a:r>
            <a:r>
              <a:rPr lang="en-US" dirty="0" err="1"/>
              <a:t>importances</a:t>
            </a:r>
            <a:r>
              <a:rPr lang="en-US" dirty="0"/>
              <a:t>/weights to the criteria.  So, the simple math is</a:t>
            </a:r>
          </a:p>
          <a:p>
            <a:r>
              <a:rPr lang="en-US" dirty="0"/>
              <a:t>(C1+C2+C3+….C10)*VC1</a:t>
            </a:r>
          </a:p>
          <a:p>
            <a:pPr lvl="1"/>
            <a:r>
              <a:rPr lang="en-US" dirty="0"/>
              <a:t>Where the C stands for ranked criteria and VC stands for veto criteria.</a:t>
            </a:r>
          </a:p>
          <a:p>
            <a:pPr lvl="1"/>
            <a:r>
              <a:rPr lang="en-US" dirty="0"/>
              <a:t>The result of this will be a value of 0 for anywhere non-agricultural and values ranging up to 90 for everywhere else.  In raster format.  So, it would be simple to see the higher priority areas!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8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5B8D6-1324-41EA-9747-A9B2DD3B4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 all criteria are not 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CCBC-0C7E-43C6-8FBA-02195986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are more or less important.  How do we deal with that.</a:t>
            </a:r>
          </a:p>
          <a:p>
            <a:r>
              <a:rPr lang="en-US" dirty="0"/>
              <a:t>Simply put, by putting a weight on each criteria.  </a:t>
            </a:r>
          </a:p>
          <a:p>
            <a:r>
              <a:rPr lang="en-US" dirty="0"/>
              <a:t>The weighting rule I prefer is to make sure all the combined weights sum to exactly 1 (so, for 10 criteria, if all were equal, each would have a weight of .1 or 10%).</a:t>
            </a:r>
          </a:p>
          <a:p>
            <a:pPr lvl="1"/>
            <a:r>
              <a:rPr lang="en-US" dirty="0"/>
              <a:t>Note, there are many ways of assigning weights, but this one is nice and simple, and the math is simple.</a:t>
            </a:r>
          </a:p>
        </p:txBody>
      </p:sp>
    </p:spTree>
    <p:extLst>
      <p:ext uri="{BB962C8B-B14F-4D97-AF65-F5344CB8AC3E}">
        <p14:creationId xmlns:p14="http://schemas.microsoft.com/office/powerpoint/2010/main" val="191891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A3E48-5BA6-4C61-B01B-1D4A0FF8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how would I weigh our 10 criteria?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6017-418B-4270-B33A-4C3857FC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Distance from freeway. .05</a:t>
            </a:r>
          </a:p>
          <a:p>
            <a:pPr lvl="1"/>
            <a:r>
              <a:rPr lang="en-US" dirty="0"/>
              <a:t>Distance from major roads.  .05</a:t>
            </a:r>
          </a:p>
          <a:p>
            <a:pPr lvl="1"/>
            <a:r>
              <a:rPr lang="en-US" dirty="0"/>
              <a:t>Size of parcel.  .3</a:t>
            </a:r>
          </a:p>
          <a:p>
            <a:pPr lvl="1"/>
            <a:r>
              <a:rPr lang="en-US" dirty="0"/>
              <a:t>Soil depth: .2</a:t>
            </a:r>
          </a:p>
          <a:p>
            <a:pPr lvl="1"/>
            <a:r>
              <a:rPr lang="en-US" dirty="0"/>
              <a:t>Groundwater depth. .2</a:t>
            </a:r>
          </a:p>
          <a:p>
            <a:pPr lvl="1"/>
            <a:r>
              <a:rPr lang="en-US" dirty="0"/>
              <a:t>Price of the property. (I’m dropping this at this point, because it’s too unknown)</a:t>
            </a:r>
          </a:p>
          <a:p>
            <a:pPr lvl="1"/>
            <a:r>
              <a:rPr lang="en-US" dirty="0"/>
              <a:t>Distance from rivers/streams. .1</a:t>
            </a:r>
          </a:p>
          <a:p>
            <a:pPr lvl="1"/>
            <a:r>
              <a:rPr lang="en-US" dirty="0"/>
              <a:t>Slope. .05</a:t>
            </a:r>
          </a:p>
          <a:p>
            <a:pPr lvl="1"/>
            <a:r>
              <a:rPr lang="en-US" dirty="0"/>
              <a:t>Proximity to towns. .05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0728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62</TotalTime>
  <Words>1141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Schoolbook</vt:lpstr>
      <vt:lpstr>Wingdings 2</vt:lpstr>
      <vt:lpstr>View</vt:lpstr>
      <vt:lpstr>Site selection and multi-criteria analysis</vt:lpstr>
      <vt:lpstr>Choosing a site.  Raster or vector?</vt:lpstr>
      <vt:lpstr>Criteria – two types</vt:lpstr>
      <vt:lpstr>How to treat criteria within raster GIS</vt:lpstr>
      <vt:lpstr>Let’s do a simple example siting a waste disposal facility in Kittitas County.</vt:lpstr>
      <vt:lpstr>PowerPoint Presentation</vt:lpstr>
      <vt:lpstr>In the end, we have:</vt:lpstr>
      <vt:lpstr>But… all criteria are not equal</vt:lpstr>
      <vt:lpstr>So, how would I weigh our 10 criteria?</vt:lpstr>
      <vt:lpstr>Then the math.  Simple stuff in raster calculator</vt:lpstr>
      <vt:lpstr>The cool part about this Multi-criteria analysis (MCE) is….</vt:lpstr>
      <vt:lpstr>A bit of follow-up in case my quick example wasn’t enough</vt:lpstr>
      <vt:lpstr>There are also two papers I’d like you to read.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selection and multi-criteria analysis</dc:title>
  <dc:creator>Bob Hickey</dc:creator>
  <cp:lastModifiedBy>Bob Hickey</cp:lastModifiedBy>
  <cp:revision>7</cp:revision>
  <dcterms:created xsi:type="dcterms:W3CDTF">2020-04-22T18:44:44Z</dcterms:created>
  <dcterms:modified xsi:type="dcterms:W3CDTF">2022-04-19T00:16:35Z</dcterms:modified>
</cp:coreProperties>
</file>