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3"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103" d="100"/>
          <a:sy n="103" d="100"/>
        </p:scale>
        <p:origin x="14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2310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21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FF70A8-1D13-4657-95F0-A9EA54967B8D}"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469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257385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3526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079DC3-C9B5-499E-9140-0DC28B7074E2}" type="datetime1">
              <a:rPr lang="en-US" smtClean="0"/>
              <a:t>4/4/2022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164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BB33EA-E472-4D22-9C03-A9C14AA21CED}" type="datetime1">
              <a:rPr lang="en-US" smtClean="0"/>
              <a:t>4/4/2022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081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790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243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C55A3C-5767-4844-A0A3-83778C2E5409}"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413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1126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118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336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43DE9B-B678-4EFB-BB7D-A4370204A0B0}" type="datetime1">
              <a:rPr lang="en-US" smtClean="0"/>
              <a:t>4/4/2022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48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812DA-F765-4142-A6A3-A8ED7235E082}" type="datetime1">
              <a:rPr lang="en-US" smtClean="0"/>
              <a:t>4/4/2022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95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0277FD-7DE6-41D4-930D-AC99F5AFE54E}" type="datetime1">
              <a:rPr lang="en-US" smtClean="0"/>
              <a:t>4/4/2022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773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019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3ED0CC-082F-4160-86E5-0D6041F12778}" type="datetime1">
              <a:rPr lang="en-US" smtClean="0"/>
              <a:t>4/4/2022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10252521"/>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ro.arcgis.com/en/pro-app/tool-reference/spatial-analyst/how-aspect-works.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ro.arcgis.com/en/pro-app/tool-reference/spatial-analyst/how-flow-direction-work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direct.com/science/article/pii/S0169555X12004217" TargetMode="External"/><Relationship Id="rId2" Type="http://schemas.openxmlformats.org/officeDocument/2006/relationships/hyperlink" Target="https://earth.esa.int/web/guest/data-access/browse-data-products/-/article/radarsat-1-2-scansar-wide" TargetMode="External"/><Relationship Id="rId1" Type="http://schemas.openxmlformats.org/officeDocument/2006/relationships/slideLayout" Target="../slideLayouts/slideLayout2.xml"/><Relationship Id="rId4" Type="http://schemas.openxmlformats.org/officeDocument/2006/relationships/hyperlink" Target="http://www.charim.net/use/92"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rgis.unm.edu/dem_analysi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ro.arcgis.com/en/pro-app/tool-reference/spatial-analyst/how-slope-work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irectionsmag.com/article/893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Digital Terrain Models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dirty="0"/>
              <a:t>Or DTMs… and their uses!</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67A9-B6B0-4543-9D91-6F2E0CC8A8F9}"/>
              </a:ext>
            </a:extLst>
          </p:cNvPr>
          <p:cNvSpPr>
            <a:spLocks noGrp="1"/>
          </p:cNvSpPr>
          <p:nvPr>
            <p:ph type="title"/>
          </p:nvPr>
        </p:nvSpPr>
        <p:spPr/>
        <p:txBody>
          <a:bodyPr/>
          <a:lstStyle/>
          <a:p>
            <a:r>
              <a:rPr lang="en-US" dirty="0"/>
              <a:t>What about aspect?</a:t>
            </a:r>
          </a:p>
        </p:txBody>
      </p:sp>
      <p:sp>
        <p:nvSpPr>
          <p:cNvPr id="3" name="Content Placeholder 2">
            <a:extLst>
              <a:ext uri="{FF2B5EF4-FFF2-40B4-BE49-F238E27FC236}">
                <a16:creationId xmlns:a16="http://schemas.microsoft.com/office/drawing/2014/main" id="{CDD81FFF-B19C-499E-9BCC-71B7A3BABCD4}"/>
              </a:ext>
            </a:extLst>
          </p:cNvPr>
          <p:cNvSpPr>
            <a:spLocks noGrp="1"/>
          </p:cNvSpPr>
          <p:nvPr>
            <p:ph idx="1"/>
          </p:nvPr>
        </p:nvSpPr>
        <p:spPr/>
        <p:txBody>
          <a:bodyPr>
            <a:normAutofit lnSpcReduction="10000"/>
          </a:bodyPr>
          <a:lstStyle/>
          <a:p>
            <a:r>
              <a:rPr lang="en-US" dirty="0"/>
              <a:t>In this case, the output is a bearing (remember that from 301, any of you?) that is between 0 and 360 degrees.  </a:t>
            </a:r>
          </a:p>
          <a:p>
            <a:r>
              <a:rPr lang="en-US" dirty="0"/>
              <a:t>Which is </a:t>
            </a:r>
            <a:r>
              <a:rPr lang="en-US" dirty="0" err="1"/>
              <a:t>kinda</a:t>
            </a:r>
            <a:r>
              <a:rPr lang="en-US" dirty="0"/>
              <a:t> tough to work with because 1 and 359 are closer than 22 and 33.  So, math doesn’t work.  At least not normal math (I think this gets into some trig or something.  I would go bug a math prof friend of mine for this….</a:t>
            </a:r>
          </a:p>
          <a:p>
            <a:r>
              <a:rPr lang="en-US" dirty="0"/>
              <a:t>But, the calculation in Pro is much like slope – an average aspect over a 3x3 neighborhood, excluding the center cell.</a:t>
            </a:r>
          </a:p>
          <a:p>
            <a:r>
              <a:rPr lang="en-US" dirty="0"/>
              <a:t>Again, see the planar calculation: </a:t>
            </a:r>
            <a:r>
              <a:rPr lang="en-US" dirty="0">
                <a:hlinkClick r:id="rId2"/>
              </a:rPr>
              <a:t>https://pro.arcgis.com/en/pro-app/tool-reference/spatial-analyst/how-aspect-works.htm</a:t>
            </a:r>
            <a:r>
              <a:rPr lang="en-US" dirty="0"/>
              <a:t> </a:t>
            </a:r>
          </a:p>
          <a:p>
            <a:r>
              <a:rPr lang="en-US" dirty="0"/>
              <a:t>Which, like Pro’s slope, is </a:t>
            </a:r>
            <a:r>
              <a:rPr lang="en-US" dirty="0" err="1"/>
              <a:t>kinda</a:t>
            </a:r>
            <a:r>
              <a:rPr lang="en-US" dirty="0"/>
              <a:t> useless for any sort of application that tracks the flow of water downhill.</a:t>
            </a:r>
          </a:p>
        </p:txBody>
      </p:sp>
    </p:spTree>
    <p:extLst>
      <p:ext uri="{BB962C8B-B14F-4D97-AF65-F5344CB8AC3E}">
        <p14:creationId xmlns:p14="http://schemas.microsoft.com/office/powerpoint/2010/main" val="71261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B08B-F897-48B1-8E56-3FFE3CA76687}"/>
              </a:ext>
            </a:extLst>
          </p:cNvPr>
          <p:cNvSpPr>
            <a:spLocks noGrp="1"/>
          </p:cNvSpPr>
          <p:nvPr>
            <p:ph type="title"/>
          </p:nvPr>
        </p:nvSpPr>
        <p:spPr/>
        <p:txBody>
          <a:bodyPr/>
          <a:lstStyle/>
          <a:p>
            <a:r>
              <a:rPr lang="en-US" dirty="0"/>
              <a:t>So… if I want to track water? (hydrologic applications)</a:t>
            </a:r>
          </a:p>
        </p:txBody>
      </p:sp>
      <p:sp>
        <p:nvSpPr>
          <p:cNvPr id="3" name="Content Placeholder 2">
            <a:extLst>
              <a:ext uri="{FF2B5EF4-FFF2-40B4-BE49-F238E27FC236}">
                <a16:creationId xmlns:a16="http://schemas.microsoft.com/office/drawing/2014/main" id="{50C7E026-A23F-47E0-9D15-7F9680CE5CCA}"/>
              </a:ext>
            </a:extLst>
          </p:cNvPr>
          <p:cNvSpPr>
            <a:spLocks noGrp="1"/>
          </p:cNvSpPr>
          <p:nvPr>
            <p:ph idx="1"/>
          </p:nvPr>
        </p:nvSpPr>
        <p:spPr/>
        <p:txBody>
          <a:bodyPr/>
          <a:lstStyle/>
          <a:p>
            <a:r>
              <a:rPr lang="en-US" dirty="0"/>
              <a:t>You would use </a:t>
            </a:r>
            <a:r>
              <a:rPr lang="en-US" dirty="0" err="1"/>
              <a:t>flowdirection</a:t>
            </a:r>
            <a:r>
              <a:rPr lang="en-US" dirty="0"/>
              <a:t>.  Which is the “aspect” equivalent of the maximum downhill slope angle.</a:t>
            </a:r>
          </a:p>
          <a:p>
            <a:r>
              <a:rPr lang="en-US" dirty="0"/>
              <a:t>In short, it is the direction of max downhill slope (in values 1-8 referring to the 8 surrounding cells).</a:t>
            </a:r>
          </a:p>
          <a:p>
            <a:r>
              <a:rPr lang="en-US" dirty="0">
                <a:hlinkClick r:id="rId2"/>
              </a:rPr>
              <a:t>https://pro.arcgis.com/en/pro-app/tool-reference/spatial-analyst/how-flow-direction-works.htm</a:t>
            </a:r>
            <a:r>
              <a:rPr lang="en-US" dirty="0"/>
              <a:t> </a:t>
            </a:r>
          </a:p>
          <a:p>
            <a:endParaRPr lang="en-US" dirty="0"/>
          </a:p>
        </p:txBody>
      </p:sp>
    </p:spTree>
    <p:extLst>
      <p:ext uri="{BB962C8B-B14F-4D97-AF65-F5344CB8AC3E}">
        <p14:creationId xmlns:p14="http://schemas.microsoft.com/office/powerpoint/2010/main" val="290584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0F8-A662-4D9F-A2AA-C44ACAD5C8B8}"/>
              </a:ext>
            </a:extLst>
          </p:cNvPr>
          <p:cNvSpPr>
            <a:spLocks noGrp="1"/>
          </p:cNvSpPr>
          <p:nvPr>
            <p:ph type="title"/>
          </p:nvPr>
        </p:nvSpPr>
        <p:spPr/>
        <p:txBody>
          <a:bodyPr/>
          <a:lstStyle/>
          <a:p>
            <a:r>
              <a:rPr lang="en-US" dirty="0"/>
              <a:t>Why do I get cranky about these calculations?</a:t>
            </a:r>
          </a:p>
        </p:txBody>
      </p:sp>
      <p:sp>
        <p:nvSpPr>
          <p:cNvPr id="3" name="Content Placeholder 2">
            <a:extLst>
              <a:ext uri="{FF2B5EF4-FFF2-40B4-BE49-F238E27FC236}">
                <a16:creationId xmlns:a16="http://schemas.microsoft.com/office/drawing/2014/main" id="{8AF5231A-5671-4BC6-BF56-C35CBF223CEE}"/>
              </a:ext>
            </a:extLst>
          </p:cNvPr>
          <p:cNvSpPr>
            <a:spLocks noGrp="1"/>
          </p:cNvSpPr>
          <p:nvPr>
            <p:ph idx="1"/>
          </p:nvPr>
        </p:nvSpPr>
        <p:spPr/>
        <p:txBody>
          <a:bodyPr/>
          <a:lstStyle/>
          <a:p>
            <a:r>
              <a:rPr lang="en-US" dirty="0"/>
              <a:t>It goes back to my PhD days…. I wanted to calculate erosion (more on this next week).  Figured there’d be a button….  Nope.</a:t>
            </a:r>
          </a:p>
          <a:p>
            <a:pPr lvl="1"/>
            <a:r>
              <a:rPr lang="en-US" dirty="0"/>
              <a:t>So I grabbed my nerd.  A buddy in the program would could program!  And we set out to calculate erosion.  To cut the story short here… turns out we were getting negative slopes.  What the heck?  Which caused us to look at the slope command.  Two problems.  First, the FILL command wasn’t working (it does these days, look it up) and we realized that slope wasn’t calculating slope along </a:t>
            </a:r>
            <a:r>
              <a:rPr lang="en-US" dirty="0" err="1"/>
              <a:t>flowdirection</a:t>
            </a:r>
            <a:r>
              <a:rPr lang="en-US" dirty="0"/>
              <a:t>.  Which we needed for the erosion model.  So, Alan redid the code for slope and fill along the way.  And I learned to never trust ESRI.  Especially their dang slope tool.</a:t>
            </a:r>
          </a:p>
        </p:txBody>
      </p:sp>
    </p:spTree>
    <p:extLst>
      <p:ext uri="{BB962C8B-B14F-4D97-AF65-F5344CB8AC3E}">
        <p14:creationId xmlns:p14="http://schemas.microsoft.com/office/powerpoint/2010/main" val="2274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B9D3-E396-49A7-8909-58901E2E0C8B}"/>
              </a:ext>
            </a:extLst>
          </p:cNvPr>
          <p:cNvSpPr>
            <a:spLocks noGrp="1"/>
          </p:cNvSpPr>
          <p:nvPr>
            <p:ph type="title"/>
          </p:nvPr>
        </p:nvSpPr>
        <p:spPr/>
        <p:txBody>
          <a:bodyPr/>
          <a:lstStyle/>
          <a:p>
            <a:r>
              <a:rPr lang="en-US" dirty="0"/>
              <a:t>Which takes us to modeling</a:t>
            </a:r>
          </a:p>
        </p:txBody>
      </p:sp>
      <p:sp>
        <p:nvSpPr>
          <p:cNvPr id="3" name="Content Placeholder 2">
            <a:extLst>
              <a:ext uri="{FF2B5EF4-FFF2-40B4-BE49-F238E27FC236}">
                <a16:creationId xmlns:a16="http://schemas.microsoft.com/office/drawing/2014/main" id="{5D4FE5EC-4521-4E93-81A7-199FFB9934EA}"/>
              </a:ext>
            </a:extLst>
          </p:cNvPr>
          <p:cNvSpPr>
            <a:spLocks noGrp="1"/>
          </p:cNvSpPr>
          <p:nvPr>
            <p:ph idx="1"/>
          </p:nvPr>
        </p:nvSpPr>
        <p:spPr/>
        <p:txBody>
          <a:bodyPr/>
          <a:lstStyle/>
          <a:p>
            <a:r>
              <a:rPr lang="en-US" dirty="0"/>
              <a:t>By definition, modeling is the act of doing something which will predict a future result.  There are bajillions of different sorts of models out there in GIS.  You name it, someone modeled it.  I am resisting the impulse to link a few more papers…..</a:t>
            </a:r>
          </a:p>
          <a:p>
            <a:r>
              <a:rPr lang="en-US" dirty="0"/>
              <a:t>Here, I want to go over one simple model – the Revised Universal Soil Loss equation (RUSLE).  Its goal is to calculate erosion in tons/acre/year.</a:t>
            </a:r>
          </a:p>
          <a:p>
            <a:pPr lvl="1"/>
            <a:r>
              <a:rPr lang="en-US" dirty="0"/>
              <a:t>Yup, this was what I used in my PhD.  It’s also what Amanda ( former lab TA) did for her MS.</a:t>
            </a:r>
          </a:p>
        </p:txBody>
      </p:sp>
    </p:spTree>
    <p:extLst>
      <p:ext uri="{BB962C8B-B14F-4D97-AF65-F5344CB8AC3E}">
        <p14:creationId xmlns:p14="http://schemas.microsoft.com/office/powerpoint/2010/main" val="90891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4CC6-0D03-4B14-86E7-12CA1676A708}"/>
              </a:ext>
            </a:extLst>
          </p:cNvPr>
          <p:cNvSpPr>
            <a:spLocks noGrp="1"/>
          </p:cNvSpPr>
          <p:nvPr>
            <p:ph type="title"/>
          </p:nvPr>
        </p:nvSpPr>
        <p:spPr>
          <a:xfrm>
            <a:off x="4259645" y="265431"/>
            <a:ext cx="5589436" cy="968458"/>
          </a:xfrm>
        </p:spPr>
        <p:txBody>
          <a:bodyPr/>
          <a:lstStyle/>
          <a:p>
            <a:r>
              <a:rPr lang="en-US" dirty="0"/>
              <a:t>Found on Reddit…..</a:t>
            </a:r>
          </a:p>
        </p:txBody>
      </p:sp>
      <p:sp>
        <p:nvSpPr>
          <p:cNvPr id="3" name="Content Placeholder 2">
            <a:extLst>
              <a:ext uri="{FF2B5EF4-FFF2-40B4-BE49-F238E27FC236}">
                <a16:creationId xmlns:a16="http://schemas.microsoft.com/office/drawing/2014/main" id="{C830D20A-569C-4A11-9AC5-A40999626425}"/>
              </a:ext>
            </a:extLst>
          </p:cNvPr>
          <p:cNvSpPr>
            <a:spLocks noGrp="1"/>
          </p:cNvSpPr>
          <p:nvPr>
            <p:ph idx="1"/>
          </p:nvPr>
        </p:nvSpPr>
        <p:spPr>
          <a:xfrm>
            <a:off x="4727861" y="5588647"/>
            <a:ext cx="7368659" cy="1164693"/>
          </a:xfrm>
        </p:spPr>
        <p:txBody>
          <a:bodyPr/>
          <a:lstStyle/>
          <a:p>
            <a:r>
              <a:rPr lang="en-US" dirty="0"/>
              <a:t>But that’s enough for this week.  Make sure you truly understand the slope, aspect, and </a:t>
            </a:r>
            <a:r>
              <a:rPr lang="en-US" dirty="0" err="1"/>
              <a:t>flowdirection</a:t>
            </a:r>
            <a:r>
              <a:rPr lang="en-US" dirty="0"/>
              <a:t> commands and how they work.</a:t>
            </a:r>
          </a:p>
        </p:txBody>
      </p:sp>
      <p:pic>
        <p:nvPicPr>
          <p:cNvPr id="5" name="Picture 4" descr="Graphical user interface&#10;&#10;Description automatically generated">
            <a:extLst>
              <a:ext uri="{FF2B5EF4-FFF2-40B4-BE49-F238E27FC236}">
                <a16:creationId xmlns:a16="http://schemas.microsoft.com/office/drawing/2014/main" id="{48D63374-4849-4467-86B5-7BBB3A4E0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9" y="0"/>
            <a:ext cx="4136309" cy="6858000"/>
          </a:xfrm>
          <a:prstGeom prst="rect">
            <a:avLst/>
          </a:prstGeom>
        </p:spPr>
      </p:pic>
    </p:spTree>
    <p:extLst>
      <p:ext uri="{BB962C8B-B14F-4D97-AF65-F5344CB8AC3E}">
        <p14:creationId xmlns:p14="http://schemas.microsoft.com/office/powerpoint/2010/main" val="361238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EA22-8D9B-4B6B-8F93-3154787640A7}"/>
              </a:ext>
            </a:extLst>
          </p:cNvPr>
          <p:cNvSpPr>
            <a:spLocks noGrp="1"/>
          </p:cNvSpPr>
          <p:nvPr>
            <p:ph type="title"/>
          </p:nvPr>
        </p:nvSpPr>
        <p:spPr/>
        <p:txBody>
          <a:bodyPr/>
          <a:lstStyle/>
          <a:p>
            <a:r>
              <a:rPr lang="en-US" dirty="0"/>
              <a:t>OK.  Some terminology</a:t>
            </a:r>
          </a:p>
        </p:txBody>
      </p:sp>
      <p:sp>
        <p:nvSpPr>
          <p:cNvPr id="3" name="Content Placeholder 2">
            <a:extLst>
              <a:ext uri="{FF2B5EF4-FFF2-40B4-BE49-F238E27FC236}">
                <a16:creationId xmlns:a16="http://schemas.microsoft.com/office/drawing/2014/main" id="{CB576850-9377-4468-AEB6-7832D6EC9BE9}"/>
              </a:ext>
            </a:extLst>
          </p:cNvPr>
          <p:cNvSpPr>
            <a:spLocks noGrp="1"/>
          </p:cNvSpPr>
          <p:nvPr>
            <p:ph idx="1"/>
          </p:nvPr>
        </p:nvSpPr>
        <p:spPr>
          <a:xfrm>
            <a:off x="913794" y="2076450"/>
            <a:ext cx="10923163" cy="4565510"/>
          </a:xfrm>
        </p:spPr>
        <p:txBody>
          <a:bodyPr>
            <a:normAutofit/>
          </a:bodyPr>
          <a:lstStyle/>
          <a:p>
            <a:r>
              <a:rPr lang="en-US" dirty="0"/>
              <a:t>DTM is the generic term for any sort of terrain model</a:t>
            </a:r>
          </a:p>
          <a:p>
            <a:r>
              <a:rPr lang="en-US" dirty="0"/>
              <a:t>DEM is a raster DTM which depicts the ground surface (bare ground)</a:t>
            </a:r>
          </a:p>
          <a:p>
            <a:r>
              <a:rPr lang="en-US" dirty="0"/>
              <a:t>DSM is also a raster DTM, but it may depict something other than the ground surface, for example, first returns from LiDAR may represent the vegetation surface.</a:t>
            </a:r>
          </a:p>
          <a:p>
            <a:r>
              <a:rPr lang="en-US" dirty="0"/>
              <a:t>TIN – Triangulated irregular network.  A vector representation of elevation (or really any surface). </a:t>
            </a:r>
          </a:p>
          <a:p>
            <a:r>
              <a:rPr lang="en-US" dirty="0"/>
              <a:t>Contour lines.  Also vector!</a:t>
            </a:r>
          </a:p>
          <a:p>
            <a:r>
              <a:rPr lang="en-US" dirty="0"/>
              <a:t>LiDAR point files! (which we usually convert to DEMs or DSMs depending on the application).</a:t>
            </a:r>
          </a:p>
        </p:txBody>
      </p:sp>
    </p:spTree>
    <p:extLst>
      <p:ext uri="{BB962C8B-B14F-4D97-AF65-F5344CB8AC3E}">
        <p14:creationId xmlns:p14="http://schemas.microsoft.com/office/powerpoint/2010/main" val="395087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CBF5-38B3-42CD-8D2D-C8CC413733D2}"/>
              </a:ext>
            </a:extLst>
          </p:cNvPr>
          <p:cNvSpPr>
            <a:spLocks noGrp="1"/>
          </p:cNvSpPr>
          <p:nvPr>
            <p:ph type="title"/>
          </p:nvPr>
        </p:nvSpPr>
        <p:spPr/>
        <p:txBody>
          <a:bodyPr/>
          <a:lstStyle/>
          <a:p>
            <a:r>
              <a:rPr lang="en-US" dirty="0"/>
              <a:t>Generally speaking…</a:t>
            </a:r>
          </a:p>
        </p:txBody>
      </p:sp>
      <p:sp>
        <p:nvSpPr>
          <p:cNvPr id="3" name="Content Placeholder 2">
            <a:extLst>
              <a:ext uri="{FF2B5EF4-FFF2-40B4-BE49-F238E27FC236}">
                <a16:creationId xmlns:a16="http://schemas.microsoft.com/office/drawing/2014/main" id="{A3A5CF71-BBEF-49CA-9DBF-A1B5B0F0FAE4}"/>
              </a:ext>
            </a:extLst>
          </p:cNvPr>
          <p:cNvSpPr>
            <a:spLocks noGrp="1"/>
          </p:cNvSpPr>
          <p:nvPr>
            <p:ph idx="1"/>
          </p:nvPr>
        </p:nvSpPr>
        <p:spPr/>
        <p:txBody>
          <a:bodyPr>
            <a:normAutofit/>
          </a:bodyPr>
          <a:lstStyle/>
          <a:p>
            <a:r>
              <a:rPr lang="en-US" dirty="0"/>
              <a:t>We use DEMs for things related to the earth’s surface.  Calculations are simpler and more straightforward.  Also, raster is a better model for continuous data.</a:t>
            </a:r>
          </a:p>
          <a:p>
            <a:endParaRPr lang="en-US" dirty="0"/>
          </a:p>
          <a:p>
            <a:r>
              <a:rPr lang="en-US" dirty="0"/>
              <a:t>From here, we will be talking about </a:t>
            </a:r>
            <a:r>
              <a:rPr lang="en-US" dirty="0" err="1"/>
              <a:t>DEMs.</a:t>
            </a:r>
            <a:endParaRPr lang="en-US" dirty="0"/>
          </a:p>
          <a:p>
            <a:pPr lvl="1"/>
            <a:r>
              <a:rPr lang="en-US" dirty="0"/>
              <a:t>Which are readily available at many resolutions, depending on where you are. </a:t>
            </a:r>
          </a:p>
          <a:p>
            <a:pPr lvl="2"/>
            <a:r>
              <a:rPr lang="en-US" dirty="0"/>
              <a:t>At worst are the shuttle radar data (SRTM) at about 100m.</a:t>
            </a:r>
          </a:p>
          <a:p>
            <a:pPr lvl="2"/>
            <a:r>
              <a:rPr lang="en-US" dirty="0"/>
              <a:t>In the middle are the USGS 30 and 10m DEMS (though the 10m DEMs often suck).  And most of the radar-derived data.</a:t>
            </a:r>
          </a:p>
          <a:p>
            <a:pPr lvl="2"/>
            <a:r>
              <a:rPr lang="en-US" dirty="0"/>
              <a:t>The best is the high resolution LiDAR or structure from motion photogrammetric data.</a:t>
            </a:r>
          </a:p>
        </p:txBody>
      </p:sp>
    </p:spTree>
    <p:extLst>
      <p:ext uri="{BB962C8B-B14F-4D97-AF65-F5344CB8AC3E}">
        <p14:creationId xmlns:p14="http://schemas.microsoft.com/office/powerpoint/2010/main" val="79227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5788-DE74-4DC3-8F83-612F2BE1B1E0}"/>
              </a:ext>
            </a:extLst>
          </p:cNvPr>
          <p:cNvSpPr>
            <a:spLocks noGrp="1"/>
          </p:cNvSpPr>
          <p:nvPr>
            <p:ph type="title"/>
          </p:nvPr>
        </p:nvSpPr>
        <p:spPr/>
        <p:txBody>
          <a:bodyPr/>
          <a:lstStyle/>
          <a:p>
            <a:r>
              <a:rPr lang="en-US" dirty="0"/>
              <a:t>How do we generate DEMs?</a:t>
            </a:r>
          </a:p>
        </p:txBody>
      </p:sp>
      <p:sp>
        <p:nvSpPr>
          <p:cNvPr id="3" name="Content Placeholder 2">
            <a:extLst>
              <a:ext uri="{FF2B5EF4-FFF2-40B4-BE49-F238E27FC236}">
                <a16:creationId xmlns:a16="http://schemas.microsoft.com/office/drawing/2014/main" id="{FACFB8EE-4307-425C-B74B-983FA4FA79A7}"/>
              </a:ext>
            </a:extLst>
          </p:cNvPr>
          <p:cNvSpPr>
            <a:spLocks noGrp="1"/>
          </p:cNvSpPr>
          <p:nvPr>
            <p:ph idx="1"/>
          </p:nvPr>
        </p:nvSpPr>
        <p:spPr>
          <a:xfrm>
            <a:off x="361741" y="2076450"/>
            <a:ext cx="11495314" cy="4585607"/>
          </a:xfrm>
        </p:spPr>
        <p:txBody>
          <a:bodyPr>
            <a:normAutofit fontScale="85000" lnSpcReduction="10000"/>
          </a:bodyPr>
          <a:lstStyle/>
          <a:p>
            <a:r>
              <a:rPr lang="en-US" dirty="0"/>
              <a:t>Old School (which is most USGS DEMs) photogrammetry.  Requires stereo </a:t>
            </a:r>
            <a:r>
              <a:rPr lang="en-US" dirty="0" err="1"/>
              <a:t>airphotos</a:t>
            </a:r>
            <a:r>
              <a:rPr lang="en-US" dirty="0"/>
              <a:t>.  Really not done anymore, but a lot of our existing data was generated this way.</a:t>
            </a:r>
          </a:p>
          <a:p>
            <a:r>
              <a:rPr lang="en-US" dirty="0"/>
              <a:t>Radar data (</a:t>
            </a:r>
            <a:r>
              <a:rPr lang="en-US" dirty="0" err="1"/>
              <a:t>Radarsat</a:t>
            </a:r>
            <a:r>
              <a:rPr lang="en-US" dirty="0"/>
              <a:t>, for example). </a:t>
            </a:r>
            <a:r>
              <a:rPr lang="en-US" dirty="0">
                <a:hlinkClick r:id="rId2"/>
              </a:rPr>
              <a:t>https://earth.esa.int/web/guest/data-access/browse-data-products/-/article/radarsat-1-2-scansar-wide</a:t>
            </a:r>
            <a:r>
              <a:rPr lang="en-US" dirty="0"/>
              <a:t> (I cover this in remote sensing)</a:t>
            </a:r>
          </a:p>
          <a:p>
            <a:r>
              <a:rPr lang="en-US" dirty="0"/>
              <a:t>LiDAR.  Light detection and ranging.  This generates what we call a point cloud (bajillions of points) from which we can interpolate to DEMs and DSMs.</a:t>
            </a:r>
          </a:p>
          <a:p>
            <a:r>
              <a:rPr lang="en-US" dirty="0"/>
              <a:t>Structure from Motion (</a:t>
            </a:r>
            <a:r>
              <a:rPr lang="en-US" dirty="0" err="1"/>
              <a:t>SfM</a:t>
            </a:r>
            <a:r>
              <a:rPr lang="en-US" dirty="0"/>
              <a:t>).  This is the new version of the old school photogrammetry.  In this case, you take a LOT of high resolution aerial photos, survey a few control points in </a:t>
            </a:r>
            <a:r>
              <a:rPr lang="en-US" dirty="0" err="1"/>
              <a:t>x,y,z</a:t>
            </a:r>
            <a:r>
              <a:rPr lang="en-US" dirty="0"/>
              <a:t>, and turn the software loose.  It will convert those photos into a nice DEM</a:t>
            </a:r>
          </a:p>
          <a:p>
            <a:pPr lvl="1"/>
            <a:r>
              <a:rPr lang="en-US" dirty="0"/>
              <a:t>Check out the poster in the back lab.  Had a student win awards for this work a few years ago.</a:t>
            </a:r>
          </a:p>
          <a:p>
            <a:r>
              <a:rPr lang="en-US" dirty="0" err="1"/>
              <a:t>Oooh</a:t>
            </a:r>
            <a:r>
              <a:rPr lang="en-US" dirty="0"/>
              <a:t>… a good overview paper: </a:t>
            </a:r>
            <a:r>
              <a:rPr lang="en-US" dirty="0">
                <a:hlinkClick r:id="rId3"/>
              </a:rPr>
              <a:t>https://www.sciencedirect.com/science/article/pii/S0169555X12004217</a:t>
            </a:r>
            <a:r>
              <a:rPr lang="en-US" dirty="0"/>
              <a:t> </a:t>
            </a:r>
          </a:p>
          <a:p>
            <a:r>
              <a:rPr lang="en-US" dirty="0"/>
              <a:t>Weird conversions.  For example, the USGS 10m DEMS seem to be interpolated from the USGS quad sheet contours.  Or, I’ve seen LiDAR DEMS from which contour lines were first created, then those interpolated to a DEM.  They suck.  All of them.</a:t>
            </a:r>
          </a:p>
          <a:p>
            <a:r>
              <a:rPr lang="en-US" dirty="0"/>
              <a:t>And an overview article: </a:t>
            </a:r>
            <a:r>
              <a:rPr lang="en-US" dirty="0">
                <a:hlinkClick r:id="rId4"/>
              </a:rPr>
              <a:t>http://www.charim.net/use/92</a:t>
            </a:r>
            <a:r>
              <a:rPr lang="en-US" dirty="0"/>
              <a:t> </a:t>
            </a:r>
          </a:p>
        </p:txBody>
      </p:sp>
    </p:spTree>
    <p:extLst>
      <p:ext uri="{BB962C8B-B14F-4D97-AF65-F5344CB8AC3E}">
        <p14:creationId xmlns:p14="http://schemas.microsoft.com/office/powerpoint/2010/main" val="322459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6927-7048-4812-AF09-6BA6C8018840}"/>
              </a:ext>
            </a:extLst>
          </p:cNvPr>
          <p:cNvSpPr>
            <a:spLocks noGrp="1"/>
          </p:cNvSpPr>
          <p:nvPr>
            <p:ph type="title"/>
          </p:nvPr>
        </p:nvSpPr>
        <p:spPr/>
        <p:txBody>
          <a:bodyPr/>
          <a:lstStyle/>
          <a:p>
            <a:r>
              <a:rPr lang="en-US" dirty="0"/>
              <a:t>Alright.  We now have a DEM.  What do we do with it?</a:t>
            </a:r>
          </a:p>
        </p:txBody>
      </p:sp>
      <p:sp>
        <p:nvSpPr>
          <p:cNvPr id="3" name="Content Placeholder 2">
            <a:extLst>
              <a:ext uri="{FF2B5EF4-FFF2-40B4-BE49-F238E27FC236}">
                <a16:creationId xmlns:a16="http://schemas.microsoft.com/office/drawing/2014/main" id="{C5191726-E0C1-46AB-8649-850A51A99626}"/>
              </a:ext>
            </a:extLst>
          </p:cNvPr>
          <p:cNvSpPr>
            <a:spLocks noGrp="1"/>
          </p:cNvSpPr>
          <p:nvPr>
            <p:ph idx="1"/>
          </p:nvPr>
        </p:nvSpPr>
        <p:spPr/>
        <p:txBody>
          <a:bodyPr/>
          <a:lstStyle/>
          <a:p>
            <a:r>
              <a:rPr lang="en-US" dirty="0"/>
              <a:t>Well, elevation by itself is sometime useful, but for the most part, we’re deriving something from it.</a:t>
            </a:r>
          </a:p>
          <a:p>
            <a:r>
              <a:rPr lang="en-US" dirty="0"/>
              <a:t>These include slope, aspect, </a:t>
            </a:r>
            <a:r>
              <a:rPr lang="en-US" dirty="0" err="1"/>
              <a:t>flowdirection</a:t>
            </a:r>
            <a:r>
              <a:rPr lang="en-US" dirty="0"/>
              <a:t>, and many others: </a:t>
            </a:r>
            <a:r>
              <a:rPr lang="en-US" dirty="0">
                <a:hlinkClick r:id="rId2"/>
              </a:rPr>
              <a:t>http://rgis.unm.edu/dem_analysis/</a:t>
            </a:r>
            <a:endParaRPr lang="en-US" dirty="0"/>
          </a:p>
          <a:p>
            <a:r>
              <a:rPr lang="en-US" dirty="0"/>
              <a:t>Let’s start with a detailed look at slope.  It probably isn’t what you think it is.</a:t>
            </a:r>
          </a:p>
          <a:p>
            <a:pPr lvl="1"/>
            <a:r>
              <a:rPr lang="en-US" dirty="0"/>
              <a:t>In fact, lean back for a sec and think about what you think slope is. </a:t>
            </a:r>
          </a:p>
          <a:p>
            <a:pPr lvl="2"/>
            <a:r>
              <a:rPr lang="en-US" dirty="0"/>
              <a:t>Now, think about how you would calculate this from a raster DEM?</a:t>
            </a:r>
          </a:p>
        </p:txBody>
      </p:sp>
    </p:spTree>
    <p:extLst>
      <p:ext uri="{BB962C8B-B14F-4D97-AF65-F5344CB8AC3E}">
        <p14:creationId xmlns:p14="http://schemas.microsoft.com/office/powerpoint/2010/main" val="265731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F006-6E13-433D-81BD-83B869B1FB0A}"/>
              </a:ext>
            </a:extLst>
          </p:cNvPr>
          <p:cNvSpPr>
            <a:spLocks noGrp="1"/>
          </p:cNvSpPr>
          <p:nvPr>
            <p:ph type="title"/>
          </p:nvPr>
        </p:nvSpPr>
        <p:spPr/>
        <p:txBody>
          <a:bodyPr/>
          <a:lstStyle/>
          <a:p>
            <a:r>
              <a:rPr lang="en-US" dirty="0"/>
              <a:t>Slope!</a:t>
            </a:r>
          </a:p>
        </p:txBody>
      </p:sp>
      <p:sp>
        <p:nvSpPr>
          <p:cNvPr id="3" name="Content Placeholder 2">
            <a:extLst>
              <a:ext uri="{FF2B5EF4-FFF2-40B4-BE49-F238E27FC236}">
                <a16:creationId xmlns:a16="http://schemas.microsoft.com/office/drawing/2014/main" id="{DB052BC6-D69B-46F4-A886-7D4BFF1D98B0}"/>
              </a:ext>
            </a:extLst>
          </p:cNvPr>
          <p:cNvSpPr>
            <a:spLocks noGrp="1"/>
          </p:cNvSpPr>
          <p:nvPr>
            <p:ph idx="1"/>
          </p:nvPr>
        </p:nvSpPr>
        <p:spPr/>
        <p:txBody>
          <a:bodyPr>
            <a:normAutofit lnSpcReduction="10000"/>
          </a:bodyPr>
          <a:lstStyle/>
          <a:p>
            <a:r>
              <a:rPr lang="en-US" dirty="0"/>
              <a:t>How does ESRI (and QGIS) do it?</a:t>
            </a:r>
          </a:p>
          <a:p>
            <a:pPr lvl="1"/>
            <a:r>
              <a:rPr lang="en-US" dirty="0"/>
              <a:t>Well, they look at a 3x3 neighborhood.  Then they calculate an E/W slope based on the 3 eastern and 3 western pixels.  Ditto a N/S slope from 6 pixels.  Then a little more math (see the planar slope algorithm at </a:t>
            </a:r>
            <a:r>
              <a:rPr lang="en-US" dirty="0">
                <a:hlinkClick r:id="rId2"/>
              </a:rPr>
              <a:t>https://pro.arcgis.com/en/pro-app/tool-reference/spatial-analyst/how-slope-works.htm</a:t>
            </a:r>
            <a:r>
              <a:rPr lang="en-US" dirty="0"/>
              <a:t> ).</a:t>
            </a:r>
          </a:p>
          <a:p>
            <a:pPr lvl="1"/>
            <a:r>
              <a:rPr lang="en-US" dirty="0"/>
              <a:t>Note that the center cell is not used in this calculation.  </a:t>
            </a:r>
          </a:p>
          <a:p>
            <a:pPr lvl="1"/>
            <a:r>
              <a:rPr lang="en-US" dirty="0"/>
              <a:t>In short, this calculation takes an average slope over a 3x3 cell, ignoring the center cell.</a:t>
            </a:r>
          </a:p>
          <a:p>
            <a:pPr lvl="1"/>
            <a:r>
              <a:rPr lang="en-US" dirty="0"/>
              <a:t>Which means that your effective output resolution is 3x larger than your input.</a:t>
            </a:r>
          </a:p>
          <a:p>
            <a:pPr lvl="2"/>
            <a:r>
              <a:rPr lang="en-US" dirty="0"/>
              <a:t>I like the analogy of a large classroom full of regularly spaced students.  I would then assign the grade to each individual based on the scores of the 8 surrounding students.</a:t>
            </a:r>
          </a:p>
        </p:txBody>
      </p:sp>
    </p:spTree>
    <p:extLst>
      <p:ext uri="{BB962C8B-B14F-4D97-AF65-F5344CB8AC3E}">
        <p14:creationId xmlns:p14="http://schemas.microsoft.com/office/powerpoint/2010/main" val="221520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6F64-6D8E-42B6-8182-813BF4083C2C}"/>
              </a:ext>
            </a:extLst>
          </p:cNvPr>
          <p:cNvSpPr>
            <a:spLocks noGrp="1"/>
          </p:cNvSpPr>
          <p:nvPr>
            <p:ph type="title"/>
          </p:nvPr>
        </p:nvSpPr>
        <p:spPr/>
        <p:txBody>
          <a:bodyPr/>
          <a:lstStyle/>
          <a:p>
            <a:r>
              <a:rPr lang="en-US" dirty="0"/>
              <a:t>A smarter way to calculate slope:  Maximum Downhill slope angle</a:t>
            </a:r>
          </a:p>
        </p:txBody>
      </p:sp>
      <p:sp>
        <p:nvSpPr>
          <p:cNvPr id="3" name="Content Placeholder 2">
            <a:extLst>
              <a:ext uri="{FF2B5EF4-FFF2-40B4-BE49-F238E27FC236}">
                <a16:creationId xmlns:a16="http://schemas.microsoft.com/office/drawing/2014/main" id="{EF70CB21-EBC4-42DD-9D69-06B39A523305}"/>
              </a:ext>
            </a:extLst>
          </p:cNvPr>
          <p:cNvSpPr>
            <a:spLocks noGrp="1"/>
          </p:cNvSpPr>
          <p:nvPr>
            <p:ph idx="1"/>
          </p:nvPr>
        </p:nvSpPr>
        <p:spPr/>
        <p:txBody>
          <a:bodyPr>
            <a:normAutofit lnSpcReduction="10000"/>
          </a:bodyPr>
          <a:lstStyle/>
          <a:p>
            <a:r>
              <a:rPr lang="en-US" dirty="0"/>
              <a:t>We’re still working off a 3x3 neighborhood, but in this case, the GIS calculates the slope between the center cell and each surrounding cell (8 calculations) – then chooses the highest slope.  Note that uphill slopes will be negative, and thus have the lowest values.</a:t>
            </a:r>
          </a:p>
          <a:p>
            <a:r>
              <a:rPr lang="en-US" dirty="0"/>
              <a:t>In this case, your output is cell to cell, preserving the resolution of your original DEM.</a:t>
            </a:r>
          </a:p>
          <a:p>
            <a:r>
              <a:rPr lang="en-US" dirty="0"/>
              <a:t>It is also calculating slope along the direction that water would flow (so it ties to the </a:t>
            </a:r>
            <a:r>
              <a:rPr lang="en-US" dirty="0" err="1"/>
              <a:t>flowdirection</a:t>
            </a:r>
            <a:r>
              <a:rPr lang="en-US" dirty="0"/>
              <a:t> command – more on that later).</a:t>
            </a:r>
          </a:p>
          <a:p>
            <a:endParaRPr lang="en-US" dirty="0"/>
          </a:p>
          <a:p>
            <a:r>
              <a:rPr lang="en-US" dirty="0"/>
              <a:t>Hah!  Conveniently, this is all discussed in greater detail in your week 5 reading on slope.  A paper I wrote with an undergraduate back in my Oz days.</a:t>
            </a:r>
          </a:p>
        </p:txBody>
      </p:sp>
    </p:spTree>
    <p:extLst>
      <p:ext uri="{BB962C8B-B14F-4D97-AF65-F5344CB8AC3E}">
        <p14:creationId xmlns:p14="http://schemas.microsoft.com/office/powerpoint/2010/main" val="279348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536A-8DA7-4B8D-BC94-252B188B6858}"/>
              </a:ext>
            </a:extLst>
          </p:cNvPr>
          <p:cNvSpPr>
            <a:spLocks noGrp="1"/>
          </p:cNvSpPr>
          <p:nvPr>
            <p:ph type="title"/>
          </p:nvPr>
        </p:nvSpPr>
        <p:spPr/>
        <p:txBody>
          <a:bodyPr/>
          <a:lstStyle/>
          <a:p>
            <a:r>
              <a:rPr lang="en-US" dirty="0"/>
              <a:t>We can have even more fun… directional slope!</a:t>
            </a:r>
          </a:p>
        </p:txBody>
      </p:sp>
      <p:sp>
        <p:nvSpPr>
          <p:cNvPr id="3" name="Content Placeholder 2">
            <a:extLst>
              <a:ext uri="{FF2B5EF4-FFF2-40B4-BE49-F238E27FC236}">
                <a16:creationId xmlns:a16="http://schemas.microsoft.com/office/drawing/2014/main" id="{5E42B860-4120-46AB-A5C1-7C1C2B19369A}"/>
              </a:ext>
            </a:extLst>
          </p:cNvPr>
          <p:cNvSpPr>
            <a:spLocks noGrp="1"/>
          </p:cNvSpPr>
          <p:nvPr>
            <p:ph idx="1"/>
          </p:nvPr>
        </p:nvSpPr>
        <p:spPr/>
        <p:txBody>
          <a:bodyPr>
            <a:normAutofit/>
          </a:bodyPr>
          <a:lstStyle/>
          <a:p>
            <a:r>
              <a:rPr lang="en-US" dirty="0"/>
              <a:t>That is, slope along something.  Say, a trail or road (they typically don’t follow the steepest option.  Or along the direction that a fire might spread.</a:t>
            </a:r>
          </a:p>
          <a:p>
            <a:r>
              <a:rPr lang="en-US" dirty="0"/>
              <a:t>In short, calculating slope based on a direction that isn’t only topographic.</a:t>
            </a:r>
          </a:p>
          <a:p>
            <a:r>
              <a:rPr lang="en-US" dirty="0"/>
              <a:t>Lucky you – I’ve written a paper about this too!  With a CWU (former) undergrad and the Mighty Dr. Sterling Quinn.</a:t>
            </a:r>
          </a:p>
          <a:p>
            <a:r>
              <a:rPr lang="en-US" dirty="0"/>
              <a:t>Check it out:</a:t>
            </a:r>
            <a:endParaRPr lang="en-US" dirty="0">
              <a:hlinkClick r:id="rId2"/>
            </a:endParaRPr>
          </a:p>
          <a:p>
            <a:endParaRPr lang="en-US" dirty="0">
              <a:hlinkClick r:id="rId2"/>
            </a:endParaRPr>
          </a:p>
          <a:p>
            <a:r>
              <a:rPr lang="en-US" dirty="0">
                <a:hlinkClick r:id="rId2"/>
              </a:rPr>
              <a:t>https://www.directionsmag.com/article/8937</a:t>
            </a:r>
            <a:r>
              <a:rPr lang="en-US" dirty="0"/>
              <a:t> </a:t>
            </a:r>
          </a:p>
        </p:txBody>
      </p:sp>
    </p:spTree>
    <p:extLst>
      <p:ext uri="{BB962C8B-B14F-4D97-AF65-F5344CB8AC3E}">
        <p14:creationId xmlns:p14="http://schemas.microsoft.com/office/powerpoint/2010/main" val="55486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8FC0-D204-4CBA-B7DB-091F0060CD66}"/>
              </a:ext>
            </a:extLst>
          </p:cNvPr>
          <p:cNvSpPr>
            <a:spLocks noGrp="1"/>
          </p:cNvSpPr>
          <p:nvPr>
            <p:ph type="title"/>
          </p:nvPr>
        </p:nvSpPr>
        <p:spPr/>
        <p:txBody>
          <a:bodyPr/>
          <a:lstStyle/>
          <a:p>
            <a:r>
              <a:rPr lang="en-US" dirty="0"/>
              <a:t>OK.  Enough on slope…. </a:t>
            </a:r>
          </a:p>
        </p:txBody>
      </p:sp>
      <p:sp>
        <p:nvSpPr>
          <p:cNvPr id="3" name="Content Placeholder 2">
            <a:extLst>
              <a:ext uri="{FF2B5EF4-FFF2-40B4-BE49-F238E27FC236}">
                <a16:creationId xmlns:a16="http://schemas.microsoft.com/office/drawing/2014/main" id="{837ECC83-2875-489C-AEF1-8078177D252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21638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1528</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Digital Terrain Models</vt:lpstr>
      <vt:lpstr>OK.  Some terminology</vt:lpstr>
      <vt:lpstr>Generally speaking…</vt:lpstr>
      <vt:lpstr>How do we generate DEMs?</vt:lpstr>
      <vt:lpstr>Alright.  We now have a DEM.  What do we do with it?</vt:lpstr>
      <vt:lpstr>Slope!</vt:lpstr>
      <vt:lpstr>A smarter way to calculate slope:  Maximum Downhill slope angle</vt:lpstr>
      <vt:lpstr>We can have even more fun… directional slope!</vt:lpstr>
      <vt:lpstr>OK.  Enough on slope…. </vt:lpstr>
      <vt:lpstr>What about aspect?</vt:lpstr>
      <vt:lpstr>So… if I want to track water? (hydrologic applications)</vt:lpstr>
      <vt:lpstr>Why do I get cranky about these calculations?</vt:lpstr>
      <vt:lpstr>Which takes us to modeling</vt:lpstr>
      <vt:lpstr>Found on Reddit…..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2020-04-28T15:40:40Z</dcterms:created>
  <dcterms:modified xsi:type="dcterms:W3CDTF">2022-04-04T15:51:31Z</dcterms:modified>
</cp:coreProperties>
</file>