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57" r:id="rId4"/>
    <p:sldId id="262" r:id="rId5"/>
    <p:sldId id="273" r:id="rId6"/>
    <p:sldId id="266" r:id="rId7"/>
    <p:sldId id="263" r:id="rId8"/>
    <p:sldId id="259" r:id="rId9"/>
    <p:sldId id="267" r:id="rId10"/>
    <p:sldId id="269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6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4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9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06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23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2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6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4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7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3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5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E28787-6E65-4CE5-916A-6DDE6FF86AAE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CB2A-0C6C-4424-ADAB-E281A6FBA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2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education.psu.edu/geog583/node/6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Chunks stolen from Sterling!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Attributes sometimes influence symbols and labels</a:t>
            </a:r>
          </a:p>
        </p:txBody>
      </p:sp>
      <p:pic>
        <p:nvPicPr>
          <p:cNvPr id="4" name="Picture 3" descr=" OpenStreetMap showing part of the Penn State campu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39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GIGO</a:t>
            </a:r>
          </a:p>
        </p:txBody>
      </p:sp>
    </p:spTree>
    <p:extLst>
      <p:ext uri="{BB962C8B-B14F-4D97-AF65-F5344CB8AC3E}">
        <p14:creationId xmlns:p14="http://schemas.microsoft.com/office/powerpoint/2010/main" val="29436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environment to manage data</a:t>
            </a:r>
          </a:p>
          <a:p>
            <a:r>
              <a:rPr lang="en-US" dirty="0"/>
              <a:t>Integrates spatial and other data</a:t>
            </a:r>
          </a:p>
          <a:p>
            <a:r>
              <a:rPr lang="en-US" dirty="0"/>
              <a:t>Manipulate and display geographic knowledge</a:t>
            </a:r>
          </a:p>
          <a:p>
            <a:r>
              <a:rPr lang="en-US" dirty="0"/>
              <a:t>Access to administrative records</a:t>
            </a:r>
          </a:p>
          <a:p>
            <a:r>
              <a:rPr lang="en-US" dirty="0"/>
              <a:t>Ability to model scientific and management problems</a:t>
            </a:r>
          </a:p>
          <a:p>
            <a:r>
              <a:rPr lang="en-US" dirty="0"/>
              <a:t>Catalyst to further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51392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19200"/>
            <a:ext cx="6711654" cy="5410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Computer science</a:t>
            </a:r>
          </a:p>
          <a:p>
            <a:r>
              <a:rPr lang="en-US" dirty="0"/>
              <a:t>Remote sensing</a:t>
            </a:r>
          </a:p>
          <a:p>
            <a:r>
              <a:rPr lang="en-US" dirty="0"/>
              <a:t>Cartography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Geodesy</a:t>
            </a:r>
          </a:p>
          <a:p>
            <a:r>
              <a:rPr lang="en-US" dirty="0"/>
              <a:t>photogrammetry,</a:t>
            </a:r>
          </a:p>
          <a:p>
            <a:r>
              <a:rPr lang="en-US" dirty="0"/>
              <a:t>Surveying</a:t>
            </a:r>
          </a:p>
          <a:p>
            <a:r>
              <a:rPr lang="en-US" dirty="0"/>
              <a:t>Geography</a:t>
            </a:r>
          </a:p>
          <a:p>
            <a:r>
              <a:rPr lang="en-US" dirty="0"/>
              <a:t>Geosciences</a:t>
            </a:r>
          </a:p>
          <a:p>
            <a:r>
              <a:rPr lang="en-US" dirty="0"/>
              <a:t>Biology</a:t>
            </a:r>
          </a:p>
          <a:p>
            <a:r>
              <a:rPr lang="en-US" dirty="0"/>
              <a:t>Environmental science</a:t>
            </a:r>
          </a:p>
          <a:p>
            <a:r>
              <a:rPr lang="en-US" dirty="0"/>
              <a:t>Civil engineering</a:t>
            </a:r>
          </a:p>
          <a:p>
            <a:r>
              <a:rPr lang="en-US" dirty="0"/>
              <a:t>Transportation</a:t>
            </a:r>
          </a:p>
          <a:p>
            <a:r>
              <a:rPr lang="en-US" dirty="0" err="1"/>
              <a:t>Etc</a:t>
            </a:r>
            <a:r>
              <a:rPr lang="en-US" dirty="0"/>
              <a:t>…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320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GIS -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I started, it was all about mainframes and Unix workstations.  Now, almost all on PCs.</a:t>
            </a:r>
          </a:p>
          <a:p>
            <a:r>
              <a:rPr lang="en-US" dirty="0"/>
              <a:t>NO MACS!  Thank all the gods…</a:t>
            </a:r>
          </a:p>
          <a:p>
            <a:r>
              <a:rPr lang="en-US" dirty="0"/>
              <a:t>Peripherals – same ole stuff, they just keep getting better and better</a:t>
            </a:r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Plotters</a:t>
            </a:r>
          </a:p>
          <a:p>
            <a:pPr lvl="1"/>
            <a:r>
              <a:rPr lang="en-US" dirty="0"/>
              <a:t>Scanners</a:t>
            </a:r>
          </a:p>
          <a:p>
            <a:pPr lvl="1"/>
            <a:r>
              <a:rPr lang="en-US" dirty="0"/>
              <a:t>Digitizers</a:t>
            </a:r>
          </a:p>
          <a:p>
            <a:pPr lvl="1"/>
            <a:r>
              <a:rPr lang="en-US" dirty="0"/>
              <a:t>Storage</a:t>
            </a:r>
          </a:p>
          <a:p>
            <a:pPr lvl="2"/>
            <a:r>
              <a:rPr lang="en-US" dirty="0"/>
              <a:t>Floppy, zip, cd, </a:t>
            </a:r>
            <a:r>
              <a:rPr lang="en-US" dirty="0" err="1"/>
              <a:t>dvd</a:t>
            </a:r>
            <a:r>
              <a:rPr lang="en-US" dirty="0"/>
              <a:t>, flash, </a:t>
            </a:r>
            <a:r>
              <a:rPr lang="en-US" dirty="0" err="1"/>
              <a:t>harddrives</a:t>
            </a:r>
            <a:r>
              <a:rPr lang="en-US" dirty="0"/>
              <a:t>, </a:t>
            </a:r>
            <a:r>
              <a:rPr lang="en-US" dirty="0" err="1"/>
              <a:t>ssd</a:t>
            </a:r>
            <a:r>
              <a:rPr lang="en-US" dirty="0"/>
              <a:t> drives, …….</a:t>
            </a:r>
          </a:p>
          <a:p>
            <a:pPr lvl="2"/>
            <a:r>
              <a:rPr lang="en-US" dirty="0"/>
              <a:t>Don’t ask about tape drives.</a:t>
            </a:r>
          </a:p>
        </p:txBody>
      </p:sp>
    </p:spTree>
    <p:extLst>
      <p:ext uri="{BB962C8B-B14F-4D97-AF65-F5344CB8AC3E}">
        <p14:creationId xmlns:p14="http://schemas.microsoft.com/office/powerpoint/2010/main" val="388309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GIS -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ESRI is the big dog, always has been.</a:t>
            </a:r>
          </a:p>
          <a:p>
            <a:r>
              <a:rPr lang="en-US" dirty="0"/>
              <a:t>Most other programs have more or less died (</a:t>
            </a:r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err="1"/>
              <a:t>Mapinfo</a:t>
            </a:r>
            <a:r>
              <a:rPr lang="en-US" dirty="0"/>
              <a:t>.  Remember </a:t>
            </a:r>
            <a:r>
              <a:rPr lang="en-US" dirty="0" err="1"/>
              <a:t>Comstat</a:t>
            </a:r>
            <a:r>
              <a:rPr lang="en-US" dirty="0"/>
              <a:t> in NYC?  Now ESRI)</a:t>
            </a:r>
          </a:p>
          <a:p>
            <a:r>
              <a:rPr lang="en-US" dirty="0"/>
              <a:t>More and more open source stuff.  Think QGIS – it’s the top of that category.</a:t>
            </a:r>
          </a:p>
          <a:p>
            <a:r>
              <a:rPr lang="en-US" dirty="0"/>
              <a:t>Never forget CAD (AutoCAD and </a:t>
            </a:r>
            <a:r>
              <a:rPr lang="en-US" dirty="0" err="1"/>
              <a:t>Microstation</a:t>
            </a:r>
            <a:r>
              <a:rPr lang="en-US" dirty="0"/>
              <a:t>).  Not really GIS, but….</a:t>
            </a:r>
          </a:p>
          <a:p>
            <a:r>
              <a:rPr lang="en-US" dirty="0"/>
              <a:t>Image Processing: ERDAS, ENVI, and PCI Geomatics</a:t>
            </a:r>
          </a:p>
          <a:p>
            <a:r>
              <a:rPr lang="en-US" dirty="0"/>
              <a:t>Graphics: Illustrator, Corel, Photoshop, etc.</a:t>
            </a:r>
          </a:p>
          <a:p>
            <a:r>
              <a:rPr lang="en-US" dirty="0"/>
              <a:t>Databases: Oracle, Access, Dbase IV</a:t>
            </a:r>
          </a:p>
        </p:txBody>
      </p:sp>
    </p:spTree>
    <p:extLst>
      <p:ext uri="{BB962C8B-B14F-4D97-AF65-F5344CB8AC3E}">
        <p14:creationId xmlns:p14="http://schemas.microsoft.com/office/powerpoint/2010/main" val="300331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there’s that pesky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everyone is playing these days.</a:t>
            </a:r>
          </a:p>
        </p:txBody>
      </p:sp>
    </p:spTree>
    <p:extLst>
      <p:ext uri="{BB962C8B-B14F-4D97-AF65-F5344CB8AC3E}">
        <p14:creationId xmlns:p14="http://schemas.microsoft.com/office/powerpoint/2010/main" val="175511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VB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AML</a:t>
            </a:r>
          </a:p>
          <a:p>
            <a:r>
              <a:rPr lang="en-US" dirty="0"/>
              <a:t>Avenue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Python</a:t>
            </a:r>
          </a:p>
          <a:p>
            <a:r>
              <a:rPr lang="en-US" dirty="0">
                <a:hlinkClick r:id="rId2"/>
              </a:rPr>
              <a:t>https://www.e-education.psu.edu/geog583/node/67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37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is….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integration of all these to some degree.  I can honestly say that I’ve worked with, at some level, everything listed in the past few slides.</a:t>
            </a:r>
          </a:p>
          <a:p>
            <a:r>
              <a:rPr lang="en-US" dirty="0"/>
              <a:t>Everything is good at something, nothing is good at everything.</a:t>
            </a:r>
          </a:p>
          <a:p>
            <a:r>
              <a:rPr lang="en-US" dirty="0"/>
              <a:t>And remember</a:t>
            </a:r>
          </a:p>
          <a:p>
            <a:pPr lvl="1"/>
            <a:r>
              <a:rPr lang="en-US" dirty="0"/>
              <a:t>Never trust ArcGIS!</a:t>
            </a:r>
          </a:p>
        </p:txBody>
      </p:sp>
    </p:spTree>
    <p:extLst>
      <p:ext uri="{BB962C8B-B14F-4D97-AF65-F5344CB8AC3E}">
        <p14:creationId xmlns:p14="http://schemas.microsoft.com/office/powerpoint/2010/main" val="12524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2718"/>
            <a:ext cx="7387690" cy="1400530"/>
          </a:xfrm>
        </p:spPr>
        <p:txBody>
          <a:bodyPr/>
          <a:lstStyle/>
          <a:p>
            <a:r>
              <a:rPr lang="en-US" dirty="0"/>
              <a:t>How has GIS changed over the past 25 years or so?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Easier software</a:t>
            </a:r>
          </a:p>
          <a:p>
            <a:r>
              <a:rPr lang="en-US" dirty="0"/>
              <a:t>Faster computers</a:t>
            </a:r>
          </a:p>
          <a:p>
            <a:r>
              <a:rPr lang="en-US" dirty="0"/>
              <a:t>More data.  Lots and lots more data.</a:t>
            </a:r>
          </a:p>
          <a:p>
            <a:r>
              <a:rPr lang="en-US" dirty="0"/>
              <a:t>Story about learning GIS on a floppy.  And the vast increases in storage.</a:t>
            </a:r>
          </a:p>
          <a:p>
            <a:endParaRPr lang="en-US" dirty="0"/>
          </a:p>
          <a:p>
            <a:r>
              <a:rPr lang="en-US" dirty="0"/>
              <a:t>Really, we’re doing the same stuff, only faster, with more data, and over larger areas.</a:t>
            </a:r>
          </a:p>
        </p:txBody>
      </p:sp>
    </p:spTree>
    <p:extLst>
      <p:ext uri="{BB962C8B-B14F-4D97-AF65-F5344CB8AC3E}">
        <p14:creationId xmlns:p14="http://schemas.microsoft.com/office/powerpoint/2010/main" val="55421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Systems Galore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Information System</a:t>
            </a:r>
            <a:r>
              <a:rPr lang="en-US" dirty="0"/>
              <a:t> is a piece of technology that you use to work with particular kind of data:</a:t>
            </a:r>
          </a:p>
          <a:p>
            <a:pPr lvl="1"/>
            <a:r>
              <a:rPr lang="en-US" dirty="0"/>
              <a:t>In the case of a geographic information system, the data is geographic!</a:t>
            </a:r>
          </a:p>
        </p:txBody>
      </p:sp>
    </p:spTree>
    <p:extLst>
      <p:ext uri="{BB962C8B-B14F-4D97-AF65-F5344CB8AC3E}">
        <p14:creationId xmlns:p14="http://schemas.microsoft.com/office/powerpoint/2010/main" val="141801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 little history.</a:t>
            </a:r>
            <a:br>
              <a:rPr lang="en-US" dirty="0"/>
            </a:br>
            <a:r>
              <a:rPr lang="en-US" dirty="0"/>
              <a:t>A history of 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</a:t>
            </a:r>
            <a:r>
              <a:rPr lang="en-US" dirty="0" err="1"/>
              <a:t>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~1780 – Battle of Yorktown.  Maps drawn by French cartographer Louis-Alexandre Berthier.  Hinged overlays of troop movement.</a:t>
            </a:r>
          </a:p>
          <a:p>
            <a:r>
              <a:rPr lang="en-US" dirty="0"/>
              <a:t>Mid 1800s. “Atlas to accompany the second report of the Irish Railway Commission”.  Pop, traffic, geology, and topography.  All on same base map.</a:t>
            </a:r>
          </a:p>
          <a:p>
            <a:r>
              <a:rPr lang="en-US" dirty="0"/>
              <a:t>The Classic.  1854.  </a:t>
            </a:r>
            <a:r>
              <a:rPr lang="en-US" dirty="0" err="1"/>
              <a:t>Dr</a:t>
            </a:r>
            <a:r>
              <a:rPr lang="en-US" dirty="0"/>
              <a:t> John Snow.  Cholera mapping in London.</a:t>
            </a:r>
          </a:p>
          <a:p>
            <a:pPr lvl="1"/>
            <a:r>
              <a:rPr lang="en-US" dirty="0"/>
              <a:t>Read the book: The Ghost Map</a:t>
            </a:r>
          </a:p>
        </p:txBody>
      </p:sp>
    </p:spTree>
    <p:extLst>
      <p:ext uri="{BB962C8B-B14F-4D97-AF65-F5344CB8AC3E}">
        <p14:creationId xmlns:p14="http://schemas.microsoft.com/office/powerpoint/2010/main" val="3897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Stage.  The 1960s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coming online.  Two different tracks of people in the field</a:t>
            </a:r>
          </a:p>
          <a:p>
            <a:pPr lvl="1"/>
            <a:r>
              <a:rPr lang="en-US" dirty="0"/>
              <a:t>Cartographers (computer cart in the 60s sucked)</a:t>
            </a:r>
          </a:p>
          <a:p>
            <a:pPr lvl="1"/>
            <a:r>
              <a:rPr lang="en-US" dirty="0"/>
              <a:t>Scientists – worried about analysis and number crunching.  Computers are good at this!</a:t>
            </a:r>
          </a:p>
        </p:txBody>
      </p:sp>
    </p:spTree>
    <p:extLst>
      <p:ext uri="{BB962C8B-B14F-4D97-AF65-F5344CB8AC3E}">
        <p14:creationId xmlns:p14="http://schemas.microsoft.com/office/powerpoint/2010/main" val="314921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463890" cy="1777048"/>
          </a:xfrm>
        </p:spPr>
        <p:txBody>
          <a:bodyPr/>
          <a:lstStyle/>
          <a:p>
            <a:r>
              <a:rPr lang="en-US" dirty="0"/>
              <a:t>Factors which led to a change to computer cartography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6711654" cy="4195481"/>
          </a:xfrm>
        </p:spPr>
        <p:txBody>
          <a:bodyPr/>
          <a:lstStyle/>
          <a:p>
            <a:r>
              <a:rPr lang="en-US" dirty="0"/>
              <a:t>Improvements in computer technology (input, analysis, output)</a:t>
            </a:r>
          </a:p>
          <a:p>
            <a:r>
              <a:rPr lang="en-US" dirty="0"/>
              <a:t>Development of theories of spatial processes in economics, geography, </a:t>
            </a:r>
            <a:r>
              <a:rPr lang="en-US" dirty="0" err="1"/>
              <a:t>anthro</a:t>
            </a:r>
            <a:r>
              <a:rPr lang="en-US" dirty="0"/>
              <a:t>, planning, etc.</a:t>
            </a:r>
          </a:p>
          <a:p>
            <a:r>
              <a:rPr lang="en-US" dirty="0"/>
              <a:t>Increasing social awareness, education levels, mobility, and awareness of environmental problems.</a:t>
            </a:r>
          </a:p>
        </p:txBody>
      </p:sp>
    </p:spTree>
    <p:extLst>
      <p:ext uri="{BB962C8B-B14F-4D97-AF65-F5344CB8AC3E}">
        <p14:creationId xmlns:p14="http://schemas.microsoft.com/office/powerpoint/2010/main" val="1314598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Dang Canadians….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5516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1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mid 60s by Roger Tomlinson (the father of GIS)</a:t>
            </a:r>
          </a:p>
          <a:p>
            <a:r>
              <a:rPr lang="en-US" dirty="0"/>
              <a:t>Still operating, though much evolved.</a:t>
            </a:r>
          </a:p>
          <a:p>
            <a:r>
              <a:rPr lang="en-US" dirty="0"/>
              <a:t>These guys created the basic technology we use today.</a:t>
            </a:r>
          </a:p>
        </p:txBody>
      </p:sp>
    </p:spTree>
    <p:extLst>
      <p:ext uri="{BB962C8B-B14F-4D97-AF65-F5344CB8AC3E}">
        <p14:creationId xmlns:p14="http://schemas.microsoft.com/office/powerpoint/2010/main" val="3502951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and analyze data collected by the Canada Land Inventory</a:t>
            </a:r>
          </a:p>
          <a:p>
            <a:r>
              <a:rPr lang="en-US" dirty="0"/>
              <a:t>1:50,000 scale maps, 1-7 rating scheme</a:t>
            </a:r>
          </a:p>
          <a:p>
            <a:pPr lvl="1"/>
            <a:r>
              <a:rPr lang="en-US" dirty="0"/>
              <a:t>Soil capability for ag</a:t>
            </a:r>
          </a:p>
          <a:p>
            <a:pPr lvl="1"/>
            <a:r>
              <a:rPr lang="en-US" dirty="0"/>
              <a:t>Recreation capability</a:t>
            </a:r>
          </a:p>
          <a:p>
            <a:pPr lvl="1"/>
            <a:r>
              <a:rPr lang="en-US" dirty="0"/>
              <a:t>Wildlife (ungulates)</a:t>
            </a:r>
          </a:p>
          <a:p>
            <a:pPr lvl="1"/>
            <a:r>
              <a:rPr lang="en-US" dirty="0"/>
              <a:t>Wildlife (waterfowl)</a:t>
            </a:r>
          </a:p>
          <a:p>
            <a:pPr lvl="1"/>
            <a:r>
              <a:rPr lang="en-US" dirty="0"/>
              <a:t>Forestry</a:t>
            </a:r>
          </a:p>
          <a:p>
            <a:pPr lvl="1"/>
            <a:r>
              <a:rPr lang="en-US" dirty="0"/>
              <a:t>Present land use</a:t>
            </a:r>
          </a:p>
          <a:p>
            <a:pPr lvl="1"/>
            <a:r>
              <a:rPr lang="en-US" dirty="0"/>
              <a:t>shoreline</a:t>
            </a:r>
          </a:p>
        </p:txBody>
      </p:sp>
    </p:spTree>
    <p:extLst>
      <p:ext uri="{BB962C8B-B14F-4D97-AF65-F5344CB8AC3E}">
        <p14:creationId xmlns:p14="http://schemas.microsoft.com/office/powerpoint/2010/main" val="1312760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innovations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structures</a:t>
            </a:r>
          </a:p>
          <a:p>
            <a:r>
              <a:rPr lang="en-US" dirty="0"/>
              <a:t>Overlay algorithms</a:t>
            </a:r>
          </a:p>
          <a:p>
            <a:r>
              <a:rPr lang="en-US" dirty="0"/>
              <a:t>Area (polygon) calculations</a:t>
            </a:r>
          </a:p>
          <a:p>
            <a:r>
              <a:rPr lang="en-US" dirty="0"/>
              <a:t>First scanner and raster to vector conversions</a:t>
            </a:r>
          </a:p>
          <a:p>
            <a:r>
              <a:rPr lang="en-US" dirty="0"/>
              <a:t>Map tiling</a:t>
            </a:r>
          </a:p>
          <a:p>
            <a:r>
              <a:rPr lang="en-US" dirty="0"/>
              <a:t>Map layering</a:t>
            </a:r>
          </a:p>
          <a:p>
            <a:r>
              <a:rPr lang="en-US" dirty="0" err="1"/>
              <a:t>Georeferencing</a:t>
            </a:r>
            <a:endParaRPr lang="en-US" dirty="0"/>
          </a:p>
          <a:p>
            <a:r>
              <a:rPr lang="en-US" dirty="0"/>
              <a:t>Vector topology (NOT topography)</a:t>
            </a:r>
          </a:p>
          <a:p>
            <a:r>
              <a:rPr lang="en-US" dirty="0"/>
              <a:t>Data as spatial and attribute</a:t>
            </a:r>
          </a:p>
          <a:p>
            <a:r>
              <a:rPr lang="en-US" dirty="0"/>
              <a:t>Many calculations/analysis</a:t>
            </a:r>
          </a:p>
        </p:txBody>
      </p:sp>
    </p:spTree>
    <p:extLst>
      <p:ext uri="{BB962C8B-B14F-4D97-AF65-F5344CB8AC3E}">
        <p14:creationId xmlns:p14="http://schemas.microsoft.com/office/powerpoint/2010/main" val="4045523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Meanwhile, at Harvard.  The carto crowd: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3591900" cy="4195481"/>
          </a:xfrm>
        </p:spPr>
        <p:txBody>
          <a:bodyPr/>
          <a:lstStyle/>
          <a:p>
            <a:r>
              <a:rPr lang="en-US" dirty="0"/>
              <a:t>SYMAP: 1964: printing on a line printer</a:t>
            </a:r>
          </a:p>
          <a:p>
            <a:r>
              <a:rPr lang="en-US" dirty="0"/>
              <a:t>The first computer cartography!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69774"/>
            <a:ext cx="4419600" cy="51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95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CALFORM, late 60s.  SYMAP on a plotter.  Allows lines to be drawn.  More cosmetic, basically</a:t>
            </a:r>
          </a:p>
          <a:p>
            <a:r>
              <a:rPr lang="en-US" dirty="0"/>
              <a:t>SYMVU, late 60s: 3D SYMAP output.</a:t>
            </a:r>
          </a:p>
        </p:txBody>
      </p:sp>
    </p:spTree>
    <p:extLst>
      <p:ext uri="{BB962C8B-B14F-4D97-AF65-F5344CB8AC3E}">
        <p14:creationId xmlns:p14="http://schemas.microsoft.com/office/powerpoint/2010/main" val="9104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/>
          </a:bodyPr>
          <a:lstStyle/>
          <a:p>
            <a:r>
              <a:rPr lang="en-US" i="1" dirty="0"/>
              <a:t>Geographic Information Systems</a:t>
            </a:r>
            <a:r>
              <a:rPr lang="en-US" dirty="0"/>
              <a:t> allow you to work with </a:t>
            </a:r>
            <a:r>
              <a:rPr lang="en-US" i="1" dirty="0"/>
              <a:t>geographic (spatial)</a:t>
            </a:r>
            <a:r>
              <a:rPr lang="en-US" dirty="0"/>
              <a:t> data, in other words, data tied to geographic locations</a:t>
            </a:r>
          </a:p>
        </p:txBody>
      </p:sp>
      <p:pic>
        <p:nvPicPr>
          <p:cNvPr id="2050" name="Picture 2" descr="C:\Users\Sterling\AppData\Local\Microsoft\Windows\Temporary Internet Files\Content.IE5\50EITXJA\f2619b76bb0d1d0f74b0e8d80ba334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514600"/>
            <a:ext cx="2026267" cy="2963204"/>
          </a:xfrm>
          <a:prstGeom prst="rect">
            <a:avLst/>
          </a:prstGeom>
          <a:noFill/>
        </p:spPr>
      </p:pic>
      <p:pic>
        <p:nvPicPr>
          <p:cNvPr id="1026" name="Picture 2" descr="C:\Users\Sterling\AppData\Local\Microsoft\Windows\Temporary Internet Files\Content.IE5\6X5L75K0\working_on_computer_500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029200"/>
            <a:ext cx="1423988" cy="1423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910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185" y="-1116282"/>
            <a:ext cx="6835097" cy="9113464"/>
          </a:xfrm>
        </p:spPr>
      </p:pic>
    </p:spTree>
    <p:extLst>
      <p:ext uri="{BB962C8B-B14F-4D97-AF65-F5344CB8AC3E}">
        <p14:creationId xmlns:p14="http://schemas.microsoft.com/office/powerpoint/2010/main" val="1310235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– late 60s.  Beginning of raster GIS at Harvard.</a:t>
            </a:r>
          </a:p>
          <a:p>
            <a:r>
              <a:rPr lang="en-US" dirty="0"/>
              <a:t>POLYVERT – early 70s.  Translation program between</a:t>
            </a:r>
          </a:p>
          <a:p>
            <a:pPr lvl="1"/>
            <a:r>
              <a:rPr lang="en-US" dirty="0"/>
              <a:t>SYMAP</a:t>
            </a:r>
          </a:p>
          <a:p>
            <a:pPr lvl="1"/>
            <a:r>
              <a:rPr lang="en-US" dirty="0"/>
              <a:t>CALFORM</a:t>
            </a:r>
          </a:p>
          <a:p>
            <a:pPr lvl="1"/>
            <a:r>
              <a:rPr lang="en-US" dirty="0"/>
              <a:t>DIME – data from the 1970 US census.</a:t>
            </a:r>
          </a:p>
        </p:txBody>
      </p:sp>
    </p:spTree>
    <p:extLst>
      <p:ext uri="{BB962C8B-B14F-4D97-AF65-F5344CB8AC3E}">
        <p14:creationId xmlns:p14="http://schemas.microsoft.com/office/powerpoint/2010/main" val="3254657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ODYSSEY: mid 70s.  Extended POLYVERT into a comprehensive vector package: “Harvard Graphics” 	</a:t>
            </a:r>
          </a:p>
          <a:p>
            <a:pPr lvl="1"/>
            <a:r>
              <a:rPr lang="en-US" dirty="0"/>
              <a:t>First robust algorithms for polygon overlay, including sliver removal.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69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Howard Fisher – started the whole thing</a:t>
            </a:r>
          </a:p>
          <a:p>
            <a:r>
              <a:rPr lang="en-US" dirty="0"/>
              <a:t>William </a:t>
            </a:r>
            <a:r>
              <a:rPr lang="en-US" dirty="0" err="1"/>
              <a:t>Warntz</a:t>
            </a:r>
            <a:r>
              <a:rPr lang="en-US" dirty="0"/>
              <a:t> – succeeded Fisher, ran to ‘71</a:t>
            </a:r>
          </a:p>
          <a:p>
            <a:r>
              <a:rPr lang="en-US" dirty="0"/>
              <a:t>Scott Morehouse.  Top coder.  Moved to ESRI in the mid-70s.  The connection between Harvard and ESRI.  He’s still there.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96" y="3886200"/>
            <a:ext cx="5270141" cy="29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4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Thus began the history of ESRI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5039700" cy="4728875"/>
          </a:xfrm>
        </p:spPr>
        <p:txBody>
          <a:bodyPr/>
          <a:lstStyle/>
          <a:p>
            <a:r>
              <a:rPr lang="en-US" dirty="0"/>
              <a:t>Environmental consulting firm.  </a:t>
            </a:r>
          </a:p>
          <a:p>
            <a:r>
              <a:rPr lang="en-US" dirty="0"/>
              <a:t>Jack </a:t>
            </a:r>
            <a:r>
              <a:rPr lang="en-US" dirty="0" err="1"/>
              <a:t>Dangermond</a:t>
            </a:r>
            <a:r>
              <a:rPr lang="en-US" dirty="0"/>
              <a:t> 100% owns it.  He’s da man of US GIS.</a:t>
            </a:r>
          </a:p>
          <a:p>
            <a:r>
              <a:rPr lang="en-US" dirty="0"/>
              <a:t>Became a software firm only later (still do a LOT of consulting)</a:t>
            </a:r>
          </a:p>
          <a:p>
            <a:r>
              <a:rPr lang="en-US" dirty="0"/>
              <a:t>From here, pretend to do what you do in lab on a crappy old DOS machine… and then make it good.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528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1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 Census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US data really jumpstarted the GIS industry.</a:t>
            </a:r>
          </a:p>
          <a:p>
            <a:r>
              <a:rPr lang="en-US" dirty="0"/>
              <a:t>Particularly </a:t>
            </a:r>
          </a:p>
          <a:p>
            <a:pPr lvl="1"/>
            <a:r>
              <a:rPr lang="en-US" dirty="0"/>
              <a:t>DIME in 1970</a:t>
            </a:r>
          </a:p>
          <a:p>
            <a:pPr lvl="1"/>
            <a:r>
              <a:rPr lang="en-US" dirty="0"/>
              <a:t>TIGER in ‘80 and ‘90.</a:t>
            </a:r>
          </a:p>
          <a:p>
            <a:r>
              <a:rPr lang="en-US" dirty="0"/>
              <a:t>Made insane amounts of data available</a:t>
            </a:r>
          </a:p>
          <a:p>
            <a:r>
              <a:rPr lang="en-US" dirty="0"/>
              <a:t>Start of urban atlases.</a:t>
            </a:r>
          </a:p>
          <a:p>
            <a:r>
              <a:rPr lang="en-US" dirty="0"/>
              <a:t>Stimulated work with networks (especially roads)</a:t>
            </a:r>
          </a:p>
        </p:txBody>
      </p:sp>
    </p:spTree>
    <p:extLst>
      <p:ext uri="{BB962C8B-B14F-4D97-AF65-F5344CB8AC3E}">
        <p14:creationId xmlns:p14="http://schemas.microsoft.com/office/powerpoint/2010/main" val="2968932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data and attributes in a GIS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48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data is an abstraction of the physical world…</a:t>
            </a:r>
          </a:p>
        </p:txBody>
      </p:sp>
      <p:pic>
        <p:nvPicPr>
          <p:cNvPr id="10242" name="Picture 2" descr="Image Courtesy of National Park 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4321791" cy="289560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106" y="2362201"/>
            <a:ext cx="370104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257800"/>
            <a:ext cx="1614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http://www.nps.gov/crla</a:t>
            </a:r>
          </a:p>
        </p:txBody>
      </p:sp>
    </p:spTree>
    <p:extLst>
      <p:ext uri="{BB962C8B-B14F-4D97-AF65-F5344CB8AC3E}">
        <p14:creationId xmlns:p14="http://schemas.microsoft.com/office/powerpoint/2010/main" val="602802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2620962"/>
          </a:xfrm>
        </p:spPr>
        <p:txBody>
          <a:bodyPr>
            <a:normAutofit/>
          </a:bodyPr>
          <a:lstStyle/>
          <a:p>
            <a:r>
              <a:rPr lang="en-US" dirty="0"/>
              <a:t>Two approaches to that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8229600" cy="2925763"/>
          </a:xfrm>
        </p:spPr>
        <p:txBody>
          <a:bodyPr/>
          <a:lstStyle/>
          <a:p>
            <a:r>
              <a:rPr lang="en-US" dirty="0"/>
              <a:t>Vector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Raster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33400"/>
            <a:ext cx="18954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14600"/>
            <a:ext cx="18764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648200"/>
            <a:ext cx="1905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277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a sampling of geographic coordinates (called vertices) to construct shapes</a:t>
            </a:r>
          </a:p>
          <a:p>
            <a:endParaRPr lang="en-US" dirty="0"/>
          </a:p>
          <a:p>
            <a:r>
              <a:rPr lang="en-US" dirty="0"/>
              <a:t>Shapes can be…</a:t>
            </a:r>
          </a:p>
          <a:p>
            <a:pPr lvl="1"/>
            <a:r>
              <a:rPr lang="en-US" dirty="0"/>
              <a:t>Points (0-dimensional)</a:t>
            </a:r>
          </a:p>
          <a:p>
            <a:pPr lvl="1"/>
            <a:r>
              <a:rPr lang="en-US" dirty="0"/>
              <a:t>Lines (1-dimensional)</a:t>
            </a:r>
          </a:p>
          <a:p>
            <a:pPr lvl="1"/>
            <a:r>
              <a:rPr lang="en-US" dirty="0"/>
              <a:t>Areas (2-dimensional)</a:t>
            </a:r>
          </a:p>
          <a:p>
            <a:pPr lvl="1"/>
            <a:r>
              <a:rPr lang="en-US" dirty="0"/>
              <a:t>Volumes (3-dimensional)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00400"/>
            <a:ext cx="2638425" cy="262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9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People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example</a:t>
            </a: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6" y="2209801"/>
            <a:ext cx="9054933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130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/>
              <a:t>Formed by a grid where each cell has a value</a:t>
            </a:r>
          </a:p>
          <a:p>
            <a:endParaRPr lang="en-US" dirty="0"/>
          </a:p>
          <a:p>
            <a:r>
              <a:rPr lang="en-US" dirty="0"/>
              <a:t>“Wall-to-wall” coverage, often acquired by remote sensors or scanners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09800"/>
            <a:ext cx="2362200" cy="235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278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Rasters</a:t>
            </a:r>
            <a:r>
              <a:rPr lang="en-US" dirty="0"/>
              <a:t> and imagery</a:t>
            </a:r>
          </a:p>
        </p:txBody>
      </p:sp>
      <p:pic>
        <p:nvPicPr>
          <p:cNvPr id="1026" name="Picture 2" descr="This image shows a portion of Topanga, California taken from a USGS DOQ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5154483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3493" y="5943600"/>
            <a:ext cx="7218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Images are </a:t>
            </a:r>
            <a:r>
              <a:rPr lang="en-US" sz="2800" dirty="0" err="1">
                <a:solidFill>
                  <a:srgbClr val="FF0000"/>
                </a:solidFill>
              </a:rPr>
              <a:t>rasters</a:t>
            </a:r>
            <a:r>
              <a:rPr lang="en-US" sz="2800" dirty="0">
                <a:solidFill>
                  <a:srgbClr val="FF0000"/>
                </a:solidFill>
              </a:rPr>
              <a:t>, but not all </a:t>
            </a:r>
            <a:r>
              <a:rPr lang="en-US" sz="2800" dirty="0" err="1">
                <a:solidFill>
                  <a:srgbClr val="FF0000"/>
                </a:solidFill>
              </a:rPr>
              <a:t>rasters</a:t>
            </a:r>
            <a:r>
              <a:rPr lang="en-US" sz="2800" dirty="0">
                <a:solidFill>
                  <a:srgbClr val="FF0000"/>
                </a:solidFill>
              </a:rPr>
              <a:t> are images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50292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http://www.gislounge.com/geodatabases-explored-vector-and-raster-data/</a:t>
            </a:r>
          </a:p>
        </p:txBody>
      </p:sp>
    </p:spTree>
    <p:extLst>
      <p:ext uri="{BB962C8B-B14F-4D97-AF65-F5344CB8AC3E}">
        <p14:creationId xmlns:p14="http://schemas.microsoft.com/office/powerpoint/2010/main" val="2749510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gital Elevation Model (DEM) showing eleva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428268" cy="43257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30781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Rasters</a:t>
            </a:r>
            <a:r>
              <a:rPr lang="en-US" dirty="0"/>
              <a:t> can represent surfaces and discrete data</a:t>
            </a:r>
          </a:p>
        </p:txBody>
      </p:sp>
      <p:pic>
        <p:nvPicPr>
          <p:cNvPr id="5" name="Picture 6" descr="Raster data showing vegetation classification. The vegetation data was derived from NDVI classification of a satellite imag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6194320" cy="2667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http://www.gislounge.com/geodatabases-explored-vector-and-raster-data/</a:t>
            </a:r>
          </a:p>
        </p:txBody>
      </p:sp>
    </p:spTree>
    <p:extLst>
      <p:ext uri="{BB962C8B-B14F-4D97-AF65-F5344CB8AC3E}">
        <p14:creationId xmlns:p14="http://schemas.microsoft.com/office/powerpoint/2010/main" val="2794230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geometries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7243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Cartography and GIS, you work with all sorts of spatial objects.</a:t>
            </a:r>
          </a:p>
          <a:p>
            <a:pPr lvl="1"/>
            <a:r>
              <a:rPr lang="en-US" dirty="0"/>
              <a:t>Roads, lakes, cities, states, etc.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A feature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geometry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the </a:t>
            </a:r>
            <a:r>
              <a:rPr lang="en-US" b="1" dirty="0">
                <a:solidFill>
                  <a:srgbClr val="FF0000"/>
                </a:solidFill>
              </a:rPr>
              <a:t>“where” </a:t>
            </a:r>
            <a:r>
              <a:rPr lang="en-US" dirty="0">
                <a:solidFill>
                  <a:srgbClr val="FF0000"/>
                </a:solidFill>
              </a:rPr>
              <a:t>of a spatial object.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Attributes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are the </a:t>
            </a:r>
            <a:r>
              <a:rPr lang="en-US" b="1" dirty="0">
                <a:solidFill>
                  <a:srgbClr val="FF0000"/>
                </a:solidFill>
              </a:rPr>
              <a:t>“what” </a:t>
            </a:r>
            <a:r>
              <a:rPr lang="en-US" dirty="0">
                <a:solidFill>
                  <a:srgbClr val="FF0000"/>
                </a:solidFill>
              </a:rPr>
              <a:t>of a spatial object.</a:t>
            </a:r>
          </a:p>
          <a:p>
            <a:pPr lvl="1"/>
            <a:endParaRPr lang="en-US" dirty="0"/>
          </a:p>
          <a:p>
            <a:r>
              <a:rPr lang="en-US" dirty="0"/>
              <a:t>Most typical ways to talk about “where” is through </a:t>
            </a:r>
            <a:r>
              <a:rPr lang="en-US" i="1" dirty="0"/>
              <a:t>geometry</a:t>
            </a:r>
            <a:r>
              <a:rPr lang="en-US" dirty="0"/>
              <a:t>: points, lines and polygons, or a raster cell grid.</a:t>
            </a:r>
          </a:p>
          <a:p>
            <a:endParaRPr lang="en-US" dirty="0"/>
          </a:p>
          <a:p>
            <a:r>
              <a:rPr lang="en-US" i="1" dirty="0"/>
              <a:t>Attributes</a:t>
            </a:r>
            <a:r>
              <a:rPr lang="en-US" dirty="0"/>
              <a:t> are variables like numbers, text, dates, dollars, etc.</a:t>
            </a:r>
          </a:p>
        </p:txBody>
      </p:sp>
      <p:pic>
        <p:nvPicPr>
          <p:cNvPr id="16386" name="Picture 2" descr="Two frames (the first and last) of an animation showing the construction of a vector representation of a reservoir and highwa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810000" cy="1905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86200"/>
            <a:ext cx="1905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234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2034"/>
            <a:ext cx="7055380" cy="1400530"/>
          </a:xfrm>
        </p:spPr>
        <p:txBody>
          <a:bodyPr>
            <a:normAutofit/>
          </a:bodyPr>
          <a:lstStyle/>
          <a:p>
            <a:r>
              <a:rPr lang="en-US" dirty="0"/>
              <a:t>What are the geometries and attributes here?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36039"/>
            <a:ext cx="8458200" cy="542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4118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http://www.nytimes.com/elections/2016/national-results-map</a:t>
            </a:r>
          </a:p>
        </p:txBody>
      </p:sp>
    </p:spTree>
    <p:extLst>
      <p:ext uri="{BB962C8B-B14F-4D97-AF65-F5344CB8AC3E}">
        <p14:creationId xmlns:p14="http://schemas.microsoft.com/office/powerpoint/2010/main" val="1133242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geometries and attributes here?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93012"/>
            <a:ext cx="818991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581001"/>
            <a:ext cx="2170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http://www.openstreetmap.org</a:t>
            </a:r>
          </a:p>
        </p:txBody>
      </p:sp>
    </p:spTree>
    <p:extLst>
      <p:ext uri="{BB962C8B-B14F-4D97-AF65-F5344CB8AC3E}">
        <p14:creationId xmlns:p14="http://schemas.microsoft.com/office/powerpoint/2010/main" val="634504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geometries and attributes here?</a:t>
            </a:r>
          </a:p>
        </p:txBody>
      </p:sp>
      <p:pic>
        <p:nvPicPr>
          <p:cNvPr id="3" name="Picture 4" descr="Digital Elevation Model (DEM) showing eleva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10" y="1746751"/>
            <a:ext cx="5037868" cy="49212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http://www.gislounge.com/geodatabases-explored-vector-and-raster-data/</a:t>
            </a:r>
          </a:p>
        </p:txBody>
      </p:sp>
    </p:spTree>
    <p:extLst>
      <p:ext uri="{BB962C8B-B14F-4D97-AF65-F5344CB8AC3E}">
        <p14:creationId xmlns:p14="http://schemas.microsoft.com/office/powerpoint/2010/main" val="2010294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spatial data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Esri</a:t>
            </a:r>
            <a:r>
              <a:rPr lang="en-US" dirty="0"/>
              <a:t> </a:t>
            </a:r>
            <a:r>
              <a:rPr lang="en-US" dirty="0" err="1"/>
              <a:t>shapefile</a:t>
            </a:r>
            <a:endParaRPr lang="en-US" dirty="0"/>
          </a:p>
          <a:p>
            <a:r>
              <a:rPr lang="en-US" dirty="0" err="1"/>
              <a:t>Esri</a:t>
            </a:r>
            <a:r>
              <a:rPr lang="en-US" dirty="0"/>
              <a:t> file </a:t>
            </a:r>
            <a:r>
              <a:rPr lang="en-US" dirty="0" err="1"/>
              <a:t>geodatabase</a:t>
            </a:r>
            <a:endParaRPr lang="en-US" dirty="0"/>
          </a:p>
          <a:p>
            <a:r>
              <a:rPr lang="en-US" dirty="0"/>
              <a:t>KML</a:t>
            </a:r>
          </a:p>
          <a:p>
            <a:pPr lvl="1"/>
            <a:r>
              <a:rPr lang="en-US" dirty="0"/>
              <a:t>Google Earth’s data format</a:t>
            </a:r>
          </a:p>
          <a:p>
            <a:r>
              <a:rPr lang="en-US" dirty="0"/>
              <a:t>CSV</a:t>
            </a:r>
          </a:p>
          <a:p>
            <a:pPr lvl="1"/>
            <a:r>
              <a:rPr lang="en-US" dirty="0"/>
              <a:t>Comma-separated value. A way of storing spreadsheets.</a:t>
            </a:r>
          </a:p>
        </p:txBody>
      </p:sp>
    </p:spTree>
    <p:extLst>
      <p:ext uri="{BB962C8B-B14F-4D97-AF65-F5344CB8AC3E}">
        <p14:creationId xmlns:p14="http://schemas.microsoft.com/office/powerpoint/2010/main" val="3210243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ubiquitous </a:t>
            </a:r>
            <a:r>
              <a:rPr lang="en-US" dirty="0" err="1"/>
              <a:t>Esri</a:t>
            </a:r>
            <a:r>
              <a:rPr lang="en-US" dirty="0"/>
              <a:t> </a:t>
            </a:r>
            <a:r>
              <a:rPr lang="en-US" dirty="0" err="1"/>
              <a:t>shapefile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77696"/>
            <a:ext cx="4352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2590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00400"/>
            <a:ext cx="7981950" cy="3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55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GIS?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support.</a:t>
            </a:r>
          </a:p>
        </p:txBody>
      </p:sp>
    </p:spTree>
    <p:extLst>
      <p:ext uri="{BB962C8B-B14F-4D97-AF65-F5344CB8AC3E}">
        <p14:creationId xmlns:p14="http://schemas.microsoft.com/office/powerpoint/2010/main" val="1475799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</a:t>
            </a:r>
            <a:r>
              <a:rPr lang="en-US" dirty="0" err="1"/>
              <a:t>shapefile</a:t>
            </a:r>
            <a:r>
              <a:rPr lang="en-US" dirty="0"/>
              <a:t> looks like…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…in the </a:t>
            </a:r>
            <a:r>
              <a:rPr lang="en-US" dirty="0" err="1"/>
              <a:t>ArcGIS</a:t>
            </a:r>
            <a:r>
              <a:rPr lang="en-US" dirty="0"/>
              <a:t> catalog window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…in Windows explorer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3055" y="1777048"/>
            <a:ext cx="37509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83951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93124" y="5681880"/>
            <a:ext cx="5428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Always use the ArcGIS catalog window to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move, delete, or create shapefiles</a:t>
            </a:r>
          </a:p>
        </p:txBody>
      </p:sp>
    </p:spTree>
    <p:extLst>
      <p:ext uri="{BB962C8B-B14F-4D97-AF65-F5344CB8AC3E}">
        <p14:creationId xmlns:p14="http://schemas.microsoft.com/office/powerpoint/2010/main" val="53684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is Google Earth a GIS?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r="49839"/>
          <a:stretch/>
        </p:blipFill>
        <p:spPr bwMode="auto">
          <a:xfrm>
            <a:off x="685800" y="1524000"/>
            <a:ext cx="79248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GIS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Esri</a:t>
            </a:r>
            <a:r>
              <a:rPr lang="en-US" dirty="0"/>
              <a:t> </a:t>
            </a:r>
            <a:r>
              <a:rPr lang="en-US" dirty="0" err="1"/>
              <a:t>ArcGIS</a:t>
            </a:r>
            <a:r>
              <a:rPr lang="en-US" dirty="0"/>
              <a:t> (proprietary)</a:t>
            </a:r>
          </a:p>
          <a:p>
            <a:r>
              <a:rPr lang="en-US" dirty="0"/>
              <a:t>QGIS (free and open source)</a:t>
            </a:r>
          </a:p>
          <a:p>
            <a:r>
              <a:rPr lang="en-US" dirty="0"/>
              <a:t>CARTO (cloud-based)</a:t>
            </a:r>
          </a:p>
          <a:p>
            <a:r>
              <a:rPr lang="en-US" dirty="0"/>
              <a:t>Enterprise database extensions such as:</a:t>
            </a:r>
          </a:p>
          <a:p>
            <a:pPr lvl="1"/>
            <a:r>
              <a:rPr lang="en-US" dirty="0"/>
              <a:t>Oracle Spatial</a:t>
            </a:r>
          </a:p>
          <a:p>
            <a:pPr lvl="1"/>
            <a:r>
              <a:rPr lang="en-US" dirty="0" err="1"/>
              <a:t>PostgreSQL</a:t>
            </a:r>
            <a:r>
              <a:rPr lang="en-US" dirty="0"/>
              <a:t> + </a:t>
            </a:r>
            <a:r>
              <a:rPr lang="en-US" dirty="0" err="1"/>
              <a:t>PostGIS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 data consists of:</a:t>
            </a:r>
          </a:p>
          <a:p>
            <a:pPr lvl="1"/>
            <a:r>
              <a:rPr lang="en-US" dirty="0"/>
              <a:t>Locations, or “geometries” (points, lines, polygons, or cells)</a:t>
            </a:r>
          </a:p>
          <a:p>
            <a:pPr lvl="1"/>
            <a:r>
              <a:rPr lang="en-US" dirty="0"/>
              <a:t>Attributes that describe the locations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27432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What geometries and attributes do you see?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63246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</TotalTime>
  <Words>1412</Words>
  <Application>Microsoft Office PowerPoint</Application>
  <PresentationFormat>On-screen Show (4:3)</PresentationFormat>
  <Paragraphs>217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Century Gothic</vt:lpstr>
      <vt:lpstr>Wingdings 3</vt:lpstr>
      <vt:lpstr>Ion</vt:lpstr>
      <vt:lpstr>Introduction to GIS</vt:lpstr>
      <vt:lpstr>Information Systems Galore</vt:lpstr>
      <vt:lpstr>What is GIS?</vt:lpstr>
      <vt:lpstr>Elements of a GIS</vt:lpstr>
      <vt:lpstr>The purpose of GIS?</vt:lpstr>
      <vt:lpstr>So, is Google Earth a GIS?</vt:lpstr>
      <vt:lpstr>Common GIS software</vt:lpstr>
      <vt:lpstr>Spatial data</vt:lpstr>
      <vt:lpstr>What geometries and attributes do you see?</vt:lpstr>
      <vt:lpstr>Attributes sometimes influence symbols and labels</vt:lpstr>
      <vt:lpstr>Remember </vt:lpstr>
      <vt:lpstr>Advantages of GIS</vt:lpstr>
      <vt:lpstr>Who uses it?</vt:lpstr>
      <vt:lpstr>Trends in GIS - Hardware</vt:lpstr>
      <vt:lpstr>Trends in GIS - Software</vt:lpstr>
      <vt:lpstr>Then there’s that pesky web</vt:lpstr>
      <vt:lpstr>Programming?</vt:lpstr>
      <vt:lpstr>GIS is…. </vt:lpstr>
      <vt:lpstr>How has GIS changed over the past 25 years or so?</vt:lpstr>
      <vt:lpstr>What about a little history. A history of GIS</vt:lpstr>
      <vt:lpstr>Pre-gis</vt:lpstr>
      <vt:lpstr>Setting the Stage.  The 1960s</vt:lpstr>
      <vt:lpstr>Factors which led to a change to computer cartography and analysis</vt:lpstr>
      <vt:lpstr>First GIS</vt:lpstr>
      <vt:lpstr>CGIS</vt:lpstr>
      <vt:lpstr>Purpose</vt:lpstr>
      <vt:lpstr>Technical innovations include:</vt:lpstr>
      <vt:lpstr>Meanwhile, at Harvard.  The carto crowd:</vt:lpstr>
      <vt:lpstr>PowerPoint Presentation</vt:lpstr>
      <vt:lpstr>PowerPoint Presentation</vt:lpstr>
      <vt:lpstr>PowerPoint Presentation</vt:lpstr>
      <vt:lpstr>PowerPoint Presentation</vt:lpstr>
      <vt:lpstr>Key Individuals</vt:lpstr>
      <vt:lpstr>Thus began the history of ESRI</vt:lpstr>
      <vt:lpstr>The US Census Bureau</vt:lpstr>
      <vt:lpstr>Spatial data and attributes in a GIS</vt:lpstr>
      <vt:lpstr>Spatial data is an abstraction of the physical world…</vt:lpstr>
      <vt:lpstr>Two approaches to that abstraction</vt:lpstr>
      <vt:lpstr>Vector data</vt:lpstr>
      <vt:lpstr>Vector example</vt:lpstr>
      <vt:lpstr>Raster data</vt:lpstr>
      <vt:lpstr>Rasters and imagery</vt:lpstr>
      <vt:lpstr>Rasters can represent surfaces and discrete data</vt:lpstr>
      <vt:lpstr>Feature geometries and attributes</vt:lpstr>
      <vt:lpstr>What are the geometries and attributes here?</vt:lpstr>
      <vt:lpstr>What are the geometries and attributes here?</vt:lpstr>
      <vt:lpstr>What are the geometries and attributes here?</vt:lpstr>
      <vt:lpstr>Common spatial data formats</vt:lpstr>
      <vt:lpstr>The ubiquitous Esri shapefile</vt:lpstr>
      <vt:lpstr>What a shapefile looks like…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 301</dc:title>
  <dc:creator>Sterling</dc:creator>
  <cp:lastModifiedBy>Bob Hickey</cp:lastModifiedBy>
  <cp:revision>22</cp:revision>
  <dcterms:created xsi:type="dcterms:W3CDTF">2016-11-08T05:03:48Z</dcterms:created>
  <dcterms:modified xsi:type="dcterms:W3CDTF">2018-01-01T20:05:45Z</dcterms:modified>
</cp:coreProperties>
</file>