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0" r:id="rId12"/>
    <p:sldId id="263" r:id="rId13"/>
    <p:sldId id="266" r:id="rId14"/>
    <p:sldId id="267" r:id="rId15"/>
    <p:sldId id="264" r:id="rId16"/>
    <p:sldId id="265" r:id="rId17"/>
    <p:sldId id="268" r:id="rId18"/>
    <p:sldId id="269" r:id="rId19"/>
    <p:sldId id="270" r:id="rId20"/>
    <p:sldId id="271" r:id="rId21"/>
    <p:sldId id="288" r:id="rId22"/>
    <p:sldId id="286" r:id="rId23"/>
    <p:sldId id="301" r:id="rId24"/>
    <p:sldId id="287" r:id="rId25"/>
    <p:sldId id="272" r:id="rId26"/>
    <p:sldId id="274" r:id="rId27"/>
    <p:sldId id="275" r:id="rId28"/>
    <p:sldId id="276" r:id="rId29"/>
    <p:sldId id="281" r:id="rId30"/>
    <p:sldId id="277" r:id="rId31"/>
    <p:sldId id="278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6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33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0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2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2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5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7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E9DCD8-EBDD-4DD8-B421-1E096416310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3B05BE-E33B-478B-88B5-81C93D94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ffingtonpost.com/2013/09/25/apple-maps-bad_n_3990340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rebsonsecurity.com/2015/08/was-the-ashley-madison-database-leaked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center.org/hate-map#s=WA" TargetMode="External"/><Relationship Id="rId7" Type="http://schemas.openxmlformats.org/officeDocument/2006/relationships/hyperlink" Target="https://www.davidrumsey.com/" TargetMode="External"/><Relationship Id="rId2" Type="http://schemas.openxmlformats.org/officeDocument/2006/relationships/hyperlink" Target="http://senseable.mit.edu/csa/intera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mapper.org/display_extra.php?selected=417" TargetMode="External"/><Relationship Id="rId5" Type="http://schemas.openxmlformats.org/officeDocument/2006/relationships/hyperlink" Target="https://www.antipodesmap.com/" TargetMode="External"/><Relationship Id="rId4" Type="http://schemas.openxmlformats.org/officeDocument/2006/relationships/hyperlink" Target="https://commons.wikimedia.org/wiki/File:British_Empire_evolution3.gi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traffic.com/en/ais/home/centerx:-11.9/centery:24.8/zoom:2" TargetMode="External"/><Relationship Id="rId7" Type="http://schemas.openxmlformats.org/officeDocument/2006/relationships/hyperlink" Target="http://en.blitzortung.org/live_lightning_maps.php" TargetMode="External"/><Relationship Id="rId2" Type="http://schemas.openxmlformats.org/officeDocument/2006/relationships/hyperlink" Target="https://www.flightradar24.com/46.98,-120.47/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ndyty.com/" TargetMode="External"/><Relationship Id="rId5" Type="http://schemas.openxmlformats.org/officeDocument/2006/relationships/hyperlink" Target="https://earth.nullschool.net/#current/wind/isobaric/1000hPa/orthographic=-72.71,6.91,425" TargetMode="External"/><Relationship Id="rId4" Type="http://schemas.openxmlformats.org/officeDocument/2006/relationships/hyperlink" Target="http://www.businessinsider.com/22-maps-that-show-the-deepest-linguistic-conflicts-in-america-2013-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heremightilive.com/map" TargetMode="External"/><Relationship Id="rId2" Type="http://schemas.openxmlformats.org/officeDocument/2006/relationships/hyperlink" Target="http://didyouknowfacts.com/map-compares-state-country-similar-education-level/?utm_source=SOMEE&amp;utm_medium=SOMEE&amp;utm_campaign=SOMEE&amp;utm_term=pubexchange-did_you_know-someecar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Geog 301: Lecture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value of spatial data</a:t>
            </a:r>
          </a:p>
          <a:p>
            <a:r>
              <a:rPr lang="en-US" dirty="0"/>
              <a:t>Again, portions swiped from Dr. Sterling Quinn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Geographic Information System (GIS)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5410200" cy="3663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i="1" dirty="0"/>
              <a:t> Geographic Information System</a:t>
            </a:r>
            <a:r>
              <a:rPr lang="en-US" dirty="0"/>
              <a:t> is technology that you use to store and work with </a:t>
            </a:r>
            <a:r>
              <a:rPr lang="en-US" i="1" dirty="0"/>
              <a:t>geographic (spatial)</a:t>
            </a:r>
            <a:r>
              <a:rPr lang="en-US" dirty="0"/>
              <a:t> data:</a:t>
            </a:r>
          </a:p>
          <a:p>
            <a:pPr lvl="1"/>
            <a:r>
              <a:rPr lang="en-US" dirty="0" err="1"/>
              <a:t>Esri</a:t>
            </a:r>
            <a:r>
              <a:rPr lang="en-US" dirty="0"/>
              <a:t> </a:t>
            </a:r>
            <a:r>
              <a:rPr lang="en-US" dirty="0" err="1"/>
              <a:t>ArcGIS</a:t>
            </a:r>
            <a:r>
              <a:rPr lang="en-US" dirty="0"/>
              <a:t> (commercial)</a:t>
            </a:r>
          </a:p>
          <a:p>
            <a:pPr lvl="1"/>
            <a:r>
              <a:rPr lang="en-US" dirty="0"/>
              <a:t>QGIS (open source)</a:t>
            </a:r>
          </a:p>
          <a:p>
            <a:pPr lvl="1"/>
            <a:r>
              <a:rPr lang="en-US" dirty="0"/>
              <a:t>Oracle Spatial (database driven)</a:t>
            </a:r>
          </a:p>
          <a:p>
            <a:pPr lvl="1"/>
            <a:r>
              <a:rPr lang="en-US" dirty="0"/>
              <a:t>Google (?)</a:t>
            </a:r>
          </a:p>
          <a:p>
            <a:pPr lvl="1"/>
            <a:endParaRPr lang="en-US" dirty="0"/>
          </a:p>
          <a:p>
            <a:r>
              <a:rPr lang="en-US" dirty="0"/>
              <a:t>Systems like GIS also involve the </a:t>
            </a:r>
            <a:r>
              <a:rPr lang="en-US" b="1" dirty="0"/>
              <a:t>people</a:t>
            </a:r>
            <a:r>
              <a:rPr lang="en-US" dirty="0"/>
              <a:t> who use them</a:t>
            </a:r>
          </a:p>
        </p:txBody>
      </p:sp>
      <p:pic>
        <p:nvPicPr>
          <p:cNvPr id="2050" name="Picture 2" descr="C:\Users\Sterling\AppData\Local\Microsoft\Windows\Temporary Internet Files\Content.IE5\50EITXJA\f2619b76bb0d1d0f74b0e8d80ba334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24200"/>
            <a:ext cx="2026267" cy="2963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91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with a GIS?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you can map!</a:t>
            </a:r>
          </a:p>
          <a:p>
            <a:r>
              <a:rPr lang="en-US" dirty="0"/>
              <a:t>Most users are government – town/city/county/state/agency/military.  Or subcontractors to them.</a:t>
            </a:r>
          </a:p>
          <a:p>
            <a:pPr lvl="1"/>
            <a:r>
              <a:rPr lang="en-US" dirty="0"/>
              <a:t>Often very much about data and data management.</a:t>
            </a:r>
          </a:p>
          <a:p>
            <a:r>
              <a:rPr lang="en-US" dirty="0"/>
              <a:t>Other users….  Let’s brainstorm a bit here.</a:t>
            </a:r>
          </a:p>
        </p:txBody>
      </p:sp>
    </p:spTree>
    <p:extLst>
      <p:ext uri="{BB962C8B-B14F-4D97-AF65-F5344CB8AC3E}">
        <p14:creationId xmlns:p14="http://schemas.microsoft.com/office/powerpoint/2010/main" val="330889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askerville Old Face" pitchFamily="18" charset="0"/>
              </a:rPr>
              <a:t>Why does Google </a:t>
            </a:r>
          </a:p>
          <a:p>
            <a:pPr algn="ctr"/>
            <a:r>
              <a:rPr lang="en-US" sz="5400" b="1" dirty="0">
                <a:latin typeface="Baskerville Old Face" pitchFamily="18" charset="0"/>
              </a:rPr>
              <a:t>make maps?</a:t>
            </a:r>
          </a:p>
          <a:p>
            <a:pPr algn="ctr"/>
            <a:endParaRPr lang="en-US" sz="5400" b="1" dirty="0">
              <a:latin typeface="Baskerville Old Face" pitchFamily="18" charset="0"/>
            </a:endParaRPr>
          </a:p>
          <a:p>
            <a:pPr algn="ctr"/>
            <a:r>
              <a:rPr lang="en-US" sz="5400" b="1" dirty="0">
                <a:latin typeface="Baskerville Old Face" pitchFamily="18" charset="0"/>
              </a:rPr>
              <a:t>Seriously.. They give this cool stuff out for free.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381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Spatial data is lucrative</a:t>
            </a:r>
          </a:p>
        </p:txBody>
      </p:sp>
      <p:pic>
        <p:nvPicPr>
          <p:cNvPr id="8194" name="Picture 2" descr="C:\Users\Sterling\AppData\Local\Microsoft\Windows\Temporary Internet Files\Content.IE5\4UIYQULF\5299325195_deee26c2ae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424237" cy="342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381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Spatial data is lucrative</a:t>
            </a:r>
          </a:p>
        </p:txBody>
      </p:sp>
      <p:pic>
        <p:nvPicPr>
          <p:cNvPr id="8194" name="Picture 2" descr="C:\Users\Sterling\AppData\Local\Microsoft\Windows\Temporary Internet Files\Content.IE5\4UIYQULF\5299325195_deee26c2ae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424237" cy="3424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788786">
            <a:off x="3434115" y="5604703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Baskerville Old Face" pitchFamily="18" charset="0"/>
              </a:rPr>
              <a:t>This is why apps beg you to tell them your location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188572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305800" cy="60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381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Spatial data is lucrative</a:t>
            </a:r>
          </a:p>
        </p:txBody>
      </p:sp>
      <p:pic>
        <p:nvPicPr>
          <p:cNvPr id="8194" name="Picture 2" descr="C:\Users\Sterling\AppData\Local\Microsoft\Windows\Temporary Internet Files\Content.IE5\4UIYQULF\5299325195_deee26c2ae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424237" cy="3424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3500" y="523252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skerville Old Face" pitchFamily="18" charset="0"/>
              </a:rPr>
              <a:t>How has spatial data affected your own consumer or personal habits?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0610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Map Volunteers?</a:t>
            </a:r>
          </a:p>
          <a:p>
            <a:endParaRPr lang="en-US" sz="5400" b="1" dirty="0">
              <a:latin typeface="Baskerville Old Face" pitchFamily="18" charset="0"/>
            </a:endParaRPr>
          </a:p>
          <a:p>
            <a:endParaRPr lang="en-US" sz="5400" b="1" dirty="0">
              <a:latin typeface="Baskerville Old Face" pitchFamily="18" charset="0"/>
            </a:endParaRPr>
          </a:p>
          <a:p>
            <a:r>
              <a:rPr lang="en-US" sz="5400" b="1" dirty="0">
                <a:latin typeface="Baskerville Old Face" pitchFamily="18" charset="0"/>
              </a:rPr>
              <a:t>Open street maps</a:t>
            </a:r>
          </a:p>
          <a:p>
            <a:r>
              <a:rPr lang="en-US" sz="5400" b="1" dirty="0">
                <a:latin typeface="Baskerville Old Face" pitchFamily="18" charset="0"/>
              </a:rPr>
              <a:t>www.giscorps.org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29400" cy="373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Baskerville Old Face" pitchFamily="18" charset="0"/>
              </a:rPr>
              <a:t>Spatial data is valuable to society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heck is spatial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tied to a location.</a:t>
            </a:r>
          </a:p>
          <a:p>
            <a:pPr lvl="1"/>
            <a:r>
              <a:rPr lang="en-US" dirty="0"/>
              <a:t>On earth</a:t>
            </a:r>
          </a:p>
          <a:p>
            <a:pPr lvl="1"/>
            <a:r>
              <a:rPr lang="en-US" dirty="0"/>
              <a:t>Mars</a:t>
            </a:r>
          </a:p>
          <a:p>
            <a:pPr lvl="1"/>
            <a:r>
              <a:rPr lang="en-US" dirty="0"/>
              <a:t>Anywhere.  Heck, I’ve even seen detailed maps of the human body.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  - GE has moon and mars.  So cool.</a:t>
            </a:r>
          </a:p>
        </p:txBody>
      </p:sp>
    </p:spTree>
    <p:extLst>
      <p:ext uri="{BB962C8B-B14F-4D97-AF65-F5344CB8AC3E}">
        <p14:creationId xmlns:p14="http://schemas.microsoft.com/office/powerpoint/2010/main" val="150956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29400" cy="373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Baskerville Old Face" pitchFamily="18" charset="0"/>
              </a:rPr>
              <a:t>Spatial data is valuable to society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399" y="5492639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itchFamily="18" charset="0"/>
              </a:rPr>
              <a:t>How has spatial data made your life better?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514600"/>
            <a:ext cx="704712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Mixing the two motives…</a:t>
            </a:r>
          </a:p>
          <a:p>
            <a:endParaRPr lang="en-US" sz="5400" b="1" dirty="0">
              <a:latin typeface="Baskerville Old Face" pitchFamily="18" charset="0"/>
            </a:endParaRPr>
          </a:p>
          <a:p>
            <a:r>
              <a:rPr lang="en-US" sz="3200" b="1" dirty="0">
                <a:latin typeface="Baskerville Old Face" pitchFamily="18" charset="0"/>
              </a:rPr>
              <a:t>Value to society and making a buck.</a:t>
            </a:r>
          </a:p>
          <a:p>
            <a:r>
              <a:rPr lang="en-US" sz="3200" b="1" dirty="0">
                <a:latin typeface="Baskerville Old Face" pitchFamily="18" charset="0"/>
              </a:rPr>
              <a:t>Let’s talk about it a bit.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cnet.com/i/bto/20080624/google_map_maker_400x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562600" cy="3977261"/>
          </a:xfrm>
          <a:prstGeom prst="rect">
            <a:avLst/>
          </a:prstGeom>
          <a:noFill/>
        </p:spPr>
      </p:pic>
      <p:pic>
        <p:nvPicPr>
          <p:cNvPr id="1028" name="Picture 4" descr="http://2.bp.blogspot.com/-OV6OU9ugVck/TuecuRpzL_I/AAAAAAAAAcQ/Cb1rRoHvoxs/s1600/Screen%2Bshot%2B2011-12-13%2Bat%2B10.42.28%2B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6096000" cy="297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 you screw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http://www.huffingtonpost.com/2013/09/25/apple-maps-bad_n_3990340.html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3.amazonaws.com/digitaltrends-uploads-prod/2015/04/Android-P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467600" cy="49760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867400"/>
            <a:ext cx="4467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http://www.digitaltrends.com/mobile/google-suspends-map-maker-news/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438400"/>
            <a:ext cx="63594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Who uses an app that </a:t>
            </a:r>
          </a:p>
          <a:p>
            <a:r>
              <a:rPr lang="en-US" sz="5400" b="1" dirty="0">
                <a:latin typeface="Baskerville Old Face" pitchFamily="18" charset="0"/>
              </a:rPr>
              <a:t>relies on location?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438400"/>
            <a:ext cx="6203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Baskerville Old Face" pitchFamily="18" charset="0"/>
              </a:rPr>
              <a:t>Could spatial data </a:t>
            </a:r>
          </a:p>
          <a:p>
            <a:r>
              <a:rPr lang="en-US" sz="5400" b="1" dirty="0">
                <a:latin typeface="Baskerville Old Face" pitchFamily="18" charset="0"/>
              </a:rPr>
              <a:t>make your life worse?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410200" cy="585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143000"/>
            <a:ext cx="5715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AshleyMadison.com</a:t>
            </a:r>
            <a:r>
              <a:rPr lang="en-US" sz="2400" dirty="0"/>
              <a:t>, a site that helps married people cheat and whose slogan is “Life is Short, have an Affair,” recently put up a half million (Canadian) dollar bounty for information leading to the arrest and prosecution of the </a:t>
            </a:r>
            <a:r>
              <a:rPr lang="en-US" sz="2400" b="1" dirty="0"/>
              <a:t>Impact Team —</a:t>
            </a:r>
            <a:r>
              <a:rPr lang="en-US" sz="2400" dirty="0"/>
              <a:t> the name chosen by the hacker(s) who recently </a:t>
            </a:r>
            <a:r>
              <a:rPr lang="en-US" sz="2400" dirty="0">
                <a:hlinkClick r:id="rId2"/>
              </a:rPr>
              <a:t>leaked data</a:t>
            </a:r>
            <a:r>
              <a:rPr lang="en-US" sz="2400" dirty="0"/>
              <a:t> on more than 30 million Ashley Madison users. Here is the first of likely several posts examining individuals who appear to be closely connected to this attack.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989888" cy="50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971800"/>
            <a:ext cx="4115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askerville Old Face" pitchFamily="18" charset="0"/>
              </a:rPr>
              <a:t>Computers view maps </a:t>
            </a:r>
          </a:p>
          <a:p>
            <a:r>
              <a:rPr lang="en-US" sz="3200" b="1" dirty="0">
                <a:latin typeface="Baskerville Old Face" pitchFamily="18" charset="0"/>
              </a:rPr>
              <a:t>as collections of “layers”</a:t>
            </a:r>
          </a:p>
        </p:txBody>
      </p:sp>
    </p:spTree>
    <p:extLst>
      <p:ext uri="{BB962C8B-B14F-4D97-AF65-F5344CB8AC3E}">
        <p14:creationId xmlns:p14="http://schemas.microsoft.com/office/powerpoint/2010/main" val="2446355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010400" cy="544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2954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better or worse, we live in a surveillance society.  However, you do have some options regarding what data you release and how.</a:t>
            </a:r>
          </a:p>
          <a:p>
            <a:endParaRPr lang="en-US" sz="2400" dirty="0"/>
          </a:p>
          <a:p>
            <a:r>
              <a:rPr lang="en-US" sz="2400" dirty="0"/>
              <a:t>Do the bennies outweigh the consequences?</a:t>
            </a:r>
          </a:p>
          <a:p>
            <a:endParaRPr lang="en-US" sz="2400" dirty="0"/>
          </a:p>
          <a:p>
            <a:r>
              <a:rPr lang="en-US" sz="2400" dirty="0"/>
              <a:t>Why?</a:t>
            </a:r>
          </a:p>
          <a:p>
            <a:endParaRPr lang="en-US" sz="2400" dirty="0"/>
          </a:p>
          <a:p>
            <a:r>
              <a:rPr lang="en-US" sz="2400" dirty="0"/>
              <a:t>Why not?</a:t>
            </a:r>
          </a:p>
          <a:p>
            <a:endParaRPr lang="en-US" sz="2400" dirty="0"/>
          </a:p>
          <a:p>
            <a:r>
              <a:rPr lang="en-US" sz="2400" dirty="0"/>
              <a:t>Talk.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9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Eratosthenes story.</a:t>
            </a:r>
          </a:p>
        </p:txBody>
      </p:sp>
    </p:spTree>
    <p:extLst>
      <p:ext uri="{BB962C8B-B14F-4D97-AF65-F5344CB8AC3E}">
        <p14:creationId xmlns:p14="http://schemas.microsoft.com/office/powerpoint/2010/main" val="223999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ED09-F96D-4A5E-B11C-6048DBC2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handful of interesting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334E-021C-4F78-936A-A4030D4F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600950" cy="35647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Connected states of America </a:t>
            </a:r>
            <a:r>
              <a:rPr lang="en-US" dirty="0">
                <a:hlinkClick r:id="rId2"/>
              </a:rPr>
              <a:t>http://senseable.mit.edu/csa/interact.html</a:t>
            </a:r>
            <a:endParaRPr lang="en-US" dirty="0"/>
          </a:p>
          <a:p>
            <a:r>
              <a:rPr lang="en-US" dirty="0"/>
              <a:t>Hate maps: </a:t>
            </a:r>
            <a:r>
              <a:rPr lang="en-US" dirty="0">
                <a:hlinkClick r:id="rId3"/>
              </a:rPr>
              <a:t>https://www.splcenter.org/hate-map#s=WA</a:t>
            </a:r>
            <a:r>
              <a:rPr lang="en-US" dirty="0"/>
              <a:t> and</a:t>
            </a:r>
          </a:p>
          <a:p>
            <a:r>
              <a:rPr lang="en-US" dirty="0"/>
              <a:t>British empire: </a:t>
            </a:r>
            <a:r>
              <a:rPr lang="en-US" dirty="0">
                <a:hlinkClick r:id="rId4"/>
              </a:rPr>
              <a:t>https://commons.wikimedia.org/wiki/File:British_Empire_evolution3.gif</a:t>
            </a:r>
            <a:endParaRPr lang="en-US" dirty="0"/>
          </a:p>
          <a:p>
            <a:r>
              <a:rPr lang="en-US" dirty="0"/>
              <a:t>Antipodes: </a:t>
            </a:r>
            <a:r>
              <a:rPr lang="en-US" dirty="0">
                <a:hlinkClick r:id="rId5"/>
              </a:rPr>
              <a:t>https://www.antipodesmap.com/</a:t>
            </a:r>
            <a:endParaRPr lang="en-US" dirty="0"/>
          </a:p>
          <a:p>
            <a:r>
              <a:rPr lang="en-US" dirty="0" err="1"/>
              <a:t>Worldmapper</a:t>
            </a:r>
            <a:r>
              <a:rPr lang="en-US" dirty="0"/>
              <a:t> cartograms: </a:t>
            </a:r>
            <a:r>
              <a:rPr lang="en-US" dirty="0">
                <a:hlinkClick r:id="rId6"/>
              </a:rPr>
              <a:t>http://www.worldmapper.org/display_extra.php?selected=417</a:t>
            </a:r>
            <a:endParaRPr lang="en-US" dirty="0"/>
          </a:p>
          <a:p>
            <a:r>
              <a:rPr lang="en-US" dirty="0"/>
              <a:t>David Rumsey </a:t>
            </a:r>
            <a:r>
              <a:rPr lang="en-US" dirty="0">
                <a:hlinkClick r:id="rId7"/>
              </a:rPr>
              <a:t>https://www.davidrumsey.com/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FE8F-1C0D-4426-A8D8-3F7A68C2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FADC-FFEC-42BE-B018-59B03FB3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Real time flight tracking </a:t>
            </a:r>
            <a:r>
              <a:rPr lang="en-US" dirty="0">
                <a:hlinkClick r:id="rId2"/>
              </a:rPr>
              <a:t>https://www.flightradar24.com/46.98,-120.47/7</a:t>
            </a:r>
            <a:r>
              <a:rPr lang="en-US" dirty="0"/>
              <a:t> and ships: </a:t>
            </a:r>
            <a:r>
              <a:rPr lang="en-US" dirty="0">
                <a:hlinkClick r:id="rId3"/>
              </a:rPr>
              <a:t>http://www.marinetraffic.com/en/ais/home/centerx:-11.9/centery:24.8/zoom:2</a:t>
            </a:r>
            <a:endParaRPr lang="en-US" dirty="0"/>
          </a:p>
          <a:p>
            <a:r>
              <a:rPr lang="en-US" dirty="0"/>
              <a:t>Mapping US linguistics </a:t>
            </a:r>
            <a:r>
              <a:rPr lang="en-US" dirty="0">
                <a:hlinkClick r:id="rId4"/>
              </a:rPr>
              <a:t>http://www.businessinsider.com/22-maps-that-show-the-deepest-linguistic-conflicts-in-america-2013-6#</a:t>
            </a:r>
            <a:endParaRPr lang="en-US" dirty="0"/>
          </a:p>
          <a:p>
            <a:r>
              <a:rPr lang="en-US" dirty="0"/>
              <a:t>Winds: </a:t>
            </a:r>
            <a:r>
              <a:rPr lang="en-US" dirty="0">
                <a:hlinkClick r:id="rId5"/>
              </a:rPr>
              <a:t>https://earth.nullschool.net/#current/wind/isobaric/1000hPa/orthographic=-72.71,6.91,425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https://www.windyty.com/</a:t>
            </a:r>
            <a:r>
              <a:rPr lang="en-US" dirty="0"/>
              <a:t> and lightning: </a:t>
            </a:r>
            <a:r>
              <a:rPr lang="en-US" dirty="0">
                <a:hlinkClick r:id="rId7"/>
              </a:rPr>
              <a:t>http://en.blitzortung.org/live_lightning_maps.php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41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D5A3-0843-4F52-B2A6-0807561D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34F2-F832-48FD-BDA0-A7C4138A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Edumacation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http://didyouknowfacts.com/map-compares-state-country-similar-education-level/?utm_source=SOMEE&amp;utm_medium=SOMEE&amp;utm_campaign=SOMEE&amp;utm_term=pubexchange-did_you_know-someecards</a:t>
            </a:r>
            <a:endParaRPr lang="en-US" dirty="0"/>
          </a:p>
          <a:p>
            <a:r>
              <a:rPr lang="en-US" dirty="0">
                <a:hlinkClick r:id="rId3"/>
              </a:rPr>
              <a:t>https://wheremightilive.com/map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1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53050" cy="48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50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with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layer is typically a </a:t>
            </a:r>
            <a:r>
              <a:rPr lang="en-US" b="1" dirty="0"/>
              <a:t>spatial dataset</a:t>
            </a:r>
          </a:p>
          <a:p>
            <a:pPr lvl="1"/>
            <a:r>
              <a:rPr lang="en-US" dirty="0"/>
              <a:t>With geometry and attributes</a:t>
            </a:r>
          </a:p>
          <a:p>
            <a:pPr lvl="2"/>
            <a:r>
              <a:rPr lang="en-US" dirty="0"/>
              <a:t>Geometry is the location.  Attributes are the information about that location</a:t>
            </a:r>
          </a:p>
          <a:p>
            <a:pPr lvl="1"/>
            <a:endParaRPr lang="en-US" dirty="0"/>
          </a:p>
          <a:p>
            <a:r>
              <a:rPr lang="en-US" dirty="0"/>
              <a:t>Mapping software helps you </a:t>
            </a:r>
            <a:r>
              <a:rPr lang="en-US" b="1" dirty="0"/>
              <a:t>select</a:t>
            </a:r>
            <a:r>
              <a:rPr lang="en-US" dirty="0"/>
              <a:t>, </a:t>
            </a:r>
            <a:r>
              <a:rPr lang="en-US" b="1" dirty="0"/>
              <a:t>simplify</a:t>
            </a:r>
            <a:r>
              <a:rPr lang="en-US" dirty="0"/>
              <a:t>, </a:t>
            </a:r>
            <a:r>
              <a:rPr lang="en-US" b="1" dirty="0"/>
              <a:t>classify</a:t>
            </a:r>
            <a:r>
              <a:rPr lang="en-US" dirty="0"/>
              <a:t>, and </a:t>
            </a:r>
            <a:r>
              <a:rPr lang="en-US" b="1" dirty="0"/>
              <a:t>symbolize</a:t>
            </a:r>
            <a:r>
              <a:rPr lang="en-US" dirty="0"/>
              <a:t> your spatial data at all the needed scales</a:t>
            </a:r>
          </a:p>
        </p:txBody>
      </p:sp>
    </p:spTree>
    <p:extLst>
      <p:ext uri="{BB962C8B-B14F-4D97-AF65-F5344CB8AC3E}">
        <p14:creationId xmlns:p14="http://schemas.microsoft.com/office/powerpoint/2010/main" val="271132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971800"/>
            <a:ext cx="4687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askerville Old Face" pitchFamily="18" charset="0"/>
              </a:rPr>
              <a:t>Where do I get spatial data </a:t>
            </a:r>
          </a:p>
          <a:p>
            <a:r>
              <a:rPr lang="en-US" sz="3200" b="1" dirty="0">
                <a:latin typeface="Baskerville Old Face" pitchFamily="18" charset="0"/>
              </a:rPr>
              <a:t>to make these layers?</a:t>
            </a:r>
          </a:p>
        </p:txBody>
      </p:sp>
    </p:spTree>
    <p:extLst>
      <p:ext uri="{BB962C8B-B14F-4D97-AF65-F5344CB8AC3E}">
        <p14:creationId xmlns:p14="http://schemas.microsoft.com/office/powerpoint/2010/main" val="135055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06882"/>
            <a:ext cx="4572000" cy="35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spatial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it from someone else</a:t>
            </a:r>
          </a:p>
          <a:p>
            <a:pPr lvl="1"/>
            <a:r>
              <a:rPr lang="en-US" dirty="0"/>
              <a:t>Paid</a:t>
            </a:r>
          </a:p>
          <a:p>
            <a:pPr lvl="1"/>
            <a:r>
              <a:rPr lang="en-US" dirty="0"/>
              <a:t>Free</a:t>
            </a:r>
          </a:p>
          <a:p>
            <a:endParaRPr lang="en-US" dirty="0"/>
          </a:p>
          <a:p>
            <a:r>
              <a:rPr lang="en-US" dirty="0"/>
              <a:t>Get it yourself</a:t>
            </a:r>
          </a:p>
          <a:p>
            <a:endParaRPr lang="en-US" dirty="0"/>
          </a:p>
          <a:p>
            <a:r>
              <a:rPr lang="en-US" dirty="0"/>
              <a:t>Much more on this later.  Much….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6400800"/>
            <a:ext cx="4206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https://www.google.com/maps/about/behind-the-scenes/streetview/</a:t>
            </a:r>
          </a:p>
        </p:txBody>
      </p:sp>
    </p:spTree>
    <p:extLst>
      <p:ext uri="{BB962C8B-B14F-4D97-AF65-F5344CB8AC3E}">
        <p14:creationId xmlns:p14="http://schemas.microsoft.com/office/powerpoint/2010/main" val="326436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971800"/>
            <a:ext cx="352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askerville Old Face" pitchFamily="18" charset="0"/>
              </a:rPr>
              <a:t>…and what is a GIS?</a:t>
            </a:r>
          </a:p>
        </p:txBody>
      </p:sp>
    </p:spTree>
    <p:extLst>
      <p:ext uri="{BB962C8B-B14F-4D97-AF65-F5344CB8AC3E}">
        <p14:creationId xmlns:p14="http://schemas.microsoft.com/office/powerpoint/2010/main" val="302709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Information System</a:t>
            </a:r>
            <a:r>
              <a:rPr lang="en-US" dirty="0"/>
              <a:t> is a piece of technology that you use to work with particular kind of data:</a:t>
            </a:r>
          </a:p>
          <a:p>
            <a:pPr lvl="1"/>
            <a:r>
              <a:rPr lang="en-US" dirty="0"/>
              <a:t>Word, Excel, Gmail and Google Calendar (all examples of office automation technology)</a:t>
            </a:r>
          </a:p>
          <a:p>
            <a:pPr lvl="1"/>
            <a:r>
              <a:rPr lang="en-US" dirty="0"/>
              <a:t>Google search</a:t>
            </a:r>
          </a:p>
        </p:txBody>
      </p:sp>
    </p:spTree>
    <p:extLst>
      <p:ext uri="{BB962C8B-B14F-4D97-AF65-F5344CB8AC3E}">
        <p14:creationId xmlns:p14="http://schemas.microsoft.com/office/powerpoint/2010/main" val="1418018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463</TotalTime>
  <Words>854</Words>
  <Application>Microsoft Office PowerPoint</Application>
  <PresentationFormat>On-screen Show (4:3)</PresentationFormat>
  <Paragraphs>101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Baskerville Old Face</vt:lpstr>
      <vt:lpstr>Garamond</vt:lpstr>
      <vt:lpstr>Organic</vt:lpstr>
      <vt:lpstr>Geog 301: Lecture 4</vt:lpstr>
      <vt:lpstr>What the heck is spatial data?</vt:lpstr>
      <vt:lpstr>PowerPoint Presentation</vt:lpstr>
      <vt:lpstr>PowerPoint Presentation</vt:lpstr>
      <vt:lpstr>What to do with layers</vt:lpstr>
      <vt:lpstr>PowerPoint Presentation</vt:lpstr>
      <vt:lpstr>Obtaining spatial data</vt:lpstr>
      <vt:lpstr>PowerPoint Presentation</vt:lpstr>
      <vt:lpstr>Information System</vt:lpstr>
      <vt:lpstr>Geographic Information System (GIS)</vt:lpstr>
      <vt:lpstr>What do I do with a GIS?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Sometime you screw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handful of interesting maps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301: Lecture 2</dc:title>
  <dc:creator>Sterling</dc:creator>
  <cp:lastModifiedBy>Bob Hickey</cp:lastModifiedBy>
  <cp:revision>22</cp:revision>
  <dcterms:created xsi:type="dcterms:W3CDTF">2016-09-15T21:41:24Z</dcterms:created>
  <dcterms:modified xsi:type="dcterms:W3CDTF">2022-10-26T15:30:03Z</dcterms:modified>
</cp:coreProperties>
</file>