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7" r:id="rId2"/>
    <p:sldId id="256" r:id="rId3"/>
    <p:sldId id="259" r:id="rId4"/>
    <p:sldId id="325" r:id="rId5"/>
    <p:sldId id="326" r:id="rId6"/>
    <p:sldId id="327" r:id="rId7"/>
    <p:sldId id="328" r:id="rId8"/>
    <p:sldId id="290" r:id="rId9"/>
    <p:sldId id="289" r:id="rId10"/>
    <p:sldId id="291" r:id="rId11"/>
    <p:sldId id="292" r:id="rId12"/>
    <p:sldId id="319" r:id="rId13"/>
    <p:sldId id="293" r:id="rId14"/>
    <p:sldId id="321" r:id="rId15"/>
    <p:sldId id="330" r:id="rId16"/>
    <p:sldId id="336" r:id="rId17"/>
    <p:sldId id="331" r:id="rId18"/>
    <p:sldId id="333" r:id="rId19"/>
    <p:sldId id="334" r:id="rId20"/>
    <p:sldId id="335" r:id="rId21"/>
    <p:sldId id="323" r:id="rId22"/>
    <p:sldId id="324" r:id="rId23"/>
    <p:sldId id="322" r:id="rId24"/>
    <p:sldId id="300" r:id="rId25"/>
    <p:sldId id="329" r:id="rId26"/>
    <p:sldId id="318" r:id="rId27"/>
    <p:sldId id="33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8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5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6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57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5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9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7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0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8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7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4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3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3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D8570B-183A-4FB6-83FD-5D559544519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32CC1-8E14-43E4-A7C3-DF0A9BACF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7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eokov.com/Education/education.asp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ersonal.umich.edu/~mejn/election/2016/" TargetMode="External"/><Relationship Id="rId2" Type="http://schemas.openxmlformats.org/officeDocument/2006/relationships/hyperlink" Target="https://www.nytimes.com/elections/results/presiden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ddit.com/r/MapPorn/comments/dg04y6/votes_scaled_to_populatio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18/02/19/upshot/pennsylvania-new-house-districts-gerrymandering.html" TargetMode="External"/><Relationship Id="rId2" Type="http://schemas.openxmlformats.org/officeDocument/2006/relationships/hyperlink" Target="http://www.motherjones.com/politics/2012/11/republicans-gerrymandering-house-representatives-election-chart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dit.com/r/shittymapporn" TargetMode="External"/><Relationship Id="rId2" Type="http://schemas.openxmlformats.org/officeDocument/2006/relationships/hyperlink" Target="http://www.reddit.com/r/mapporn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hWj4yBmE0E" TargetMode="External"/><Relationship Id="rId2" Type="http://schemas.openxmlformats.org/officeDocument/2006/relationships/hyperlink" Target="http://geospatialrevolution.ps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imgur.com/a/LIPg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EF75-8410-499A-8031-C01F570A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D3DA3-B936-45BB-8202-B19D91EC5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effectively an overview of what we’ve done with topo maps and projections (etc).</a:t>
            </a:r>
          </a:p>
          <a:p>
            <a:r>
              <a:rPr lang="en-US" dirty="0">
                <a:hlinkClick r:id="rId2"/>
              </a:rPr>
              <a:t>http://geokov.com/Education/education.aspx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1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goh13.com/london_tu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B317A-587F-4374-8CBA-913D40337EE8}"/>
              </a:ext>
            </a:extLst>
          </p:cNvPr>
          <p:cNvSpPr txBox="1"/>
          <p:nvPr/>
        </p:nvSpPr>
        <p:spPr>
          <a:xfrm>
            <a:off x="228600" y="64008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Geography sacrificed for usability!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redditmedia.com/IeHLr8oCeOS36rmFg4GKgfg--NzmWqZCbHqWhV1zBr8.jpg?w=1024&amp;s=26db7477bd1e12b4726487e8e453b5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838"/>
            <a:ext cx="91440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6477000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Geographically correct….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ndon tube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92"/>
            <a:ext cx="9144000" cy="67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3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ys_restaur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7653751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4724400"/>
            <a:ext cx="3656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From </a:t>
            </a:r>
            <a:r>
              <a:rPr lang="en-US" sz="1100" i="1" dirty="0"/>
              <a:t>Making Maps </a:t>
            </a:r>
            <a:r>
              <a:rPr lang="en-US" sz="1100" dirty="0"/>
              <a:t>(p. 163) by John </a:t>
            </a:r>
            <a:r>
              <a:rPr lang="en-US" sz="1100" dirty="0" err="1"/>
              <a:t>Krygier</a:t>
            </a:r>
            <a:r>
              <a:rPr lang="en-US" sz="1100" dirty="0"/>
              <a:t> and Denis Wood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8273A-6A4B-4601-A7A8-D8BD4FA1912E}"/>
              </a:ext>
            </a:extLst>
          </p:cNvPr>
          <p:cNvSpPr txBox="1"/>
          <p:nvPr/>
        </p:nvSpPr>
        <p:spPr>
          <a:xfrm>
            <a:off x="1828800" y="5715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194BAE-C487-4094-AA68-F369FF0B5D8D}"/>
              </a:ext>
            </a:extLst>
          </p:cNvPr>
          <p:cNvSpPr txBox="1"/>
          <p:nvPr/>
        </p:nvSpPr>
        <p:spPr>
          <a:xfrm>
            <a:off x="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take a quick look at the last election and different representations.  First, the standard by state and electoral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B6200-23A8-4CF8-AD1F-15FE54BE1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257"/>
            <a:ext cx="9144000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3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834C6-1553-45EC-869B-8F3C7B58C2C8}"/>
              </a:ext>
            </a:extLst>
          </p:cNvPr>
          <p:cNvSpPr txBox="1"/>
          <p:nvPr/>
        </p:nvSpPr>
        <p:spPr>
          <a:xfrm>
            <a:off x="1981200" y="6858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there’s much more to the story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https://www.nytimes.com/elections/results/president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http://www-personal.umich.edu/~mejn/election/2016/</a:t>
            </a:r>
            <a:endParaRPr lang="en-US" dirty="0"/>
          </a:p>
          <a:p>
            <a:endParaRPr lang="en-US" dirty="0"/>
          </a:p>
          <a:p>
            <a:r>
              <a:rPr lang="en-US">
                <a:hlinkClick r:id="rId4"/>
              </a:rPr>
              <a:t>https://www.reddit.com/r/MapPorn/comments/dg04y6/votes_scaled_to_population/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53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F5218-4076-4727-A607-4F07566B605B}"/>
              </a:ext>
            </a:extLst>
          </p:cNvPr>
          <p:cNvSpPr txBox="1"/>
          <p:nvPr/>
        </p:nvSpPr>
        <p:spPr>
          <a:xfrm>
            <a:off x="914400" y="536138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Electoral College</a:t>
            </a:r>
          </a:p>
          <a:p>
            <a:endParaRPr lang="en-US" dirty="0"/>
          </a:p>
          <a:p>
            <a:r>
              <a:rPr lang="en-US" dirty="0"/>
              <a:t>State total = house reps + senators.</a:t>
            </a:r>
          </a:p>
          <a:p>
            <a:endParaRPr lang="en-US" dirty="0"/>
          </a:p>
          <a:p>
            <a:r>
              <a:rPr lang="en-US" dirty="0"/>
              <a:t>Heavily biased toward smaller population states.</a:t>
            </a:r>
          </a:p>
          <a:p>
            <a:endParaRPr lang="en-US" dirty="0"/>
          </a:p>
          <a:p>
            <a:r>
              <a:rPr lang="en-US" dirty="0"/>
              <a:t>Winner take all (so, a huge win is the same as small win.</a:t>
            </a:r>
          </a:p>
          <a:p>
            <a:endParaRPr lang="en-US" dirty="0"/>
          </a:p>
          <a:p>
            <a:r>
              <a:rPr lang="en-US" dirty="0"/>
              <a:t>Voter turnout, voting method, gerrymandering, and voter suppression also come into play.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8334F-67B4-42FA-9D9E-568770FC0EB3}"/>
              </a:ext>
            </a:extLst>
          </p:cNvPr>
          <p:cNvSpPr txBox="1"/>
          <p:nvPr/>
        </p:nvSpPr>
        <p:spPr>
          <a:xfrm>
            <a:off x="304800" y="5029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electoral college was a compromise on two important issues. The first was </a:t>
            </a:r>
            <a:r>
              <a:rPr lang="en-US" i="1" dirty="0"/>
              <a:t>how much power the people should have</a:t>
            </a:r>
            <a:r>
              <a:rPr lang="en-US" dirty="0"/>
              <a:t>, and the second was </a:t>
            </a:r>
            <a:r>
              <a:rPr lang="en-US" i="1" dirty="0"/>
              <a:t>how much power small and large states should have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760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4C9D2-B4AF-4F8B-A9D8-F70538F17BB6}"/>
              </a:ext>
            </a:extLst>
          </p:cNvPr>
          <p:cNvSpPr txBox="1"/>
          <p:nvPr/>
        </p:nvSpPr>
        <p:spPr>
          <a:xfrm>
            <a:off x="609600" y="609600"/>
            <a:ext cx="601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gerrymandering?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AC3D6-3727-4A82-825D-424060582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204912"/>
            <a:ext cx="6667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BC10B-5CEE-4111-8706-5E6B525DF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109"/>
            <a:ext cx="9144000" cy="471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0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45C330-76A9-4D85-A851-4740DDBD8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46100"/>
            <a:ext cx="80010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5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153400" cy="3048000"/>
          </a:xfrm>
        </p:spPr>
        <p:txBody>
          <a:bodyPr>
            <a:noAutofit/>
          </a:bodyPr>
          <a:lstStyle/>
          <a:p>
            <a:r>
              <a:rPr lang="en-US" sz="3600" dirty="0"/>
              <a:t>The power </a:t>
            </a:r>
            <a:r>
              <a:rPr lang="en-US" sz="3600"/>
              <a:t>of maps</a:t>
            </a:r>
            <a:endParaRPr lang="en-US" sz="3600" dirty="0"/>
          </a:p>
          <a:p>
            <a:r>
              <a:rPr lang="en-US" sz="3600" dirty="0"/>
              <a:t>Partially swiped from Dr. Sterling Quinn.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01DB5D-468A-493E-9353-1594D0ED5765}"/>
              </a:ext>
            </a:extLst>
          </p:cNvPr>
          <p:cNvSpPr/>
          <p:nvPr/>
        </p:nvSpPr>
        <p:spPr>
          <a:xfrm>
            <a:off x="2286000" y="29673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http://www.motherjones.com/politics/2012/11/republicans-gerrymandering-house-representatives-election-chart/</a:t>
            </a:r>
            <a:endParaRPr lang="en-US" dirty="0"/>
          </a:p>
          <a:p>
            <a:endParaRPr lang="en-US" dirty="0"/>
          </a:p>
          <a:p>
            <a:r>
              <a:rPr lang="en-US" dirty="0"/>
              <a:t>Yay PA! </a:t>
            </a:r>
            <a:r>
              <a:rPr lang="en-US" dirty="0">
                <a:hlinkClick r:id="rId3"/>
              </a:rPr>
              <a:t>https://www.nytimes.com/interactive/2018/02/19/upshot/pennsylvania-new-house-districts-gerrymandering.html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65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042"/>
            <a:ext cx="9144000" cy="58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2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874"/>
            <a:ext cx="9144000" cy="63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01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3" y="0"/>
            <a:ext cx="8346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17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cartographer?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cartographers know how to make the most effective choices toward achieving the map’s purpose</a:t>
            </a:r>
          </a:p>
          <a:p>
            <a:pPr lvl="1"/>
            <a:r>
              <a:rPr lang="en-US" dirty="0"/>
              <a:t>Selection</a:t>
            </a:r>
          </a:p>
          <a:p>
            <a:pPr lvl="1"/>
            <a:r>
              <a:rPr lang="en-US" dirty="0"/>
              <a:t>Simplification</a:t>
            </a:r>
          </a:p>
          <a:p>
            <a:pPr lvl="1"/>
            <a:r>
              <a:rPr lang="en-US" dirty="0"/>
              <a:t>Classification and symbolization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819400"/>
            <a:ext cx="55515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>
              <a:latin typeface="Baskerville Old Face" pitchFamily="18" charset="0"/>
            </a:endParaRPr>
          </a:p>
          <a:p>
            <a:r>
              <a:rPr lang="en-US" sz="3200" b="1" dirty="0">
                <a:latin typeface="Baskerville Old Face" pitchFamily="18" charset="0"/>
                <a:hlinkClick r:id="rId2"/>
              </a:rPr>
              <a:t>www.reddit.com/r/mapporn</a:t>
            </a:r>
            <a:endParaRPr lang="en-US" sz="3200" b="1" dirty="0">
              <a:latin typeface="Baskerville Old Face" pitchFamily="18" charset="0"/>
            </a:endParaRPr>
          </a:p>
          <a:p>
            <a:r>
              <a:rPr lang="en-US" sz="3200" b="1" dirty="0">
                <a:latin typeface="Baskerville Old Face" pitchFamily="18" charset="0"/>
                <a:hlinkClick r:id="rId3"/>
              </a:rPr>
              <a:t>www.reddit.com/r/shittymapporn</a:t>
            </a:r>
            <a:endParaRPr lang="en-US" sz="3200" b="1" dirty="0">
              <a:latin typeface="Baskerville Old Face" pitchFamily="18" charset="0"/>
            </a:endParaRPr>
          </a:p>
          <a:p>
            <a:endParaRPr lang="en-US" sz="32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63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52718"/>
            <a:ext cx="7620000" cy="1006428"/>
          </a:xfrm>
        </p:spPr>
        <p:txBody>
          <a:bodyPr>
            <a:normAutofit/>
          </a:bodyPr>
          <a:lstStyle/>
          <a:p>
            <a:r>
              <a:rPr lang="en-US" sz="3200" dirty="0"/>
              <a:t>Geospatial Revolution video link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0373" y="1331259"/>
            <a:ext cx="6711654" cy="4195481"/>
          </a:xfrm>
        </p:spPr>
        <p:txBody>
          <a:bodyPr/>
          <a:lstStyle/>
          <a:p>
            <a:r>
              <a:rPr lang="en-US" dirty="0">
                <a:hlinkClick r:id="rId2"/>
              </a:rPr>
              <a:t>http://geospatialrevolution.psu.edu/</a:t>
            </a:r>
            <a:endParaRPr lang="en-US" dirty="0"/>
          </a:p>
          <a:p>
            <a:r>
              <a:rPr lang="en-US" dirty="0"/>
              <a:t>Really: </a:t>
            </a:r>
            <a:r>
              <a:rPr lang="en-US" dirty="0">
                <a:hlinkClick r:id="rId3"/>
              </a:rPr>
              <a:t>https://www.youtube.com/watch?v=ChWj4yBmE0E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670614"/>
            <a:ext cx="6172200" cy="372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3C41-1E36-437D-A69F-F560B536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creative?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95A3-96C6-4961-86F5-EB15F5642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https://imgur.com/a/LIPg4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Dean 206 GIS lab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782900" cy="4652675"/>
          </a:xfrm>
        </p:spPr>
        <p:txBody>
          <a:bodyPr>
            <a:normAutofit/>
          </a:bodyPr>
          <a:lstStyle/>
          <a:p>
            <a:r>
              <a:rPr lang="en-US" dirty="0"/>
              <a:t>See Monica at Geography front desk (Dean 3</a:t>
            </a:r>
            <a:r>
              <a:rPr lang="en-US" baseline="30000" dirty="0"/>
              <a:t>rd</a:t>
            </a:r>
            <a:r>
              <a:rPr lang="en-US" dirty="0"/>
              <a:t> Floor) to get key access</a:t>
            </a:r>
          </a:p>
          <a:p>
            <a:r>
              <a:rPr lang="en-US" dirty="0"/>
              <a:t>Log on as </a:t>
            </a:r>
            <a:r>
              <a:rPr lang="en-US" b="1" dirty="0"/>
              <a:t>student</a:t>
            </a:r>
            <a:r>
              <a:rPr lang="en-US" dirty="0"/>
              <a:t> (password: &lt;on whiteboard&gt;)</a:t>
            </a:r>
          </a:p>
          <a:p>
            <a:r>
              <a:rPr lang="en-US" dirty="0"/>
              <a:t>Keep everything on </a:t>
            </a:r>
            <a:r>
              <a:rPr lang="en-US" b="1" dirty="0"/>
              <a:t>your own USB drive </a:t>
            </a:r>
            <a:r>
              <a:rPr lang="en-US" dirty="0"/>
              <a:t>and back it up regularly at home. If you forget your drive, just put your files on the desktop.  Then delete them once you get a copy.</a:t>
            </a:r>
          </a:p>
          <a:p>
            <a:r>
              <a:rPr lang="en-US" dirty="0"/>
              <a:t>J: drive has all data for the course</a:t>
            </a:r>
          </a:p>
          <a:p>
            <a:pPr lvl="1"/>
            <a:r>
              <a:rPr lang="en-US" b="1" dirty="0"/>
              <a:t>J:\301_w_19 </a:t>
            </a:r>
            <a:r>
              <a:rPr lang="en-US" dirty="0"/>
              <a:t>has all data needed for labs</a:t>
            </a:r>
          </a:p>
          <a:p>
            <a:pPr lvl="1"/>
            <a:r>
              <a:rPr lang="en-US" dirty="0"/>
              <a:t>Copy data to your own drive before doing anything with it.  Or you will regret it.  Trust me.  I’m a doctor.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AEF3-66B4-4D81-A6D0-8BFF3260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empower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042C1-EBF7-4578-BF97-90D5DC00D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good and bad ways.</a:t>
            </a:r>
          </a:p>
          <a:p>
            <a:r>
              <a:rPr lang="en-US" dirty="0"/>
              <a:t>Class discussion, good and bad ways maps empower.</a:t>
            </a:r>
          </a:p>
        </p:txBody>
      </p:sp>
    </p:spTree>
    <p:extLst>
      <p:ext uri="{BB962C8B-B14F-4D97-AF65-F5344CB8AC3E}">
        <p14:creationId xmlns:p14="http://schemas.microsoft.com/office/powerpoint/2010/main" val="52906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6FD8-65B5-409B-AA63-7BC7D427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is a map?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211F0-A0EC-493E-92CC-328462FE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Means of representing spatial information.  Showing what is where.  And what is where in relation to other things.  Over time. Etc.</a:t>
            </a:r>
          </a:p>
          <a:p>
            <a:r>
              <a:rPr lang="en-US" dirty="0"/>
              <a:t>It’s a language – one that is designed to communicate location.</a:t>
            </a:r>
          </a:p>
          <a:p>
            <a:r>
              <a:rPr lang="en-US" dirty="0"/>
              <a:t>And like any other language, it has rules, grammar, etc.</a:t>
            </a:r>
          </a:p>
        </p:txBody>
      </p:sp>
    </p:spTree>
    <p:extLst>
      <p:ext uri="{BB962C8B-B14F-4D97-AF65-F5344CB8AC3E}">
        <p14:creationId xmlns:p14="http://schemas.microsoft.com/office/powerpoint/2010/main" val="154421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362200"/>
            <a:ext cx="5029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itchFamily="18" charset="0"/>
              </a:rPr>
              <a:t>Maps are not value-neutral: They are influenced by the society that constructs them</a:t>
            </a:r>
          </a:p>
        </p:txBody>
      </p:sp>
    </p:spTree>
    <p:extLst>
      <p:ext uri="{BB962C8B-B14F-4D97-AF65-F5344CB8AC3E}">
        <p14:creationId xmlns:p14="http://schemas.microsoft.com/office/powerpoint/2010/main" val="169334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895600"/>
            <a:ext cx="416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askerville Old Face" pitchFamily="18" charset="0"/>
              </a:rPr>
              <a:t>Each map has a purpose</a:t>
            </a:r>
          </a:p>
        </p:txBody>
      </p:sp>
    </p:spTree>
    <p:extLst>
      <p:ext uri="{BB962C8B-B14F-4D97-AF65-F5344CB8AC3E}">
        <p14:creationId xmlns:p14="http://schemas.microsoft.com/office/powerpoint/2010/main" val="291511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2718"/>
            <a:ext cx="8991600" cy="2061882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Maps are generalizations of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things in the world.  And Mapmakers make choices about…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5600"/>
            <a:ext cx="6711654" cy="3128675"/>
          </a:xfrm>
        </p:spPr>
        <p:txBody>
          <a:bodyPr/>
          <a:lstStyle/>
          <a:p>
            <a:r>
              <a:rPr lang="en-US" b="1" dirty="0"/>
              <a:t>Selecting what </a:t>
            </a:r>
            <a:r>
              <a:rPr lang="en-US" dirty="0"/>
              <a:t>to show (and what not to show)</a:t>
            </a:r>
          </a:p>
          <a:p>
            <a:r>
              <a:rPr lang="en-US" b="1" dirty="0"/>
              <a:t>Simplifying</a:t>
            </a:r>
            <a:r>
              <a:rPr lang="en-US" dirty="0"/>
              <a:t> the things they show</a:t>
            </a:r>
          </a:p>
          <a:p>
            <a:r>
              <a:rPr lang="en-US" b="1" dirty="0"/>
              <a:t>Classifying and symbolizing </a:t>
            </a:r>
            <a:r>
              <a:rPr lang="en-US" dirty="0"/>
              <a:t>the things they show</a:t>
            </a:r>
          </a:p>
          <a:p>
            <a:endParaRPr lang="en-US" dirty="0"/>
          </a:p>
          <a:p>
            <a:r>
              <a:rPr lang="en-US" dirty="0"/>
              <a:t>Note, the USGS pretty much sets the standards for the world.  Google will find you the </a:t>
            </a:r>
            <a:r>
              <a:rPr lang="en-US" dirty="0" err="1"/>
              <a:t>usgs</a:t>
            </a:r>
            <a:r>
              <a:rPr lang="en-US" dirty="0"/>
              <a:t> symbols.  Never forget Google.  Never.  Ever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772400" cy="43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EF2095-FB60-4EEE-8450-32D158ACD292}"/>
              </a:ext>
            </a:extLst>
          </p:cNvPr>
          <p:cNvSpPr txBox="1"/>
          <p:nvPr/>
        </p:nvSpPr>
        <p:spPr>
          <a:xfrm>
            <a:off x="990600" y="5943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Obvious </a:t>
            </a:r>
            <a:r>
              <a:rPr lang="en-US" dirty="0" err="1"/>
              <a:t>symbology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238</TotalTime>
  <Words>620</Words>
  <Application>Microsoft Office PowerPoint</Application>
  <PresentationFormat>On-screen Show (4:3)</PresentationFormat>
  <Paragraphs>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Baskerville Old Face</vt:lpstr>
      <vt:lpstr>Century Gothic</vt:lpstr>
      <vt:lpstr>Wingdings 3</vt:lpstr>
      <vt:lpstr>Ion</vt:lpstr>
      <vt:lpstr>PowerPoint Presentation</vt:lpstr>
      <vt:lpstr>PowerPoint Presentation</vt:lpstr>
      <vt:lpstr>Dean 206 GIS lab logistics</vt:lpstr>
      <vt:lpstr>Maps empower</vt:lpstr>
      <vt:lpstr>But what is a map?</vt:lpstr>
      <vt:lpstr>PowerPoint Presentation</vt:lpstr>
      <vt:lpstr>PowerPoint Presentation</vt:lpstr>
      <vt:lpstr>Maps are generalizations of  things in the world.  And Mapmakers make choices about…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makes a good cartographer?</vt:lpstr>
      <vt:lpstr>PowerPoint Presentation</vt:lpstr>
      <vt:lpstr>Geospatial Revolution video link</vt:lpstr>
      <vt:lpstr>Getting creative?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 301 Lecture 1</dc:title>
  <dc:creator>Sterling</dc:creator>
  <cp:lastModifiedBy>Bob Hickey</cp:lastModifiedBy>
  <cp:revision>29</cp:revision>
  <dcterms:created xsi:type="dcterms:W3CDTF">2016-09-15T21:07:29Z</dcterms:created>
  <dcterms:modified xsi:type="dcterms:W3CDTF">2019-10-10T17:27:52Z</dcterms:modified>
</cp:coreProperties>
</file>