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9" r:id="rId3"/>
    <p:sldId id="267" r:id="rId4"/>
    <p:sldId id="266" r:id="rId5"/>
    <p:sldId id="268" r:id="rId6"/>
    <p:sldId id="265" r:id="rId7"/>
    <p:sldId id="320" r:id="rId8"/>
    <p:sldId id="321" r:id="rId9"/>
    <p:sldId id="269" r:id="rId10"/>
    <p:sldId id="270" r:id="rId11"/>
    <p:sldId id="271" r:id="rId12"/>
    <p:sldId id="318" r:id="rId13"/>
    <p:sldId id="272" r:id="rId14"/>
    <p:sldId id="273" r:id="rId15"/>
    <p:sldId id="274" r:id="rId16"/>
    <p:sldId id="275" r:id="rId17"/>
    <p:sldId id="276" r:id="rId18"/>
    <p:sldId id="277" r:id="rId19"/>
    <p:sldId id="278" r:id="rId20"/>
    <p:sldId id="322" r:id="rId21"/>
    <p:sldId id="257" r:id="rId22"/>
    <p:sldId id="261" r:id="rId23"/>
    <p:sldId id="260" r:id="rId24"/>
    <p:sldId id="262" r:id="rId25"/>
    <p:sldId id="324" r:id="rId26"/>
    <p:sldId id="263" r:id="rId27"/>
    <p:sldId id="264" r:id="rId28"/>
    <p:sldId id="258" r:id="rId29"/>
    <p:sldId id="291" r:id="rId30"/>
    <p:sldId id="292" r:id="rId31"/>
    <p:sldId id="293" r:id="rId32"/>
    <p:sldId id="294" r:id="rId33"/>
    <p:sldId id="323" r:id="rId34"/>
    <p:sldId id="295" r:id="rId35"/>
    <p:sldId id="316" r:id="rId36"/>
    <p:sldId id="317"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5" r:id="rId52"/>
    <p:sldId id="319" r:id="rId53"/>
    <p:sldId id="310" r:id="rId54"/>
    <p:sldId id="311" r:id="rId55"/>
    <p:sldId id="312" r:id="rId56"/>
    <p:sldId id="313" r:id="rId57"/>
    <p:sldId id="314" r:id="rId58"/>
    <p:sldId id="280"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5" autoAdjust="0"/>
    <p:restoredTop sz="94660"/>
  </p:normalViewPr>
  <p:slideViewPr>
    <p:cSldViewPr snapToGrid="0">
      <p:cViewPr varScale="1">
        <p:scale>
          <a:sx n="105" d="100"/>
          <a:sy n="105" d="100"/>
        </p:scale>
        <p:origin x="114" y="1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5BADA-D18D-4A41-8D7E-919655BC01F7}" type="datetimeFigureOut">
              <a:rPr lang="en-US" smtClean="0"/>
              <a:t>7/9/2022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E2721-577E-49E2-8532-B7662BF3708F}" type="slidenum">
              <a:rPr lang="en-US" smtClean="0"/>
              <a:t>‹#›</a:t>
            </a:fld>
            <a:endParaRPr lang="en-US"/>
          </a:p>
        </p:txBody>
      </p:sp>
    </p:spTree>
    <p:extLst>
      <p:ext uri="{BB962C8B-B14F-4D97-AF65-F5344CB8AC3E}">
        <p14:creationId xmlns:p14="http://schemas.microsoft.com/office/powerpoint/2010/main" val="2947800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987ECFDC-4D52-4E81-9126-F49288126D4D}" type="slidenum">
              <a:rPr lang="en-US" altLang="en-US" sz="1300"/>
              <a:pPr eaLnBrk="1" hangingPunct="1"/>
              <a:t>29</a:t>
            </a:fld>
            <a:endParaRPr lang="en-US" altLang="en-US" sz="13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07264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0ECADB2E-53BC-4501-BFAE-40E748885535}" type="slidenum">
              <a:rPr lang="en-US" altLang="en-US" sz="1300"/>
              <a:pPr eaLnBrk="1" hangingPunct="1"/>
              <a:t>41</a:t>
            </a:fld>
            <a:endParaRPr lang="en-US" altLang="en-US" sz="13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573753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E0E73F44-C1ED-44F7-9AF4-9D88551929F8}" type="slidenum">
              <a:rPr lang="en-US" altLang="en-US" sz="1300"/>
              <a:pPr eaLnBrk="1" hangingPunct="1"/>
              <a:t>42</a:t>
            </a:fld>
            <a:endParaRPr lang="en-US" altLang="en-US" sz="13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474475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A271989B-0E8C-4E91-B936-FC2B342C8E72}" type="slidenum">
              <a:rPr lang="en-US" altLang="en-US" sz="1300"/>
              <a:pPr eaLnBrk="1" hangingPunct="1"/>
              <a:t>43</a:t>
            </a:fld>
            <a:endParaRPr lang="en-US" altLang="en-US" sz="13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987386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E9AD4B3F-B93F-4269-B4FA-CA7094C09A3D}" type="slidenum">
              <a:rPr lang="en-US" altLang="en-US" sz="1300"/>
              <a:pPr eaLnBrk="1" hangingPunct="1"/>
              <a:t>44</a:t>
            </a:fld>
            <a:endParaRPr lang="en-US" altLang="en-US" sz="13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596720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1ACF130C-8A73-4EC9-A827-DF3C5B1653DF}" type="slidenum">
              <a:rPr lang="en-US" altLang="en-US" sz="1300"/>
              <a:pPr eaLnBrk="1" hangingPunct="1"/>
              <a:t>45</a:t>
            </a:fld>
            <a:endParaRPr lang="en-US" altLang="en-US" sz="13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331572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522A21BB-9C62-44CF-AAD9-4E7C1FC1C780}" type="slidenum">
              <a:rPr lang="en-US" altLang="en-US" sz="1300"/>
              <a:pPr eaLnBrk="1" hangingPunct="1"/>
              <a:t>46</a:t>
            </a:fld>
            <a:endParaRPr lang="en-US" altLang="en-US" sz="13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985091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9448DC52-FE75-44E9-9B16-3FA1887D9380}" type="slidenum">
              <a:rPr lang="en-US" altLang="en-US" sz="1300"/>
              <a:pPr eaLnBrk="1" hangingPunct="1"/>
              <a:t>47</a:t>
            </a:fld>
            <a:endParaRPr lang="en-US" altLang="en-US" sz="13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144090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16A13A20-A89F-44E4-B197-3FE4716EC8DB}" type="slidenum">
              <a:rPr lang="en-US" altLang="en-US" sz="1300"/>
              <a:pPr eaLnBrk="1" hangingPunct="1"/>
              <a:t>48</a:t>
            </a:fld>
            <a:endParaRPr lang="en-US" altLang="en-US" sz="13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055255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41B59BCB-9B97-42F8-897A-4EDD8CBB34EF}" type="slidenum">
              <a:rPr lang="en-US" altLang="en-US" sz="1300"/>
              <a:pPr eaLnBrk="1" hangingPunct="1"/>
              <a:t>49</a:t>
            </a:fld>
            <a:endParaRPr lang="en-US" altLang="en-US" sz="13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181398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E89226DB-56F6-42F9-AC01-0AEA0D6C6129}" type="slidenum">
              <a:rPr lang="en-US" altLang="en-US" sz="1300"/>
              <a:pPr eaLnBrk="1" hangingPunct="1"/>
              <a:t>50</a:t>
            </a:fld>
            <a:endParaRPr lang="en-US" altLang="en-US" sz="13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780092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8EA0DD76-8247-495D-A549-06BB745933F5}" type="slidenum">
              <a:rPr lang="en-US" altLang="en-US" sz="1300"/>
              <a:pPr eaLnBrk="1" hangingPunct="1"/>
              <a:t>30</a:t>
            </a:fld>
            <a:endParaRPr lang="en-US" altLang="en-US" sz="13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378803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3539348D-F5E2-424C-9C66-E5F8A9A6D44B}" type="slidenum">
              <a:rPr lang="en-US" altLang="en-US" sz="1300"/>
              <a:pPr eaLnBrk="1" hangingPunct="1"/>
              <a:t>53</a:t>
            </a:fld>
            <a:endParaRPr lang="en-US" altLang="en-US" sz="13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481916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160B3781-866D-4379-AFEF-7B6DC7ABE203}" type="slidenum">
              <a:rPr lang="en-US" altLang="en-US" sz="1300"/>
              <a:pPr eaLnBrk="1" hangingPunct="1"/>
              <a:t>54</a:t>
            </a:fld>
            <a:endParaRPr lang="en-US" altLang="en-US" sz="1300"/>
          </a:p>
        </p:txBody>
      </p:sp>
      <p:sp>
        <p:nvSpPr>
          <p:cNvPr id="101379" name="Rectangle 2"/>
          <p:cNvSpPr>
            <a:spLocks noGrp="1" noRot="1" noChangeAspect="1" noChangeArrowheads="1" noTextEdit="1"/>
          </p:cNvSpPr>
          <p:nvPr>
            <p:ph type="sldImg"/>
          </p:nvPr>
        </p:nvSpPr>
        <p:spPr>
          <a:xfrm>
            <a:off x="469900" y="725488"/>
            <a:ext cx="6376988" cy="3587750"/>
          </a:xfrm>
          <a:ln w="12700" cap="flat">
            <a:solidFill>
              <a:schemeClr val="tx1"/>
            </a:solidFill>
          </a:ln>
        </p:spPr>
      </p:sp>
      <p:sp>
        <p:nvSpPr>
          <p:cNvPr id="101380"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07" tIns="51153" rIns="99007" bIns="51153"/>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469995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3F7A8CAD-383B-462F-80B2-D3DD9B08A7DC}" type="slidenum">
              <a:rPr lang="en-US" altLang="en-US" sz="1300"/>
              <a:pPr eaLnBrk="1" hangingPunct="1"/>
              <a:t>55</a:t>
            </a:fld>
            <a:endParaRPr lang="en-US" altLang="en-US" sz="1300"/>
          </a:p>
        </p:txBody>
      </p:sp>
      <p:sp>
        <p:nvSpPr>
          <p:cNvPr id="102403" name="Rectangle 2"/>
          <p:cNvSpPr>
            <a:spLocks noGrp="1" noRot="1" noChangeAspect="1" noChangeArrowheads="1" noTextEdit="1"/>
          </p:cNvSpPr>
          <p:nvPr>
            <p:ph type="sldImg"/>
          </p:nvPr>
        </p:nvSpPr>
        <p:spPr>
          <a:xfrm>
            <a:off x="469900" y="725488"/>
            <a:ext cx="6376988" cy="3587750"/>
          </a:xfrm>
          <a:ln w="12700" cap="flat">
            <a:solidFill>
              <a:schemeClr val="tx1"/>
            </a:solidFill>
          </a:ln>
        </p:spPr>
      </p:sp>
      <p:sp>
        <p:nvSpPr>
          <p:cNvPr id="102404"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07" tIns="51153" rIns="99007" bIns="51153"/>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069919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66CB3C30-180C-4905-9963-674646AF450D}" type="slidenum">
              <a:rPr lang="en-US" altLang="en-US" sz="1300"/>
              <a:pPr eaLnBrk="1" hangingPunct="1"/>
              <a:t>56</a:t>
            </a:fld>
            <a:endParaRPr lang="en-US" altLang="en-US" sz="1300"/>
          </a:p>
        </p:txBody>
      </p:sp>
      <p:sp>
        <p:nvSpPr>
          <p:cNvPr id="103427" name="Rectangle 2"/>
          <p:cNvSpPr>
            <a:spLocks noGrp="1" noRot="1" noChangeAspect="1" noChangeArrowheads="1" noTextEdit="1"/>
          </p:cNvSpPr>
          <p:nvPr>
            <p:ph type="sldImg"/>
          </p:nvPr>
        </p:nvSpPr>
        <p:spPr>
          <a:xfrm>
            <a:off x="469900" y="725488"/>
            <a:ext cx="6376988" cy="3587750"/>
          </a:xfrm>
          <a:ln w="12700" cap="flat">
            <a:solidFill>
              <a:schemeClr val="tx1"/>
            </a:solidFill>
          </a:ln>
        </p:spPr>
      </p:sp>
      <p:sp>
        <p:nvSpPr>
          <p:cNvPr id="103428"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07" tIns="51153" rIns="99007" bIns="51153"/>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957753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73F7499C-F29F-4DC8-A21C-C7E14FF9EE00}" type="slidenum">
              <a:rPr lang="en-US" altLang="en-US" sz="1300"/>
              <a:pPr eaLnBrk="1" hangingPunct="1"/>
              <a:t>57</a:t>
            </a:fld>
            <a:endParaRPr lang="en-US" altLang="en-US" sz="13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993026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D5DCC10E-BABE-482A-9769-14BEF908E24B}" type="slidenum">
              <a:rPr lang="en-US" altLang="en-US" sz="1300"/>
              <a:pPr eaLnBrk="1" hangingPunct="1"/>
              <a:t>31</a:t>
            </a:fld>
            <a:endParaRPr lang="en-US" altLang="en-US" sz="13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339721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1FC9E274-7DA8-4A8D-BC63-BE0ECDB5566B}" type="slidenum">
              <a:rPr lang="en-US" altLang="en-US" sz="1300"/>
              <a:pPr eaLnBrk="1" hangingPunct="1"/>
              <a:t>32</a:t>
            </a:fld>
            <a:endParaRPr lang="en-US" altLang="en-US" sz="13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495483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6BED6EF3-516E-40D7-9125-D1C1DE2EDF72}" type="slidenum">
              <a:rPr lang="en-US" altLang="en-US" sz="1300"/>
              <a:pPr eaLnBrk="1" hangingPunct="1"/>
              <a:t>34</a:t>
            </a:fld>
            <a:endParaRPr lang="en-US" altLang="en-US" sz="13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171470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6481901B-9B9E-4FDB-94CD-470E147D5FA4}" type="slidenum">
              <a:rPr lang="en-US" altLang="en-US" sz="1300"/>
              <a:pPr eaLnBrk="1" hangingPunct="1"/>
              <a:t>37</a:t>
            </a:fld>
            <a:endParaRPr lang="en-US" altLang="en-US" sz="13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861107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39BF45D1-0576-4C0C-9826-A199B807928E}" type="slidenum">
              <a:rPr lang="en-US" altLang="en-US" sz="1300"/>
              <a:pPr eaLnBrk="1" hangingPunct="1"/>
              <a:t>38</a:t>
            </a:fld>
            <a:endParaRPr lang="en-US" altLang="en-US" sz="13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85731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95225E59-0FDE-40B3-9EBA-C89A6142905F}" type="slidenum">
              <a:rPr lang="en-US" altLang="en-US" sz="1300"/>
              <a:pPr eaLnBrk="1" hangingPunct="1"/>
              <a:t>39</a:t>
            </a:fld>
            <a:endParaRPr lang="en-US" altLang="en-US" sz="13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544679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fld id="{29C9C8A1-3BD7-4DB1-8C53-CF2D7C7DDA77}" type="slidenum">
              <a:rPr lang="en-US" altLang="en-US" sz="1300"/>
              <a:pPr eaLnBrk="1" hangingPunct="1"/>
              <a:t>40</a:t>
            </a:fld>
            <a:endParaRPr lang="en-US" altLang="en-US" sz="13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954487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46285D-F29C-44BB-8013-6E7D13ACCDCE}"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776D0-5C08-4F0D-8570-E0D6C34F3BD6}" type="slidenum">
              <a:rPr lang="en-US" smtClean="0"/>
              <a:t>‹#›</a:t>
            </a:fld>
            <a:endParaRPr lang="en-US"/>
          </a:p>
        </p:txBody>
      </p:sp>
    </p:spTree>
    <p:extLst>
      <p:ext uri="{BB962C8B-B14F-4D97-AF65-F5344CB8AC3E}">
        <p14:creationId xmlns:p14="http://schemas.microsoft.com/office/powerpoint/2010/main" val="990947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46285D-F29C-44BB-8013-6E7D13ACCDCE}"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776D0-5C08-4F0D-8570-E0D6C34F3BD6}" type="slidenum">
              <a:rPr lang="en-US" smtClean="0"/>
              <a:t>‹#›</a:t>
            </a:fld>
            <a:endParaRPr lang="en-US"/>
          </a:p>
        </p:txBody>
      </p:sp>
    </p:spTree>
    <p:extLst>
      <p:ext uri="{BB962C8B-B14F-4D97-AF65-F5344CB8AC3E}">
        <p14:creationId xmlns:p14="http://schemas.microsoft.com/office/powerpoint/2010/main" val="155067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46285D-F29C-44BB-8013-6E7D13ACCDCE}"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776D0-5C08-4F0D-8570-E0D6C34F3BD6}" type="slidenum">
              <a:rPr lang="en-US" smtClean="0"/>
              <a:t>‹#›</a:t>
            </a:fld>
            <a:endParaRPr lang="en-US"/>
          </a:p>
        </p:txBody>
      </p:sp>
    </p:spTree>
    <p:extLst>
      <p:ext uri="{BB962C8B-B14F-4D97-AF65-F5344CB8AC3E}">
        <p14:creationId xmlns:p14="http://schemas.microsoft.com/office/powerpoint/2010/main" val="3114892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46285D-F29C-44BB-8013-6E7D13ACCDCE}"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776D0-5C08-4F0D-8570-E0D6C34F3BD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9897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46285D-F29C-44BB-8013-6E7D13ACCDCE}"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776D0-5C08-4F0D-8570-E0D6C34F3BD6}" type="slidenum">
              <a:rPr lang="en-US" smtClean="0"/>
              <a:t>‹#›</a:t>
            </a:fld>
            <a:endParaRPr lang="en-US"/>
          </a:p>
        </p:txBody>
      </p:sp>
    </p:spTree>
    <p:extLst>
      <p:ext uri="{BB962C8B-B14F-4D97-AF65-F5344CB8AC3E}">
        <p14:creationId xmlns:p14="http://schemas.microsoft.com/office/powerpoint/2010/main" val="664111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A46285D-F29C-44BB-8013-6E7D13ACCDCE}" type="datetimeFigureOut">
              <a:rPr lang="en-US" smtClean="0"/>
              <a:t>7/9/2022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776D0-5C08-4F0D-8570-E0D6C34F3BD6}" type="slidenum">
              <a:rPr lang="en-US" smtClean="0"/>
              <a:t>‹#›</a:t>
            </a:fld>
            <a:endParaRPr lang="en-US"/>
          </a:p>
        </p:txBody>
      </p:sp>
    </p:spTree>
    <p:extLst>
      <p:ext uri="{BB962C8B-B14F-4D97-AF65-F5344CB8AC3E}">
        <p14:creationId xmlns:p14="http://schemas.microsoft.com/office/powerpoint/2010/main" val="1959978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A46285D-F29C-44BB-8013-6E7D13ACCDCE}" type="datetimeFigureOut">
              <a:rPr lang="en-US" smtClean="0"/>
              <a:t>7/9/2022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776D0-5C08-4F0D-8570-E0D6C34F3BD6}" type="slidenum">
              <a:rPr lang="en-US" smtClean="0"/>
              <a:t>‹#›</a:t>
            </a:fld>
            <a:endParaRPr lang="en-US"/>
          </a:p>
        </p:txBody>
      </p:sp>
    </p:spTree>
    <p:extLst>
      <p:ext uri="{BB962C8B-B14F-4D97-AF65-F5344CB8AC3E}">
        <p14:creationId xmlns:p14="http://schemas.microsoft.com/office/powerpoint/2010/main" val="1915437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46285D-F29C-44BB-8013-6E7D13ACCDCE}"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776D0-5C08-4F0D-8570-E0D6C34F3BD6}" type="slidenum">
              <a:rPr lang="en-US" smtClean="0"/>
              <a:t>‹#›</a:t>
            </a:fld>
            <a:endParaRPr lang="en-US"/>
          </a:p>
        </p:txBody>
      </p:sp>
    </p:spTree>
    <p:extLst>
      <p:ext uri="{BB962C8B-B14F-4D97-AF65-F5344CB8AC3E}">
        <p14:creationId xmlns:p14="http://schemas.microsoft.com/office/powerpoint/2010/main" val="1433394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46285D-F29C-44BB-8013-6E7D13ACCDCE}"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776D0-5C08-4F0D-8570-E0D6C34F3BD6}" type="slidenum">
              <a:rPr lang="en-US" smtClean="0"/>
              <a:t>‹#›</a:t>
            </a:fld>
            <a:endParaRPr lang="en-US"/>
          </a:p>
        </p:txBody>
      </p:sp>
    </p:spTree>
    <p:extLst>
      <p:ext uri="{BB962C8B-B14F-4D97-AF65-F5344CB8AC3E}">
        <p14:creationId xmlns:p14="http://schemas.microsoft.com/office/powerpoint/2010/main" val="1499661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A46285D-F29C-44BB-8013-6E7D13ACCDCE}"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776D0-5C08-4F0D-8570-E0D6C34F3BD6}" type="slidenum">
              <a:rPr lang="en-US" smtClean="0"/>
              <a:t>‹#›</a:t>
            </a:fld>
            <a:endParaRPr lang="en-US"/>
          </a:p>
        </p:txBody>
      </p:sp>
    </p:spTree>
    <p:extLst>
      <p:ext uri="{BB962C8B-B14F-4D97-AF65-F5344CB8AC3E}">
        <p14:creationId xmlns:p14="http://schemas.microsoft.com/office/powerpoint/2010/main" val="65657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46285D-F29C-44BB-8013-6E7D13ACCDCE}"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776D0-5C08-4F0D-8570-E0D6C34F3BD6}" type="slidenum">
              <a:rPr lang="en-US" smtClean="0"/>
              <a:t>‹#›</a:t>
            </a:fld>
            <a:endParaRPr lang="en-US"/>
          </a:p>
        </p:txBody>
      </p:sp>
    </p:spTree>
    <p:extLst>
      <p:ext uri="{BB962C8B-B14F-4D97-AF65-F5344CB8AC3E}">
        <p14:creationId xmlns:p14="http://schemas.microsoft.com/office/powerpoint/2010/main" val="152404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46285D-F29C-44BB-8013-6E7D13ACCDCE}"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776D0-5C08-4F0D-8570-E0D6C34F3BD6}" type="slidenum">
              <a:rPr lang="en-US" smtClean="0"/>
              <a:t>‹#›</a:t>
            </a:fld>
            <a:endParaRPr lang="en-US"/>
          </a:p>
        </p:txBody>
      </p:sp>
    </p:spTree>
    <p:extLst>
      <p:ext uri="{BB962C8B-B14F-4D97-AF65-F5344CB8AC3E}">
        <p14:creationId xmlns:p14="http://schemas.microsoft.com/office/powerpoint/2010/main" val="136966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46285D-F29C-44BB-8013-6E7D13ACCDCE}" type="datetimeFigureOut">
              <a:rPr lang="en-US" smtClean="0"/>
              <a:t>7/9/2022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9776D0-5C08-4F0D-8570-E0D6C34F3BD6}" type="slidenum">
              <a:rPr lang="en-US" smtClean="0"/>
              <a:t>‹#›</a:t>
            </a:fld>
            <a:endParaRPr lang="en-US"/>
          </a:p>
        </p:txBody>
      </p:sp>
    </p:spTree>
    <p:extLst>
      <p:ext uri="{BB962C8B-B14F-4D97-AF65-F5344CB8AC3E}">
        <p14:creationId xmlns:p14="http://schemas.microsoft.com/office/powerpoint/2010/main" val="4208435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A46285D-F29C-44BB-8013-6E7D13ACCDCE}" type="datetimeFigureOut">
              <a:rPr lang="en-US" smtClean="0"/>
              <a:t>7/9/2022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C9776D0-5C08-4F0D-8570-E0D6C34F3BD6}" type="slidenum">
              <a:rPr lang="en-US" smtClean="0"/>
              <a:t>‹#›</a:t>
            </a:fld>
            <a:endParaRPr lang="en-US"/>
          </a:p>
        </p:txBody>
      </p:sp>
    </p:spTree>
    <p:extLst>
      <p:ext uri="{BB962C8B-B14F-4D97-AF65-F5344CB8AC3E}">
        <p14:creationId xmlns:p14="http://schemas.microsoft.com/office/powerpoint/2010/main" val="13515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A46285D-F29C-44BB-8013-6E7D13ACCDCE}" type="datetimeFigureOut">
              <a:rPr lang="en-US" smtClean="0"/>
              <a:t>7/9/2022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C9776D0-5C08-4F0D-8570-E0D6C34F3BD6}" type="slidenum">
              <a:rPr lang="en-US" smtClean="0"/>
              <a:t>‹#›</a:t>
            </a:fld>
            <a:endParaRPr lang="en-US"/>
          </a:p>
        </p:txBody>
      </p:sp>
    </p:spTree>
    <p:extLst>
      <p:ext uri="{BB962C8B-B14F-4D97-AF65-F5344CB8AC3E}">
        <p14:creationId xmlns:p14="http://schemas.microsoft.com/office/powerpoint/2010/main" val="228560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A46285D-F29C-44BB-8013-6E7D13ACCDCE}" type="datetimeFigureOut">
              <a:rPr lang="en-US" smtClean="0"/>
              <a:t>7/9/2022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C9776D0-5C08-4F0D-8570-E0D6C34F3BD6}" type="slidenum">
              <a:rPr lang="en-US" smtClean="0"/>
              <a:t>‹#›</a:t>
            </a:fld>
            <a:endParaRPr lang="en-US"/>
          </a:p>
        </p:txBody>
      </p:sp>
    </p:spTree>
    <p:extLst>
      <p:ext uri="{BB962C8B-B14F-4D97-AF65-F5344CB8AC3E}">
        <p14:creationId xmlns:p14="http://schemas.microsoft.com/office/powerpoint/2010/main" val="180414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46285D-F29C-44BB-8013-6E7D13ACCDCE}"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776D0-5C08-4F0D-8570-E0D6C34F3BD6}" type="slidenum">
              <a:rPr lang="en-US" smtClean="0"/>
              <a:t>‹#›</a:t>
            </a:fld>
            <a:endParaRPr lang="en-US"/>
          </a:p>
        </p:txBody>
      </p:sp>
    </p:spTree>
    <p:extLst>
      <p:ext uri="{BB962C8B-B14F-4D97-AF65-F5344CB8AC3E}">
        <p14:creationId xmlns:p14="http://schemas.microsoft.com/office/powerpoint/2010/main" val="2013128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A46285D-F29C-44BB-8013-6E7D13ACCDCE}" type="datetimeFigureOut">
              <a:rPr lang="en-US" smtClean="0"/>
              <a:t>7/9/2022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C9776D0-5C08-4F0D-8570-E0D6C34F3BD6}" type="slidenum">
              <a:rPr lang="en-US" smtClean="0"/>
              <a:t>‹#›</a:t>
            </a:fld>
            <a:endParaRPr lang="en-US"/>
          </a:p>
        </p:txBody>
      </p:sp>
    </p:spTree>
    <p:extLst>
      <p:ext uri="{BB962C8B-B14F-4D97-AF65-F5344CB8AC3E}">
        <p14:creationId xmlns:p14="http://schemas.microsoft.com/office/powerpoint/2010/main" val="23457554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gfycat.com/FaroffBelovedBarnacl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apod.nasa.gov/apod/ap141215.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mg.co.uk/about-us/board-longitude" TargetMode="External"/><Relationship Id="rId2" Type="http://schemas.openxmlformats.org/officeDocument/2006/relationships/hyperlink" Target="http://cudl.lib.cam.ac.uk/collections/longitud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Where are you?</a:t>
            </a:r>
          </a:p>
        </p:txBody>
      </p:sp>
      <p:sp>
        <p:nvSpPr>
          <p:cNvPr id="3" name="Subtitle 2"/>
          <p:cNvSpPr>
            <a:spLocks noGrp="1"/>
          </p:cNvSpPr>
          <p:nvPr>
            <p:ph type="subTitle" idx="1"/>
          </p:nvPr>
        </p:nvSpPr>
        <p:spPr/>
        <p:txBody>
          <a:bodyPr/>
          <a:lstStyle/>
          <a:p>
            <a:r>
              <a:rPr lang="en-US" dirty="0"/>
              <a:t>A guide to coordinate systems, </a:t>
            </a:r>
            <a:r>
              <a:rPr lang="en-US" dirty="0" err="1"/>
              <a:t>datums</a:t>
            </a:r>
            <a:r>
              <a:rPr lang="en-US" dirty="0"/>
              <a:t>, projections, and geoids.</a:t>
            </a:r>
          </a:p>
        </p:txBody>
      </p:sp>
    </p:spTree>
    <p:extLst>
      <p:ext uri="{BB962C8B-B14F-4D97-AF65-F5344CB8AC3E}">
        <p14:creationId xmlns:p14="http://schemas.microsoft.com/office/powerpoint/2010/main" val="3712664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geology.isu.edu/geostac/Field_Exercise/topomaps/images/utm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704" y="452718"/>
            <a:ext cx="5154139" cy="6216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676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www.dmap.co.uk/utmwor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7732"/>
            <a:ext cx="12094868" cy="618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48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9BFBB-257E-463B-BD38-A83C0705E4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AAFAD9-A59C-4E1C-84B1-52F71BBB0E5A}"/>
              </a:ext>
            </a:extLst>
          </p:cNvPr>
          <p:cNvSpPr>
            <a:spLocks noGrp="1"/>
          </p:cNvSpPr>
          <p:nvPr>
            <p:ph idx="1"/>
          </p:nvPr>
        </p:nvSpPr>
        <p:spPr/>
        <p:txBody>
          <a:bodyPr/>
          <a:lstStyle/>
          <a:p>
            <a:r>
              <a:rPr lang="en-US" dirty="0">
                <a:hlinkClick r:id="rId2"/>
              </a:rPr>
              <a:t>https://gfycat.com/FaroffBelovedBarnacle</a:t>
            </a:r>
            <a:endParaRPr lang="en-US" dirty="0"/>
          </a:p>
          <a:p>
            <a:endParaRPr lang="en-US" dirty="0"/>
          </a:p>
        </p:txBody>
      </p:sp>
    </p:spTree>
    <p:extLst>
      <p:ext uri="{BB962C8B-B14F-4D97-AF65-F5344CB8AC3E}">
        <p14:creationId xmlns:p14="http://schemas.microsoft.com/office/powerpoint/2010/main" val="334091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s://www.e-education.psu.edu/natureofgeoinfo/sites/www.e-education.psu.edu.natureofgeoinfo/files/image/utm_us_zon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2368512"/>
            <a:ext cx="5625597" cy="3724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426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Plane</a:t>
            </a:r>
          </a:p>
        </p:txBody>
      </p:sp>
      <p:sp>
        <p:nvSpPr>
          <p:cNvPr id="3" name="Content Placeholder 2"/>
          <p:cNvSpPr>
            <a:spLocks noGrp="1"/>
          </p:cNvSpPr>
          <p:nvPr>
            <p:ph idx="1"/>
          </p:nvPr>
        </p:nvSpPr>
        <p:spPr/>
        <p:txBody>
          <a:bodyPr/>
          <a:lstStyle/>
          <a:p>
            <a:r>
              <a:rPr lang="en-US" dirty="0"/>
              <a:t>Local grids (only cover one [or part of one] state.</a:t>
            </a:r>
          </a:p>
          <a:p>
            <a:r>
              <a:rPr lang="en-US" dirty="0"/>
              <a:t>Thus, not affected by plate tectonics.  Much.</a:t>
            </a:r>
          </a:p>
          <a:p>
            <a:r>
              <a:rPr lang="en-US" dirty="0"/>
              <a:t>Grid in feet, from false origin</a:t>
            </a:r>
          </a:p>
          <a:p>
            <a:endParaRPr lang="en-US" dirty="0"/>
          </a:p>
        </p:txBody>
      </p:sp>
    </p:spTree>
    <p:extLst>
      <p:ext uri="{BB962C8B-B14F-4D97-AF65-F5344CB8AC3E}">
        <p14:creationId xmlns:p14="http://schemas.microsoft.com/office/powerpoint/2010/main" val="250021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www.okatlas.org/okatlas/location/usa/statepla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485"/>
            <a:ext cx="11037346" cy="662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894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gis.tulaliptribes-nsn.gov/Portals/8/images/WA_SPC_l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52" y="158544"/>
            <a:ext cx="9268123" cy="6418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110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Land Survey System (PLSS)</a:t>
            </a:r>
          </a:p>
        </p:txBody>
      </p:sp>
      <p:sp>
        <p:nvSpPr>
          <p:cNvPr id="3" name="Content Placeholder 2"/>
          <p:cNvSpPr>
            <a:spLocks noGrp="1"/>
          </p:cNvSpPr>
          <p:nvPr>
            <p:ph idx="1"/>
          </p:nvPr>
        </p:nvSpPr>
        <p:spPr/>
        <p:txBody>
          <a:bodyPr/>
          <a:lstStyle/>
          <a:p>
            <a:r>
              <a:rPr lang="en-US" dirty="0"/>
              <a:t>Broken by township, range, section, ¼ section, ¼ ¼ section, etc.</a:t>
            </a:r>
          </a:p>
          <a:p>
            <a:r>
              <a:rPr lang="en-US" dirty="0"/>
              <a:t>Old school way of partitioning the West, mostly.</a:t>
            </a:r>
          </a:p>
        </p:txBody>
      </p:sp>
    </p:spTree>
    <p:extLst>
      <p:ext uri="{BB962C8B-B14F-4D97-AF65-F5344CB8AC3E}">
        <p14:creationId xmlns:p14="http://schemas.microsoft.com/office/powerpoint/2010/main" val="2880514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4" name="Picture 4" descr="http://www.utahcounty.gov/dept/surveyor/images/plssstat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0" y="1163907"/>
            <a:ext cx="4874465" cy="345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965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8" name="Picture 4" descr="http://www.co.pacific.wa.us/gis/desktopgis/web/image_2004/pl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186" y="0"/>
            <a:ext cx="530323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08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Assigning a number</a:t>
            </a:r>
          </a:p>
        </p:txBody>
      </p:sp>
      <p:sp>
        <p:nvSpPr>
          <p:cNvPr id="3" name="Content Placeholder 2"/>
          <p:cNvSpPr>
            <a:spLocks noGrp="1"/>
          </p:cNvSpPr>
          <p:nvPr>
            <p:ph idx="1"/>
          </p:nvPr>
        </p:nvSpPr>
        <p:spPr/>
        <p:txBody>
          <a:bodyPr/>
          <a:lstStyle/>
          <a:p>
            <a:r>
              <a:rPr lang="en-US" dirty="0"/>
              <a:t>Coordinate systems.  Which include:</a:t>
            </a:r>
          </a:p>
          <a:p>
            <a:pPr lvl="1"/>
            <a:r>
              <a:rPr lang="en-US" dirty="0"/>
              <a:t>Latitude/Longitude</a:t>
            </a:r>
          </a:p>
          <a:p>
            <a:pPr lvl="1"/>
            <a:r>
              <a:rPr lang="en-US" dirty="0"/>
              <a:t>Universal Transverse Mercator (UTM)</a:t>
            </a:r>
          </a:p>
          <a:p>
            <a:pPr lvl="1"/>
            <a:r>
              <a:rPr lang="en-US" dirty="0"/>
              <a:t>Military Grid</a:t>
            </a:r>
          </a:p>
          <a:p>
            <a:pPr lvl="1"/>
            <a:r>
              <a:rPr lang="en-US" dirty="0"/>
              <a:t>State Plane</a:t>
            </a:r>
          </a:p>
          <a:p>
            <a:pPr lvl="1"/>
            <a:r>
              <a:rPr lang="en-US" dirty="0"/>
              <a:t>Public Lands Survey System (PLSS)</a:t>
            </a:r>
          </a:p>
        </p:txBody>
      </p:sp>
    </p:spTree>
    <p:extLst>
      <p:ext uri="{BB962C8B-B14F-4D97-AF65-F5344CB8AC3E}">
        <p14:creationId xmlns:p14="http://schemas.microsoft.com/office/powerpoint/2010/main" val="423083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598EB-4936-423B-9C83-F3F7DD8590EA}"/>
              </a:ext>
            </a:extLst>
          </p:cNvPr>
          <p:cNvSpPr>
            <a:spLocks noGrp="1"/>
          </p:cNvSpPr>
          <p:nvPr>
            <p:ph type="title"/>
          </p:nvPr>
        </p:nvSpPr>
        <p:spPr/>
        <p:txBody>
          <a:bodyPr/>
          <a:lstStyle/>
          <a:p>
            <a:r>
              <a:rPr lang="en-US" dirty="0"/>
              <a:t>PLSS on Quad maps	</a:t>
            </a:r>
          </a:p>
        </p:txBody>
      </p:sp>
      <p:sp>
        <p:nvSpPr>
          <p:cNvPr id="3" name="Content Placeholder 2">
            <a:extLst>
              <a:ext uri="{FF2B5EF4-FFF2-40B4-BE49-F238E27FC236}">
                <a16:creationId xmlns:a16="http://schemas.microsoft.com/office/drawing/2014/main" id="{CC770F60-3ED8-4591-A18E-97D64973F1E8}"/>
              </a:ext>
            </a:extLst>
          </p:cNvPr>
          <p:cNvSpPr>
            <a:spLocks noGrp="1"/>
          </p:cNvSpPr>
          <p:nvPr>
            <p:ph idx="1"/>
          </p:nvPr>
        </p:nvSpPr>
        <p:spPr/>
        <p:txBody>
          <a:bodyPr/>
          <a:lstStyle/>
          <a:p>
            <a:r>
              <a:rPr lang="en-US" dirty="0"/>
              <a:t>There… then not… now back.  Clearly still important.</a:t>
            </a:r>
          </a:p>
        </p:txBody>
      </p:sp>
    </p:spTree>
    <p:extLst>
      <p:ext uri="{BB962C8B-B14F-4D97-AF65-F5344CB8AC3E}">
        <p14:creationId xmlns:p14="http://schemas.microsoft.com/office/powerpoint/2010/main" val="856601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the shape of the earth?</a:t>
            </a:r>
          </a:p>
        </p:txBody>
      </p:sp>
      <p:sp>
        <p:nvSpPr>
          <p:cNvPr id="3" name="Content Placeholder 2"/>
          <p:cNvSpPr>
            <a:spLocks noGrp="1"/>
          </p:cNvSpPr>
          <p:nvPr>
            <p:ph idx="1"/>
          </p:nvPr>
        </p:nvSpPr>
        <p:spPr/>
        <p:txBody>
          <a:bodyPr>
            <a:normAutofit fontScale="92500" lnSpcReduction="10000"/>
          </a:bodyPr>
          <a:lstStyle/>
          <a:p>
            <a:r>
              <a:rPr lang="en-US" dirty="0"/>
              <a:t>It’s not spherical.  Not even close.  Which would, however, make the math easy.</a:t>
            </a:r>
          </a:p>
          <a:p>
            <a:r>
              <a:rPr lang="en-US" dirty="0"/>
              <a:t>It’s not even a spheroid…. (two axes of different length)</a:t>
            </a:r>
          </a:p>
          <a:p>
            <a:r>
              <a:rPr lang="en-US" dirty="0"/>
              <a:t>It’s considered an oblate spheroid….  In other words, a spheroid with bulges and pits.  Think a squashed golf ball.</a:t>
            </a:r>
          </a:p>
          <a:p>
            <a:r>
              <a:rPr lang="en-US" dirty="0"/>
              <a:t>So, we need a mathematical model of the shape of the earth – a datum.</a:t>
            </a:r>
          </a:p>
          <a:p>
            <a:r>
              <a:rPr lang="en-US" dirty="0"/>
              <a:t>Picture a transparent ball.  Now draw </a:t>
            </a:r>
            <a:r>
              <a:rPr lang="en-US" dirty="0" err="1"/>
              <a:t>lat</a:t>
            </a:r>
            <a:r>
              <a:rPr lang="en-US" dirty="0"/>
              <a:t>/long onto it.  Put a lightbulb inside.  Light the bulb and look at the reflection of the </a:t>
            </a:r>
            <a:r>
              <a:rPr lang="en-US" dirty="0" err="1"/>
              <a:t>lat</a:t>
            </a:r>
            <a:r>
              <a:rPr lang="en-US" dirty="0"/>
              <a:t>/long on the wall.  Now, distort the ball – the location of the lines changes.  </a:t>
            </a:r>
          </a:p>
          <a:p>
            <a:r>
              <a:rPr lang="en-US" dirty="0"/>
              <a:t>So, to have accurate coordinates, we need an accurate model of the earth.</a:t>
            </a:r>
          </a:p>
        </p:txBody>
      </p:sp>
    </p:spTree>
    <p:extLst>
      <p:ext uri="{BB962C8B-B14F-4D97-AF65-F5344CB8AC3E}">
        <p14:creationId xmlns:p14="http://schemas.microsoft.com/office/powerpoint/2010/main" val="1479366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They can be centered at the center of the earth or on the surface</a:t>
            </a:r>
          </a:p>
        </p:txBody>
      </p:sp>
      <p:sp>
        <p:nvSpPr>
          <p:cNvPr id="3" name="Content Placeholder 2"/>
          <p:cNvSpPr>
            <a:spLocks noGrp="1"/>
          </p:cNvSpPr>
          <p:nvPr>
            <p:ph idx="1"/>
          </p:nvPr>
        </p:nvSpPr>
        <p:spPr>
          <a:xfrm>
            <a:off x="1103312" y="2624866"/>
            <a:ext cx="8946541" cy="3623533"/>
          </a:xfrm>
        </p:spPr>
        <p:txBody>
          <a:bodyPr/>
          <a:lstStyle/>
          <a:p>
            <a:r>
              <a:rPr lang="en-US" dirty="0"/>
              <a:t>Which, really depends on the technology of the time.</a:t>
            </a:r>
          </a:p>
          <a:p>
            <a:r>
              <a:rPr lang="en-US" dirty="0"/>
              <a:t>They can also be “local” or global.</a:t>
            </a:r>
          </a:p>
        </p:txBody>
      </p:sp>
    </p:spTree>
    <p:extLst>
      <p:ext uri="{BB962C8B-B14F-4D97-AF65-F5344CB8AC3E}">
        <p14:creationId xmlns:p14="http://schemas.microsoft.com/office/powerpoint/2010/main" val="1798665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Datums</a:t>
            </a:r>
            <a:r>
              <a:rPr lang="en-US" dirty="0"/>
              <a:t> – the ones to worry about</a:t>
            </a:r>
          </a:p>
        </p:txBody>
      </p:sp>
      <p:sp>
        <p:nvSpPr>
          <p:cNvPr id="3" name="Content Placeholder 2"/>
          <p:cNvSpPr>
            <a:spLocks noGrp="1"/>
          </p:cNvSpPr>
          <p:nvPr>
            <p:ph idx="1"/>
          </p:nvPr>
        </p:nvSpPr>
        <p:spPr/>
        <p:txBody>
          <a:bodyPr/>
          <a:lstStyle/>
          <a:p>
            <a:r>
              <a:rPr lang="en-US" dirty="0"/>
              <a:t>Clarke 1866</a:t>
            </a:r>
          </a:p>
          <a:p>
            <a:r>
              <a:rPr lang="en-US" dirty="0"/>
              <a:t>North American Datum of 1927 (NAD27)</a:t>
            </a:r>
          </a:p>
          <a:p>
            <a:r>
              <a:rPr lang="en-US" dirty="0"/>
              <a:t>NAD83</a:t>
            </a:r>
          </a:p>
          <a:p>
            <a:r>
              <a:rPr lang="en-US" dirty="0"/>
              <a:t>WGS84</a:t>
            </a:r>
          </a:p>
          <a:p>
            <a:endParaRPr lang="en-US" dirty="0"/>
          </a:p>
          <a:p>
            <a:r>
              <a:rPr lang="en-US" dirty="0"/>
              <a:t>Note which are earth centered.  And the approximate error between them.</a:t>
            </a:r>
          </a:p>
        </p:txBody>
      </p:sp>
    </p:spTree>
    <p:extLst>
      <p:ext uri="{BB962C8B-B14F-4D97-AF65-F5344CB8AC3E}">
        <p14:creationId xmlns:p14="http://schemas.microsoft.com/office/powerpoint/2010/main" val="1706590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https://blog.openshift.com/wp-content/uploads/imported/datu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44" y="1901100"/>
            <a:ext cx="7686749" cy="434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943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98026-1856-399E-30BE-B9842979FD90}"/>
              </a:ext>
            </a:extLst>
          </p:cNvPr>
          <p:cNvSpPr>
            <a:spLocks noGrp="1"/>
          </p:cNvSpPr>
          <p:nvPr>
            <p:ph type="title"/>
          </p:nvPr>
        </p:nvSpPr>
        <p:spPr/>
        <p:txBody>
          <a:bodyPr/>
          <a:lstStyle/>
          <a:p>
            <a:r>
              <a:rPr lang="en-US" dirty="0"/>
              <a:t>The Geoid	</a:t>
            </a:r>
          </a:p>
        </p:txBody>
      </p:sp>
      <p:sp>
        <p:nvSpPr>
          <p:cNvPr id="3" name="Content Placeholder 2">
            <a:extLst>
              <a:ext uri="{FF2B5EF4-FFF2-40B4-BE49-F238E27FC236}">
                <a16:creationId xmlns:a16="http://schemas.microsoft.com/office/drawing/2014/main" id="{B7268CD7-A357-B0C0-A894-0E632D343F38}"/>
              </a:ext>
            </a:extLst>
          </p:cNvPr>
          <p:cNvSpPr>
            <a:spLocks noGrp="1"/>
          </p:cNvSpPr>
          <p:nvPr>
            <p:ph idx="1"/>
          </p:nvPr>
        </p:nvSpPr>
        <p:spPr/>
        <p:txBody>
          <a:bodyPr/>
          <a:lstStyle/>
          <a:p>
            <a:r>
              <a:rPr lang="en-US" dirty="0"/>
              <a:t>Basically, a high end datum based on gravity.</a:t>
            </a:r>
          </a:p>
          <a:p>
            <a:r>
              <a:rPr lang="en-US" dirty="0"/>
              <a:t>Needed for crazy accurate measurements – not something most of us will ever need to deal with.</a:t>
            </a:r>
          </a:p>
          <a:p>
            <a:r>
              <a:rPr lang="en-US" dirty="0"/>
              <a:t>But, gravity isn’t </a:t>
            </a:r>
            <a:r>
              <a:rPr lang="en-US"/>
              <a:t>a constant: </a:t>
            </a:r>
            <a:r>
              <a:rPr lang="en-US">
                <a:hlinkClick r:id="rId2"/>
              </a:rPr>
              <a:t>https://apod.nasa.gov/apod/ap141215.html</a:t>
            </a:r>
            <a:endParaRPr lang="en-US"/>
          </a:p>
          <a:p>
            <a:endParaRPr lang="en-US"/>
          </a:p>
        </p:txBody>
      </p:sp>
    </p:spTree>
    <p:extLst>
      <p:ext uri="{BB962C8B-B14F-4D97-AF65-F5344CB8AC3E}">
        <p14:creationId xmlns:p14="http://schemas.microsoft.com/office/powerpoint/2010/main" val="3717962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projections, though???</a:t>
            </a:r>
          </a:p>
        </p:txBody>
      </p:sp>
      <p:sp>
        <p:nvSpPr>
          <p:cNvPr id="3" name="Content Placeholder 2"/>
          <p:cNvSpPr>
            <a:spLocks noGrp="1"/>
          </p:cNvSpPr>
          <p:nvPr>
            <p:ph idx="1"/>
          </p:nvPr>
        </p:nvSpPr>
        <p:spPr/>
        <p:txBody>
          <a:bodyPr/>
          <a:lstStyle/>
          <a:p>
            <a:r>
              <a:rPr lang="en-US" dirty="0"/>
              <a:t>A projection is just a way of getting a 3D object (the earth) onto a 2D surface (screen or paper map).  It has nothing to do with accuracy, coordinates, or </a:t>
            </a:r>
            <a:r>
              <a:rPr lang="en-US" dirty="0" err="1"/>
              <a:t>datums</a:t>
            </a:r>
            <a:r>
              <a:rPr lang="en-US" dirty="0"/>
              <a:t>.</a:t>
            </a:r>
          </a:p>
          <a:p>
            <a:r>
              <a:rPr lang="en-US" dirty="0"/>
              <a:t>Important point – projections always distort – what they distort and how much is up to the cartographer.</a:t>
            </a:r>
          </a:p>
        </p:txBody>
      </p:sp>
    </p:spTree>
    <p:extLst>
      <p:ext uri="{BB962C8B-B14F-4D97-AF65-F5344CB8AC3E}">
        <p14:creationId xmlns:p14="http://schemas.microsoft.com/office/powerpoint/2010/main" val="4264193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Projection classification	</a:t>
            </a:r>
          </a:p>
        </p:txBody>
      </p:sp>
      <p:sp>
        <p:nvSpPr>
          <p:cNvPr id="3" name="Content Placeholder 2"/>
          <p:cNvSpPr>
            <a:spLocks noGrp="1"/>
          </p:cNvSpPr>
          <p:nvPr>
            <p:ph idx="1"/>
          </p:nvPr>
        </p:nvSpPr>
        <p:spPr/>
        <p:txBody>
          <a:bodyPr/>
          <a:lstStyle/>
          <a:p>
            <a:r>
              <a:rPr lang="en-US" dirty="0"/>
              <a:t>1) By Geometric construction</a:t>
            </a:r>
          </a:p>
          <a:p>
            <a:pPr lvl="1"/>
            <a:r>
              <a:rPr lang="en-US" dirty="0"/>
              <a:t>Conic</a:t>
            </a:r>
          </a:p>
          <a:p>
            <a:pPr lvl="1"/>
            <a:r>
              <a:rPr lang="en-US" dirty="0"/>
              <a:t>Cylindrical</a:t>
            </a:r>
          </a:p>
          <a:p>
            <a:pPr lvl="1"/>
            <a:r>
              <a:rPr lang="en-US" dirty="0"/>
              <a:t>Azimuthal</a:t>
            </a:r>
          </a:p>
          <a:p>
            <a:pPr lvl="1"/>
            <a:r>
              <a:rPr lang="en-US" dirty="0"/>
              <a:t>Modified by </a:t>
            </a:r>
          </a:p>
          <a:p>
            <a:pPr lvl="2"/>
            <a:r>
              <a:rPr lang="en-US" dirty="0"/>
              <a:t>Aspect (equatorial, polar, oblique)</a:t>
            </a:r>
          </a:p>
          <a:p>
            <a:pPr lvl="2"/>
            <a:r>
              <a:rPr lang="en-US" dirty="0"/>
              <a:t>Case (Tangent, secant, polyconic)</a:t>
            </a:r>
          </a:p>
          <a:p>
            <a:pPr marL="0" indent="0">
              <a:buNone/>
            </a:pPr>
            <a:endParaRPr lang="en-US" dirty="0"/>
          </a:p>
          <a:p>
            <a:pPr marL="0" indent="0">
              <a:buNone/>
            </a:pPr>
            <a:r>
              <a:rPr lang="en-US" dirty="0"/>
              <a:t>or</a:t>
            </a:r>
          </a:p>
        </p:txBody>
      </p:sp>
    </p:spTree>
    <p:extLst>
      <p:ext uri="{BB962C8B-B14F-4D97-AF65-F5344CB8AC3E}">
        <p14:creationId xmlns:p14="http://schemas.microsoft.com/office/powerpoint/2010/main" val="2915167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2</a:t>
            </a:r>
          </a:p>
        </p:txBody>
      </p:sp>
      <p:sp>
        <p:nvSpPr>
          <p:cNvPr id="3" name="Content Placeholder 2"/>
          <p:cNvSpPr>
            <a:spLocks noGrp="1"/>
          </p:cNvSpPr>
          <p:nvPr>
            <p:ph idx="1"/>
          </p:nvPr>
        </p:nvSpPr>
        <p:spPr/>
        <p:txBody>
          <a:bodyPr/>
          <a:lstStyle/>
          <a:p>
            <a:r>
              <a:rPr lang="en-US" dirty="0"/>
              <a:t>2) by preserved properties</a:t>
            </a:r>
          </a:p>
          <a:p>
            <a:pPr lvl="1"/>
            <a:r>
              <a:rPr lang="en-US" dirty="0"/>
              <a:t>Area (equal area or equivalent projections)</a:t>
            </a:r>
          </a:p>
          <a:p>
            <a:pPr lvl="1"/>
            <a:r>
              <a:rPr lang="en-US" dirty="0"/>
              <a:t>Angle (shapes are correct – conformal projections).  Note, angle and area are mutually exclusive.  Mercator!</a:t>
            </a:r>
          </a:p>
          <a:p>
            <a:pPr lvl="1"/>
            <a:r>
              <a:rPr lang="en-US" dirty="0"/>
              <a:t>Distance (equidistant projections) – distances between points are correct.  But only to/from a single point!  The center</a:t>
            </a:r>
          </a:p>
          <a:p>
            <a:pPr lvl="1"/>
            <a:r>
              <a:rPr lang="en-US" dirty="0"/>
              <a:t>Azimuth.  Great circles are straight lines.  Often viewed with the poles at the center.  Only applies to/from a single point.  The center.</a:t>
            </a:r>
          </a:p>
          <a:p>
            <a:pPr lvl="1"/>
            <a:r>
              <a:rPr lang="en-US" dirty="0"/>
              <a:t>Compromise.  Nothing is preserved.  But nothing super distorted, either.</a:t>
            </a:r>
          </a:p>
          <a:p>
            <a:pPr lvl="1"/>
            <a:endParaRPr lang="en-US" dirty="0"/>
          </a:p>
          <a:p>
            <a:pPr marL="0" indent="0">
              <a:buNone/>
            </a:pPr>
            <a:r>
              <a:rPr lang="en-US" dirty="0"/>
              <a:t>Now, let’s look at some images. Much of the below swiped from Pease.</a:t>
            </a:r>
          </a:p>
        </p:txBody>
      </p:sp>
    </p:spTree>
    <p:extLst>
      <p:ext uri="{BB962C8B-B14F-4D97-AF65-F5344CB8AC3E}">
        <p14:creationId xmlns:p14="http://schemas.microsoft.com/office/powerpoint/2010/main" val="3063648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276600" y="838200"/>
            <a:ext cx="6400800" cy="533400"/>
          </a:xfrm>
          <a:ln w="9525" cmpd="sng"/>
          <a:extLst>
            <a:ext uri="{91240B29-F687-4F45-9708-019B960494DF}">
              <a14:hiddenLine xmlns:a14="http://schemas.microsoft.com/office/drawing/2010/main" w="76200" cmpd="tri">
                <a:solidFill>
                  <a:srgbClr val="000000"/>
                </a:solidFill>
                <a:miter lim="800000"/>
                <a:headEnd/>
                <a:tailEnd/>
              </a14:hiddenLine>
            </a:ext>
          </a:extLst>
        </p:spPr>
        <p:txBody>
          <a:bodyPr/>
          <a:lstStyle/>
          <a:p>
            <a:pPr eaLnBrk="1" hangingPunct="1"/>
            <a:r>
              <a:rPr lang="en-US" altLang="en-US" sz="2400">
                <a:latin typeface="Book Antiqua" panose="02040602050305030304" pitchFamily="18" charset="0"/>
              </a:rPr>
              <a:t>Projections</a:t>
            </a:r>
          </a:p>
        </p:txBody>
      </p:sp>
      <p:sp>
        <p:nvSpPr>
          <p:cNvPr id="27651" name="Rectangle 3"/>
          <p:cNvSpPr>
            <a:spLocks noGrp="1" noChangeArrowheads="1"/>
          </p:cNvSpPr>
          <p:nvPr>
            <p:ph type="subTitle" idx="1"/>
          </p:nvPr>
        </p:nvSpPr>
        <p:spPr>
          <a:xfrm>
            <a:off x="2209800" y="152400"/>
            <a:ext cx="8229600" cy="6705600"/>
          </a:xfrm>
          <a:solidFill>
            <a:schemeClr val="accent1"/>
          </a:solidFill>
          <a:ln w="9525"/>
          <a:extLst>
            <a:ext uri="{91240B29-F687-4F45-9708-019B960494DF}">
              <a14:hiddenLine xmlns:a14="http://schemas.microsoft.com/office/drawing/2010/main" w="6350">
                <a:solidFill>
                  <a:srgbClr val="000000"/>
                </a:solidFill>
                <a:miter lim="800000"/>
                <a:headEnd/>
                <a:tailEnd/>
              </a14:hiddenLine>
            </a:ext>
          </a:extLst>
        </p:spPr>
        <p:txBody>
          <a:bodyPr/>
          <a:lstStyle/>
          <a:p>
            <a:pPr algn="l" eaLnBrk="1" hangingPunct="1"/>
            <a:endParaRPr lang="en-US" altLang="en-US" sz="1800">
              <a:latin typeface="Book Antiqua" panose="02040602050305030304" pitchFamily="18" charset="0"/>
            </a:endParaRPr>
          </a:p>
          <a:p>
            <a:pPr algn="l" eaLnBrk="1" hangingPunct="1">
              <a:buFontTx/>
              <a:buBlip>
                <a:blip r:embed="rId3"/>
              </a:buBlip>
            </a:pPr>
            <a:r>
              <a:rPr lang="en-US" altLang="en-US" sz="2400">
                <a:latin typeface="Book Antiqua" panose="02040602050305030304" pitchFamily="18" charset="0"/>
              </a:rPr>
              <a:t>projecting a spherical surface onto a cylinder. minimize distortion along the equator (in the normal position).</a:t>
            </a:r>
          </a:p>
          <a:p>
            <a:pPr algn="l" eaLnBrk="1" hangingPunct="1">
              <a:buFontTx/>
              <a:buBlip>
                <a:blip r:embed="rId3"/>
              </a:buBlip>
            </a:pPr>
            <a:endParaRPr lang="en-US" altLang="en-US" sz="2400">
              <a:latin typeface="Book Antiqua" panose="02040602050305030304" pitchFamily="18" charset="0"/>
            </a:endParaRPr>
          </a:p>
        </p:txBody>
      </p:sp>
      <p:pic>
        <p:nvPicPr>
          <p:cNvPr id="27652" name="Picture 5" descr="cylin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479676"/>
            <a:ext cx="44958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88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0"/>
            <a:ext cx="7772400" cy="114300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a:solidFill>
                  <a:schemeClr val="tx1"/>
                </a:solidFill>
              </a:rPr>
              <a:t>Coordinate Systems</a:t>
            </a:r>
            <a:br>
              <a:rPr lang="en-US" altLang="en-US" sz="3200">
                <a:solidFill>
                  <a:schemeClr val="tx1"/>
                </a:solidFill>
              </a:rPr>
            </a:br>
            <a:r>
              <a:rPr lang="en-US" altLang="en-US" sz="4000" b="1">
                <a:solidFill>
                  <a:schemeClr val="tx1"/>
                </a:solidFill>
              </a:rPr>
              <a:t>Geographic vs. Projected</a:t>
            </a:r>
          </a:p>
        </p:txBody>
      </p:sp>
      <p:sp>
        <p:nvSpPr>
          <p:cNvPr id="5" name="Rectangle 3"/>
          <p:cNvSpPr txBox="1">
            <a:spLocks noChangeArrowheads="1"/>
          </p:cNvSpPr>
          <p:nvPr/>
        </p:nvSpPr>
        <p:spPr>
          <a:xfrm>
            <a:off x="152400" y="1600200"/>
            <a:ext cx="6172200" cy="49530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altLang="en-US" sz="2800">
                <a:solidFill>
                  <a:srgbClr val="000066"/>
                </a:solidFill>
              </a:rPr>
              <a:t>Geographic Coordinate Systems (GCS)</a:t>
            </a:r>
          </a:p>
          <a:p>
            <a:pPr lvl="2"/>
            <a:r>
              <a:rPr lang="en-US" altLang="en-US" sz="2000"/>
              <a:t>Location measured from curved surface of the earth </a:t>
            </a:r>
          </a:p>
          <a:p>
            <a:pPr lvl="2"/>
            <a:r>
              <a:rPr lang="en-US" altLang="en-US" sz="2000"/>
              <a:t>Measurement units latitude and longitude</a:t>
            </a:r>
          </a:p>
          <a:p>
            <a:pPr lvl="3"/>
            <a:r>
              <a:rPr lang="en-US" altLang="en-US" sz="1800"/>
              <a:t>Degrees-minutes-seconds (DMS)</a:t>
            </a:r>
          </a:p>
          <a:p>
            <a:pPr lvl="3"/>
            <a:r>
              <a:rPr lang="en-US" altLang="en-US" sz="1800"/>
              <a:t>Decimal degrees (DD) or radians (rad)</a:t>
            </a:r>
          </a:p>
          <a:p>
            <a:pPr lvl="2">
              <a:buFontTx/>
              <a:buNone/>
            </a:pPr>
            <a:endParaRPr lang="en-US" altLang="en-US" sz="2000"/>
          </a:p>
          <a:p>
            <a:r>
              <a:rPr lang="en-US" altLang="en-US" sz="2800">
                <a:solidFill>
                  <a:srgbClr val="000066"/>
                </a:solidFill>
              </a:rPr>
              <a:t>Projected Coordinate Syst (PCS)</a:t>
            </a:r>
          </a:p>
          <a:p>
            <a:pPr lvl="2"/>
            <a:r>
              <a:rPr lang="en-US" altLang="en-US" sz="2000"/>
              <a:t>Flat surface</a:t>
            </a:r>
          </a:p>
          <a:p>
            <a:pPr lvl="2"/>
            <a:r>
              <a:rPr lang="en-US" altLang="en-US" sz="2000"/>
              <a:t>Units can be in meters, feet, inches</a:t>
            </a:r>
          </a:p>
          <a:p>
            <a:pPr lvl="2"/>
            <a:r>
              <a:rPr lang="en-US" altLang="en-US" sz="2000"/>
              <a:t>Distortions will occur, except for very fine scale maps</a:t>
            </a:r>
          </a:p>
        </p:txBody>
      </p:sp>
      <p:pic>
        <p:nvPicPr>
          <p:cNvPr id="6" name="Picture 4" descr="G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443663" y="1295400"/>
            <a:ext cx="2649537" cy="2670175"/>
          </a:xfrm>
          <a:prstGeom prst="rect">
            <a:avLst/>
          </a:prstGeom>
          <a:noFill/>
        </p:spPr>
      </p:pic>
      <p:pic>
        <p:nvPicPr>
          <p:cNvPr id="7" name="Picture 5" descr="proj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494463" y="3962400"/>
            <a:ext cx="2649537" cy="2895600"/>
          </a:xfrm>
          <a:prstGeom prst="rect">
            <a:avLst/>
          </a:prstGeom>
          <a:noFill/>
        </p:spPr>
      </p:pic>
    </p:spTree>
    <p:extLst>
      <p:ext uri="{BB962C8B-B14F-4D97-AF65-F5344CB8AC3E}">
        <p14:creationId xmlns:p14="http://schemas.microsoft.com/office/powerpoint/2010/main" val="3181216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3276600" y="838200"/>
            <a:ext cx="6400800" cy="533400"/>
          </a:xfrm>
          <a:ln w="9525" cmpd="sng"/>
          <a:extLst>
            <a:ext uri="{91240B29-F687-4F45-9708-019B960494DF}">
              <a14:hiddenLine xmlns:a14="http://schemas.microsoft.com/office/drawing/2010/main" w="76200" cmpd="tri">
                <a:solidFill>
                  <a:srgbClr val="000000"/>
                </a:solidFill>
                <a:miter lim="800000"/>
                <a:headEnd/>
                <a:tailEnd/>
              </a14:hiddenLine>
            </a:ext>
          </a:extLst>
        </p:spPr>
        <p:txBody>
          <a:bodyPr/>
          <a:lstStyle/>
          <a:p>
            <a:pPr eaLnBrk="1" hangingPunct="1"/>
            <a:r>
              <a:rPr lang="en-US" altLang="en-US" sz="2400">
                <a:latin typeface="Book Antiqua" panose="02040602050305030304" pitchFamily="18" charset="0"/>
              </a:rPr>
              <a:t>Projections</a:t>
            </a:r>
          </a:p>
        </p:txBody>
      </p:sp>
      <p:sp>
        <p:nvSpPr>
          <p:cNvPr id="28675" name="Rectangle 3"/>
          <p:cNvSpPr>
            <a:spLocks noGrp="1" noChangeArrowheads="1"/>
          </p:cNvSpPr>
          <p:nvPr>
            <p:ph type="subTitle" idx="1"/>
          </p:nvPr>
        </p:nvSpPr>
        <p:spPr>
          <a:xfrm>
            <a:off x="2362200" y="228600"/>
            <a:ext cx="8001000" cy="6629400"/>
          </a:xfrm>
          <a:solidFill>
            <a:schemeClr val="accent1"/>
          </a:solidFill>
          <a:ln w="9525"/>
          <a:extLst>
            <a:ext uri="{91240B29-F687-4F45-9708-019B960494DF}">
              <a14:hiddenLine xmlns:a14="http://schemas.microsoft.com/office/drawing/2010/main" w="6350">
                <a:solidFill>
                  <a:srgbClr val="000000"/>
                </a:solidFill>
                <a:miter lim="800000"/>
                <a:headEnd/>
                <a:tailEnd/>
              </a14:hiddenLine>
            </a:ext>
          </a:extLst>
        </p:spPr>
        <p:txBody>
          <a:bodyPr/>
          <a:lstStyle/>
          <a:p>
            <a:pPr algn="l" eaLnBrk="1" hangingPunct="1"/>
            <a:endParaRPr lang="en-US" altLang="en-US" sz="1800">
              <a:latin typeface="Book Antiqua" panose="02040602050305030304" pitchFamily="18" charset="0"/>
            </a:endParaRPr>
          </a:p>
          <a:p>
            <a:pPr algn="l" eaLnBrk="1" hangingPunct="1">
              <a:buFontTx/>
              <a:buBlip>
                <a:blip r:embed="rId3"/>
              </a:buBlip>
            </a:pPr>
            <a:r>
              <a:rPr lang="en-US" altLang="en-US" sz="1800">
                <a:latin typeface="Book Antiqua" panose="02040602050305030304" pitchFamily="18" charset="0"/>
              </a:rPr>
              <a:t>  </a:t>
            </a:r>
            <a:r>
              <a:rPr lang="en-US" altLang="en-US">
                <a:latin typeface="Book Antiqua" panose="02040602050305030304" pitchFamily="18" charset="0"/>
              </a:rPr>
              <a:t>A transverse projection is rotated 90° from the normal projection.  </a:t>
            </a:r>
          </a:p>
          <a:p>
            <a:pPr algn="l" eaLnBrk="1" hangingPunct="1">
              <a:buFontTx/>
              <a:buBlip>
                <a:blip r:embed="rId3"/>
              </a:buBlip>
            </a:pPr>
            <a:endParaRPr lang="en-US" altLang="en-US">
              <a:latin typeface="Book Antiqua" panose="02040602050305030304" pitchFamily="18" charset="0"/>
            </a:endParaRPr>
          </a:p>
          <a:p>
            <a:pPr algn="l" eaLnBrk="1" hangingPunct="1">
              <a:buFontTx/>
              <a:buBlip>
                <a:blip r:embed="rId3"/>
              </a:buBlip>
            </a:pPr>
            <a:r>
              <a:rPr lang="en-US" altLang="en-US">
                <a:latin typeface="Book Antiqua" panose="02040602050305030304" pitchFamily="18" charset="0"/>
              </a:rPr>
              <a:t>As the line of tangency is along a meridian instead of a parallel, this reduces distortion along a north-south line while distortion increases on either side in an east-west direction.</a:t>
            </a:r>
          </a:p>
          <a:p>
            <a:pPr algn="l" eaLnBrk="1" hangingPunct="1">
              <a:buFontTx/>
              <a:buBlip>
                <a:blip r:embed="rId3"/>
              </a:buBlip>
            </a:pPr>
            <a:endParaRPr lang="en-US" altLang="en-US">
              <a:latin typeface="Book Antiqua" panose="02040602050305030304" pitchFamily="18" charset="0"/>
            </a:endParaRPr>
          </a:p>
        </p:txBody>
      </p:sp>
      <p:pic>
        <p:nvPicPr>
          <p:cNvPr id="28676" name="Picture 5" descr="transcy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624138"/>
            <a:ext cx="48006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821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3276600" y="838200"/>
            <a:ext cx="6400800" cy="533400"/>
          </a:xfrm>
          <a:ln w="9525" cmpd="sng"/>
          <a:extLst>
            <a:ext uri="{91240B29-F687-4F45-9708-019B960494DF}">
              <a14:hiddenLine xmlns:a14="http://schemas.microsoft.com/office/drawing/2010/main" w="76200" cmpd="tri">
                <a:solidFill>
                  <a:srgbClr val="000000"/>
                </a:solidFill>
                <a:miter lim="800000"/>
                <a:headEnd/>
                <a:tailEnd/>
              </a14:hiddenLine>
            </a:ext>
          </a:extLst>
        </p:spPr>
        <p:txBody>
          <a:bodyPr/>
          <a:lstStyle/>
          <a:p>
            <a:pPr eaLnBrk="1" hangingPunct="1"/>
            <a:r>
              <a:rPr lang="en-US" altLang="en-US" sz="2400">
                <a:latin typeface="Book Antiqua" panose="02040602050305030304" pitchFamily="18" charset="0"/>
              </a:rPr>
              <a:t>Projections</a:t>
            </a:r>
          </a:p>
        </p:txBody>
      </p:sp>
      <p:sp>
        <p:nvSpPr>
          <p:cNvPr id="29699" name="Rectangle 3"/>
          <p:cNvSpPr>
            <a:spLocks noGrp="1" noChangeArrowheads="1"/>
          </p:cNvSpPr>
          <p:nvPr>
            <p:ph type="subTitle" idx="1"/>
          </p:nvPr>
        </p:nvSpPr>
        <p:spPr>
          <a:xfrm>
            <a:off x="2514600" y="304800"/>
            <a:ext cx="7620000" cy="6553200"/>
          </a:xfrm>
          <a:solidFill>
            <a:schemeClr val="accent1"/>
          </a:solidFill>
          <a:ln w="9525"/>
          <a:extLst>
            <a:ext uri="{91240B29-F687-4F45-9708-019B960494DF}">
              <a14:hiddenLine xmlns:a14="http://schemas.microsoft.com/office/drawing/2010/main" w="6350">
                <a:solidFill>
                  <a:srgbClr val="000000"/>
                </a:solidFill>
                <a:miter lim="800000"/>
                <a:headEnd/>
                <a:tailEnd/>
              </a14:hiddenLine>
            </a:ext>
          </a:extLst>
        </p:spPr>
        <p:txBody>
          <a:bodyPr/>
          <a:lstStyle/>
          <a:p>
            <a:pPr algn="l" eaLnBrk="1" hangingPunct="1"/>
            <a:endParaRPr lang="en-US" altLang="en-US" sz="1800">
              <a:latin typeface="Book Antiqua" panose="02040602050305030304" pitchFamily="18" charset="0"/>
            </a:endParaRPr>
          </a:p>
          <a:p>
            <a:pPr algn="l" eaLnBrk="1" hangingPunct="1">
              <a:buFontTx/>
              <a:buBlip>
                <a:blip r:embed="rId3"/>
              </a:buBlip>
            </a:pPr>
            <a:r>
              <a:rPr lang="en-US" altLang="en-US" sz="1800">
                <a:latin typeface="Book Antiqua" panose="02040602050305030304" pitchFamily="18" charset="0"/>
              </a:rPr>
              <a:t>  </a:t>
            </a:r>
            <a:r>
              <a:rPr lang="en-US" altLang="en-US">
                <a:latin typeface="Book Antiqua" panose="02040602050305030304" pitchFamily="18" charset="0"/>
              </a:rPr>
              <a:t>The secant projection intersects the Earth at two locations creating two standard lines, in this case minimizing distortion along the two standards and reducing the overall distortion away from the standards as compared to a more traditional projection.</a:t>
            </a:r>
          </a:p>
          <a:p>
            <a:pPr algn="l" eaLnBrk="1" hangingPunct="1">
              <a:buFontTx/>
              <a:buBlip>
                <a:blip r:embed="rId3"/>
              </a:buBlip>
            </a:pPr>
            <a:endParaRPr lang="en-US" altLang="en-US">
              <a:latin typeface="Book Antiqua" panose="02040602050305030304" pitchFamily="18" charset="0"/>
            </a:endParaRPr>
          </a:p>
        </p:txBody>
      </p:sp>
      <p:pic>
        <p:nvPicPr>
          <p:cNvPr id="29700" name="Picture 5" descr="scyli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362200"/>
            <a:ext cx="31178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164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3276600" y="838200"/>
            <a:ext cx="6400800" cy="533400"/>
          </a:xfrm>
          <a:ln w="9525" cmpd="sng"/>
          <a:extLst>
            <a:ext uri="{91240B29-F687-4F45-9708-019B960494DF}">
              <a14:hiddenLine xmlns:a14="http://schemas.microsoft.com/office/drawing/2010/main" w="76200" cmpd="tri">
                <a:solidFill>
                  <a:srgbClr val="000000"/>
                </a:solidFill>
                <a:miter lim="800000"/>
                <a:headEnd/>
                <a:tailEnd/>
              </a14:hiddenLine>
            </a:ext>
          </a:extLst>
        </p:spPr>
        <p:txBody>
          <a:bodyPr/>
          <a:lstStyle/>
          <a:p>
            <a:pPr eaLnBrk="1" hangingPunct="1"/>
            <a:r>
              <a:rPr lang="en-US" altLang="en-US" sz="2400">
                <a:latin typeface="Book Antiqua" panose="02040602050305030304" pitchFamily="18" charset="0"/>
              </a:rPr>
              <a:t>Projections</a:t>
            </a:r>
          </a:p>
        </p:txBody>
      </p:sp>
      <p:sp>
        <p:nvSpPr>
          <p:cNvPr id="30723" name="Rectangle 3"/>
          <p:cNvSpPr>
            <a:spLocks noGrp="1" noChangeArrowheads="1"/>
          </p:cNvSpPr>
          <p:nvPr>
            <p:ph type="subTitle" idx="1"/>
          </p:nvPr>
        </p:nvSpPr>
        <p:spPr>
          <a:xfrm>
            <a:off x="2438400" y="228600"/>
            <a:ext cx="7620000" cy="6629400"/>
          </a:xfrm>
          <a:solidFill>
            <a:schemeClr val="accent1"/>
          </a:solidFill>
          <a:ln w="9525"/>
          <a:extLst>
            <a:ext uri="{91240B29-F687-4F45-9708-019B960494DF}">
              <a14:hiddenLine xmlns:a14="http://schemas.microsoft.com/office/drawing/2010/main" w="6350">
                <a:solidFill>
                  <a:srgbClr val="000000"/>
                </a:solidFill>
                <a:miter lim="800000"/>
                <a:headEnd/>
                <a:tailEnd/>
              </a14:hiddenLine>
            </a:ext>
          </a:extLst>
        </p:spPr>
        <p:txBody>
          <a:bodyPr/>
          <a:lstStyle/>
          <a:p>
            <a:pPr algn="l" eaLnBrk="1" hangingPunct="1"/>
            <a:endParaRPr lang="en-US" altLang="en-US">
              <a:latin typeface="Book Antiqua" panose="02040602050305030304" pitchFamily="18" charset="0"/>
            </a:endParaRPr>
          </a:p>
          <a:p>
            <a:pPr algn="l" eaLnBrk="1" hangingPunct="1">
              <a:buFontTx/>
              <a:buBlip>
                <a:blip r:embed="rId3"/>
              </a:buBlip>
            </a:pPr>
            <a:r>
              <a:rPr lang="en-US" altLang="en-US">
                <a:latin typeface="Book Antiqua" panose="02040602050305030304" pitchFamily="18" charset="0"/>
              </a:rPr>
              <a:t>  The oblique projection intersects the Earth at some other angle other than along the meridians or parallels. </a:t>
            </a:r>
          </a:p>
        </p:txBody>
      </p:sp>
      <p:pic>
        <p:nvPicPr>
          <p:cNvPr id="30724" name="Picture 5" descr="obliqcy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447800"/>
            <a:ext cx="478948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514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650C5-D0AF-47DA-8FDF-00F984C157C0}"/>
              </a:ext>
            </a:extLst>
          </p:cNvPr>
          <p:cNvSpPr>
            <a:spLocks noGrp="1"/>
          </p:cNvSpPr>
          <p:nvPr>
            <p:ph type="title"/>
          </p:nvPr>
        </p:nvSpPr>
        <p:spPr/>
        <p:txBody>
          <a:bodyPr/>
          <a:lstStyle/>
          <a:p>
            <a:endParaRPr lang="en-US"/>
          </a:p>
        </p:txBody>
      </p:sp>
      <p:pic>
        <p:nvPicPr>
          <p:cNvPr id="5" name="Content Placeholder 4" descr="Diagram, map&#10;&#10;Description automatically generated">
            <a:extLst>
              <a:ext uri="{FF2B5EF4-FFF2-40B4-BE49-F238E27FC236}">
                <a16:creationId xmlns:a16="http://schemas.microsoft.com/office/drawing/2014/main" id="{09D009CB-CAB4-4AE9-8B9F-AB6730E73A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0630" y="-2737"/>
            <a:ext cx="7871233" cy="6860737"/>
          </a:xfrm>
        </p:spPr>
      </p:pic>
    </p:spTree>
    <p:extLst>
      <p:ext uri="{BB962C8B-B14F-4D97-AF65-F5344CB8AC3E}">
        <p14:creationId xmlns:p14="http://schemas.microsoft.com/office/powerpoint/2010/main" val="3694769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 descr="merc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
            <a:ext cx="76200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ctrTitle"/>
          </p:nvPr>
        </p:nvSpPr>
        <p:spPr>
          <a:xfrm>
            <a:off x="3276600" y="152400"/>
            <a:ext cx="6400800" cy="533400"/>
          </a:xfrm>
          <a:ln w="9525" cmpd="sng"/>
          <a:extLst>
            <a:ext uri="{91240B29-F687-4F45-9708-019B960494DF}">
              <a14:hiddenLine xmlns:a14="http://schemas.microsoft.com/office/drawing/2010/main" w="76200" cmpd="tri">
                <a:solidFill>
                  <a:srgbClr val="000000"/>
                </a:solidFill>
                <a:miter lim="800000"/>
                <a:headEnd/>
                <a:tailEnd/>
              </a14:hiddenLine>
            </a:ext>
          </a:extLst>
        </p:spPr>
        <p:txBody>
          <a:bodyPr/>
          <a:lstStyle/>
          <a:p>
            <a:pPr eaLnBrk="1" hangingPunct="1"/>
            <a:endParaRPr lang="en-US" altLang="en-US" sz="2400">
              <a:latin typeface="Book Antiqua" panose="02040602050305030304" pitchFamily="18" charset="0"/>
            </a:endParaRPr>
          </a:p>
        </p:txBody>
      </p:sp>
      <p:sp>
        <p:nvSpPr>
          <p:cNvPr id="31748" name="Text Box 6"/>
          <p:cNvSpPr txBox="1">
            <a:spLocks noChangeArrowheads="1"/>
          </p:cNvSpPr>
          <p:nvPr/>
        </p:nvSpPr>
        <p:spPr bwMode="auto">
          <a:xfrm>
            <a:off x="1524000" y="4267200"/>
            <a:ext cx="8915400" cy="230832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algn="l" eaLnBrk="1" hangingPunct="1">
              <a:spcBef>
                <a:spcPct val="50000"/>
              </a:spcBef>
            </a:pPr>
            <a:r>
              <a:rPr lang="en-US" altLang="en-US">
                <a:latin typeface="Book Antiqua" panose="02040602050305030304" pitchFamily="18" charset="0"/>
              </a:rPr>
              <a:t>straight meridians and parallels that intersect at right angles. </a:t>
            </a:r>
          </a:p>
          <a:p>
            <a:pPr algn="l" eaLnBrk="1" hangingPunct="1">
              <a:spcBef>
                <a:spcPct val="50000"/>
              </a:spcBef>
            </a:pPr>
            <a:r>
              <a:rPr lang="en-US" altLang="en-US">
                <a:latin typeface="Book Antiqua" panose="02040602050305030304" pitchFamily="18" charset="0"/>
              </a:rPr>
              <a:t>Scale is true at the equator or at two standard parallels equidistant from the equator. </a:t>
            </a:r>
          </a:p>
          <a:p>
            <a:pPr algn="l" eaLnBrk="1" hangingPunct="1">
              <a:spcBef>
                <a:spcPct val="50000"/>
              </a:spcBef>
            </a:pPr>
            <a:r>
              <a:rPr lang="en-US" altLang="en-US">
                <a:latin typeface="Book Antiqua" panose="02040602050305030304" pitchFamily="18" charset="0"/>
              </a:rPr>
              <a:t>used for marine navigation because all straight lines on the map are lines of constant azimuth.</a:t>
            </a:r>
          </a:p>
        </p:txBody>
      </p:sp>
    </p:spTree>
    <p:extLst>
      <p:ext uri="{BB962C8B-B14F-4D97-AF65-F5344CB8AC3E}">
        <p14:creationId xmlns:p14="http://schemas.microsoft.com/office/powerpoint/2010/main" val="617707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7137" y="2047875"/>
            <a:ext cx="4657725" cy="2762250"/>
          </a:xfrm>
          <a:prstGeom prst="rect">
            <a:avLst/>
          </a:prstGeom>
        </p:spPr>
      </p:pic>
    </p:spTree>
    <p:extLst>
      <p:ext uri="{BB962C8B-B14F-4D97-AF65-F5344CB8AC3E}">
        <p14:creationId xmlns:p14="http://schemas.microsoft.com/office/powerpoint/2010/main" val="2178901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554" y="0"/>
            <a:ext cx="9698892" cy="6858000"/>
          </a:xfrm>
          <a:prstGeom prst="rect">
            <a:avLst/>
          </a:prstGeom>
        </p:spPr>
      </p:pic>
    </p:spTree>
    <p:extLst>
      <p:ext uri="{BB962C8B-B14F-4D97-AF65-F5344CB8AC3E}">
        <p14:creationId xmlns:p14="http://schemas.microsoft.com/office/powerpoint/2010/main" val="1800128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subTitle" idx="1"/>
          </p:nvPr>
        </p:nvSpPr>
        <p:spPr>
          <a:xfrm>
            <a:off x="3124200" y="304800"/>
            <a:ext cx="6400800" cy="4419600"/>
          </a:xfrm>
          <a:ln w="9525"/>
          <a:extLst>
            <a:ext uri="{91240B29-F687-4F45-9708-019B960494DF}">
              <a14:hiddenLine xmlns:a14="http://schemas.microsoft.com/office/drawing/2010/main" w="6350">
                <a:solidFill>
                  <a:srgbClr val="000000"/>
                </a:solidFill>
                <a:miter lim="800000"/>
                <a:headEnd/>
                <a:tailEnd/>
              </a14:hiddenLine>
            </a:ext>
          </a:extLst>
        </p:spPr>
        <p:txBody>
          <a:bodyPr/>
          <a:lstStyle/>
          <a:p>
            <a:pPr algn="l" eaLnBrk="1" hangingPunct="1"/>
            <a:r>
              <a:rPr lang="en-US" altLang="en-US" sz="1800">
                <a:latin typeface="Book Antiqua" panose="02040602050305030304" pitchFamily="18" charset="0"/>
              </a:rPr>
              <a:t> Types of Cylindrical Projections –</a:t>
            </a:r>
          </a:p>
          <a:p>
            <a:pPr algn="l" eaLnBrk="1" hangingPunct="1"/>
            <a:endParaRPr lang="en-US" altLang="en-US" sz="1800">
              <a:latin typeface="Book Antiqua" panose="02040602050305030304" pitchFamily="18" charset="0"/>
            </a:endParaRPr>
          </a:p>
          <a:p>
            <a:pPr algn="l" eaLnBrk="1" hangingPunct="1">
              <a:buFontTx/>
              <a:buBlip>
                <a:blip r:embed="rId3"/>
              </a:buBlip>
            </a:pPr>
            <a:r>
              <a:rPr lang="en-US" altLang="en-US" sz="1600">
                <a:latin typeface="Book Antiqua" panose="02040602050305030304" pitchFamily="18" charset="0"/>
              </a:rPr>
              <a:t>These include - </a:t>
            </a:r>
          </a:p>
          <a:p>
            <a:pPr algn="l" eaLnBrk="1" hangingPunct="1">
              <a:buFontTx/>
              <a:buBlip>
                <a:blip r:embed="rId3"/>
              </a:buBlip>
            </a:pPr>
            <a:endParaRPr lang="en-US" altLang="en-US" sz="1600">
              <a:latin typeface="Book Antiqua" panose="02040602050305030304" pitchFamily="18" charset="0"/>
            </a:endParaRPr>
          </a:p>
          <a:p>
            <a:pPr algn="l" eaLnBrk="1" hangingPunct="1"/>
            <a:endParaRPr lang="en-US" altLang="en-US" sz="1600">
              <a:solidFill>
                <a:srgbClr val="FF3300"/>
              </a:solidFill>
              <a:latin typeface="Book Antiqua" panose="02040602050305030304" pitchFamily="18" charset="0"/>
            </a:endParaRPr>
          </a:p>
          <a:p>
            <a:pPr algn="l" eaLnBrk="1" hangingPunct="1"/>
            <a:endParaRPr lang="en-US" altLang="en-US" sz="1600">
              <a:solidFill>
                <a:srgbClr val="FF3300"/>
              </a:solidFill>
              <a:latin typeface="Book Antiqua" panose="02040602050305030304" pitchFamily="18" charset="0"/>
            </a:endParaRPr>
          </a:p>
        </p:txBody>
      </p:sp>
      <p:pic>
        <p:nvPicPr>
          <p:cNvPr id="32771" name="Picture 4" descr="miller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52400"/>
            <a:ext cx="74676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5"/>
          <p:cNvSpPr txBox="1">
            <a:spLocks noChangeArrowheads="1"/>
          </p:cNvSpPr>
          <p:nvPr/>
        </p:nvSpPr>
        <p:spPr bwMode="auto">
          <a:xfrm>
            <a:off x="1676400" y="4191001"/>
            <a:ext cx="8839200" cy="24415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algn="l" eaLnBrk="1" hangingPunct="1">
              <a:spcBef>
                <a:spcPct val="50000"/>
              </a:spcBef>
            </a:pPr>
            <a:r>
              <a:rPr lang="en-US" altLang="en-US" sz="2800">
                <a:latin typeface="Book Antiqua" panose="02040602050305030304" pitchFamily="18" charset="0"/>
              </a:rPr>
              <a:t>straight meridians and parallels that meet at right angles, but straight lines are not of constant azimuth. </a:t>
            </a:r>
          </a:p>
          <a:p>
            <a:pPr algn="l" eaLnBrk="1" hangingPunct="1">
              <a:spcBef>
                <a:spcPct val="50000"/>
              </a:spcBef>
            </a:pPr>
            <a:r>
              <a:rPr lang="en-US" altLang="en-US" sz="2800">
                <a:latin typeface="Book Antiqua" panose="02040602050305030304" pitchFamily="18" charset="0"/>
              </a:rPr>
              <a:t>Shapes and areas are distorted. Directions are true only along the equator. The projection avoids the scale exaggerations of the Mercator map. </a:t>
            </a:r>
          </a:p>
        </p:txBody>
      </p:sp>
    </p:spTree>
    <p:extLst>
      <p:ext uri="{BB962C8B-B14F-4D97-AF65-F5344CB8AC3E}">
        <p14:creationId xmlns:p14="http://schemas.microsoft.com/office/powerpoint/2010/main" val="775029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3"/>
          <p:cNvSpPr>
            <a:spLocks noGrp="1" noChangeArrowheads="1"/>
          </p:cNvSpPr>
          <p:nvPr>
            <p:ph type="subTitle" idx="1"/>
          </p:nvPr>
        </p:nvSpPr>
        <p:spPr>
          <a:xfrm>
            <a:off x="3200400" y="1524000"/>
            <a:ext cx="6400800" cy="4419600"/>
          </a:xfrm>
          <a:ln w="9525"/>
          <a:extLst>
            <a:ext uri="{91240B29-F687-4F45-9708-019B960494DF}">
              <a14:hiddenLine xmlns:a14="http://schemas.microsoft.com/office/drawing/2010/main" w="6350">
                <a:solidFill>
                  <a:srgbClr val="000000"/>
                </a:solidFill>
                <a:miter lim="800000"/>
                <a:headEnd/>
                <a:tailEnd/>
              </a14:hiddenLine>
            </a:ext>
          </a:extLst>
        </p:spPr>
        <p:txBody>
          <a:bodyPr/>
          <a:lstStyle/>
          <a:p>
            <a:pPr algn="l" eaLnBrk="1" hangingPunct="1"/>
            <a:r>
              <a:rPr lang="en-US" altLang="en-US" sz="1800">
                <a:latin typeface="Book Antiqua" panose="02040602050305030304" pitchFamily="18" charset="0"/>
              </a:rPr>
              <a:t> Types of Cylindrical Projections –</a:t>
            </a:r>
          </a:p>
          <a:p>
            <a:pPr algn="l" eaLnBrk="1" hangingPunct="1"/>
            <a:endParaRPr lang="en-US" altLang="en-US" sz="1800">
              <a:latin typeface="Book Antiqua" panose="02040602050305030304" pitchFamily="18" charset="0"/>
            </a:endParaRPr>
          </a:p>
          <a:p>
            <a:pPr algn="l" eaLnBrk="1" hangingPunct="1">
              <a:buFontTx/>
              <a:buBlip>
                <a:blip r:embed="rId3"/>
              </a:buBlip>
            </a:pPr>
            <a:r>
              <a:rPr lang="en-US" altLang="en-US" sz="1600">
                <a:latin typeface="Book Antiqua" panose="02040602050305030304" pitchFamily="18" charset="0"/>
              </a:rPr>
              <a:t>These include - </a:t>
            </a:r>
          </a:p>
          <a:p>
            <a:pPr algn="l" eaLnBrk="1" hangingPunct="1">
              <a:buFontTx/>
              <a:buBlip>
                <a:blip r:embed="rId3"/>
              </a:buBlip>
            </a:pPr>
            <a:endParaRPr lang="en-US" altLang="en-US" sz="1600">
              <a:latin typeface="Book Antiqua" panose="02040602050305030304" pitchFamily="18" charset="0"/>
            </a:endParaRPr>
          </a:p>
          <a:p>
            <a:pPr algn="l" eaLnBrk="1" hangingPunct="1"/>
            <a:endParaRPr lang="en-US" altLang="en-US" sz="1600">
              <a:solidFill>
                <a:srgbClr val="FF3300"/>
              </a:solidFill>
              <a:latin typeface="Book Antiqua" panose="02040602050305030304" pitchFamily="18" charset="0"/>
            </a:endParaRPr>
          </a:p>
        </p:txBody>
      </p:sp>
      <p:pic>
        <p:nvPicPr>
          <p:cNvPr id="33795" name="Picture 5" descr="pe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0"/>
            <a:ext cx="7620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6"/>
          <p:cNvSpPr txBox="1">
            <a:spLocks noChangeArrowheads="1"/>
          </p:cNvSpPr>
          <p:nvPr/>
        </p:nvSpPr>
        <p:spPr bwMode="auto">
          <a:xfrm>
            <a:off x="2438400" y="5257800"/>
            <a:ext cx="7620000" cy="13731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a:latin typeface="Book Antiqua" panose="02040602050305030304" pitchFamily="18" charset="0"/>
              </a:rPr>
              <a:t>This projection is a cylindrical equal-area projection that de-emphasizes area exaggerations in high latitudes.</a:t>
            </a:r>
            <a:r>
              <a:rPr lang="en-US" altLang="en-US">
                <a:latin typeface="Book Antiqua" panose="02040602050305030304" pitchFamily="18" charset="0"/>
              </a:rPr>
              <a:t> </a:t>
            </a:r>
          </a:p>
        </p:txBody>
      </p:sp>
    </p:spTree>
    <p:extLst>
      <p:ext uri="{BB962C8B-B14F-4D97-AF65-F5344CB8AC3E}">
        <p14:creationId xmlns:p14="http://schemas.microsoft.com/office/powerpoint/2010/main" val="354160588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276600" y="838200"/>
            <a:ext cx="6400800" cy="533400"/>
          </a:xfrm>
          <a:ln w="9525" cmpd="sng"/>
          <a:extLst>
            <a:ext uri="{91240B29-F687-4F45-9708-019B960494DF}">
              <a14:hiddenLine xmlns:a14="http://schemas.microsoft.com/office/drawing/2010/main" w="76200" cmpd="tri">
                <a:solidFill>
                  <a:srgbClr val="000000"/>
                </a:solidFill>
                <a:miter lim="800000"/>
                <a:headEnd/>
                <a:tailEnd/>
              </a14:hiddenLine>
            </a:ext>
          </a:extLst>
        </p:spPr>
        <p:txBody>
          <a:bodyPr/>
          <a:lstStyle/>
          <a:p>
            <a:pPr eaLnBrk="1" hangingPunct="1"/>
            <a:r>
              <a:rPr lang="en-US" altLang="en-US" sz="2400">
                <a:latin typeface="Book Antiqua" panose="02040602050305030304" pitchFamily="18" charset="0"/>
              </a:rPr>
              <a:t>Projections</a:t>
            </a:r>
          </a:p>
        </p:txBody>
      </p:sp>
      <p:sp>
        <p:nvSpPr>
          <p:cNvPr id="34819" name="Rectangle 3"/>
          <p:cNvSpPr>
            <a:spLocks noGrp="1" noChangeArrowheads="1"/>
          </p:cNvSpPr>
          <p:nvPr>
            <p:ph type="subTitle" idx="1"/>
          </p:nvPr>
        </p:nvSpPr>
        <p:spPr>
          <a:xfrm>
            <a:off x="3200400" y="1524000"/>
            <a:ext cx="6400800" cy="4419600"/>
          </a:xfrm>
          <a:ln w="9525"/>
          <a:extLst>
            <a:ext uri="{91240B29-F687-4F45-9708-019B960494DF}">
              <a14:hiddenLine xmlns:a14="http://schemas.microsoft.com/office/drawing/2010/main" w="6350">
                <a:solidFill>
                  <a:srgbClr val="000000"/>
                </a:solidFill>
                <a:miter lim="800000"/>
                <a:headEnd/>
                <a:tailEnd/>
              </a14:hiddenLine>
            </a:ext>
          </a:extLst>
        </p:spPr>
        <p:txBody>
          <a:bodyPr/>
          <a:lstStyle/>
          <a:p>
            <a:pPr algn="l" eaLnBrk="1" hangingPunct="1"/>
            <a:r>
              <a:rPr lang="en-US" altLang="en-US" sz="1800">
                <a:latin typeface="Book Antiqua" panose="02040602050305030304" pitchFamily="18" charset="0"/>
              </a:rPr>
              <a:t> Types of Cylindrical Projections –</a:t>
            </a:r>
          </a:p>
          <a:p>
            <a:pPr algn="l" eaLnBrk="1" hangingPunct="1"/>
            <a:endParaRPr lang="en-US" altLang="en-US" sz="1800">
              <a:latin typeface="Book Antiqua" panose="02040602050305030304" pitchFamily="18" charset="0"/>
            </a:endParaRPr>
          </a:p>
          <a:p>
            <a:pPr algn="l" eaLnBrk="1" hangingPunct="1">
              <a:buFontTx/>
              <a:buBlip>
                <a:blip r:embed="rId3"/>
              </a:buBlip>
            </a:pPr>
            <a:r>
              <a:rPr lang="en-US" altLang="en-US" sz="1600">
                <a:latin typeface="Book Antiqua" panose="02040602050305030304" pitchFamily="18" charset="0"/>
              </a:rPr>
              <a:t>These include - </a:t>
            </a:r>
          </a:p>
          <a:p>
            <a:pPr algn="l" eaLnBrk="1" hangingPunct="1">
              <a:buFontTx/>
              <a:buBlip>
                <a:blip r:embed="rId3"/>
              </a:buBlip>
            </a:pPr>
            <a:endParaRPr lang="en-US" altLang="en-US" sz="1600">
              <a:latin typeface="Book Antiqua" panose="02040602050305030304" pitchFamily="18" charset="0"/>
            </a:endParaRPr>
          </a:p>
          <a:p>
            <a:pPr algn="l" eaLnBrk="1" hangingPunct="1"/>
            <a:endParaRPr lang="en-US" altLang="en-US" sz="1600">
              <a:solidFill>
                <a:srgbClr val="FF3300"/>
              </a:solidFill>
              <a:latin typeface="Book Antiqua" panose="02040602050305030304" pitchFamily="18" charset="0"/>
            </a:endParaRPr>
          </a:p>
        </p:txBody>
      </p:sp>
      <p:sp>
        <p:nvSpPr>
          <p:cNvPr id="34820" name="Text Box 5"/>
          <p:cNvSpPr txBox="1">
            <a:spLocks noChangeArrowheads="1"/>
          </p:cNvSpPr>
          <p:nvPr/>
        </p:nvSpPr>
        <p:spPr bwMode="auto">
          <a:xfrm>
            <a:off x="2819400" y="6096000"/>
            <a:ext cx="647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algn="l" eaLnBrk="1" hangingPunct="1">
              <a:spcBef>
                <a:spcPct val="50000"/>
              </a:spcBef>
            </a:pPr>
            <a:endParaRPr lang="en-US" altLang="en-US" sz="1600">
              <a:latin typeface="Book Antiqua" panose="02040602050305030304" pitchFamily="18" charset="0"/>
            </a:endParaRPr>
          </a:p>
        </p:txBody>
      </p:sp>
      <p:pic>
        <p:nvPicPr>
          <p:cNvPr id="34821" name="Picture 6" descr="robin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
            <a:ext cx="6934200"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9"/>
          <p:cNvSpPr txBox="1">
            <a:spLocks noChangeArrowheads="1"/>
          </p:cNvSpPr>
          <p:nvPr/>
        </p:nvSpPr>
        <p:spPr bwMode="auto">
          <a:xfrm>
            <a:off x="2667000" y="60960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p>
        </p:txBody>
      </p:sp>
      <p:sp>
        <p:nvSpPr>
          <p:cNvPr id="34823" name="Text Box 11"/>
          <p:cNvSpPr txBox="1">
            <a:spLocks noChangeArrowheads="1"/>
          </p:cNvSpPr>
          <p:nvPr/>
        </p:nvSpPr>
        <p:spPr bwMode="auto">
          <a:xfrm>
            <a:off x="2209800" y="4419600"/>
            <a:ext cx="7924800" cy="15696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latin typeface="Book Antiqua" panose="02040602050305030304" pitchFamily="18" charset="0"/>
              </a:rPr>
              <a:t>based on tables of coordinates, not mathematical formulas. The projection distorts shape, area, scale, and distance in an attempt to balance the errors of projection properties.</a:t>
            </a:r>
          </a:p>
        </p:txBody>
      </p:sp>
    </p:spTree>
    <p:extLst>
      <p:ext uri="{BB962C8B-B14F-4D97-AF65-F5344CB8AC3E}">
        <p14:creationId xmlns:p14="http://schemas.microsoft.com/office/powerpoint/2010/main" val="3487343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76200"/>
            <a:ext cx="7772400" cy="91440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000" b="1" dirty="0" err="1"/>
              <a:t>Lat</a:t>
            </a:r>
            <a:r>
              <a:rPr lang="en-US" altLang="en-US" sz="4000" b="1" dirty="0"/>
              <a:t>/Long</a:t>
            </a:r>
          </a:p>
        </p:txBody>
      </p:sp>
      <p:sp>
        <p:nvSpPr>
          <p:cNvPr id="5" name="Rectangle 3"/>
          <p:cNvSpPr txBox="1">
            <a:spLocks noChangeArrowheads="1"/>
          </p:cNvSpPr>
          <p:nvPr/>
        </p:nvSpPr>
        <p:spPr>
          <a:xfrm>
            <a:off x="609600" y="4876800"/>
            <a:ext cx="7924800" cy="18288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Tx/>
              <a:buNone/>
            </a:pPr>
            <a:endParaRPr lang="en-US" altLang="en-US" sz="2400" dirty="0">
              <a:latin typeface="Arial" panose="020B0604020202020204" pitchFamily="34" charset="0"/>
              <a:cs typeface="Arial" panose="020B0604020202020204" pitchFamily="34" charset="0"/>
            </a:endParaRPr>
          </a:p>
          <a:p>
            <a:pPr algn="ctr">
              <a:buFontTx/>
              <a:buNone/>
            </a:pPr>
            <a:r>
              <a:rPr lang="en-US" altLang="en-US" sz="2400" dirty="0">
                <a:latin typeface="Arial" panose="020B0604020202020204" pitchFamily="34" charset="0"/>
                <a:cs typeface="Arial" panose="020B0604020202020204" pitchFamily="34" charset="0"/>
              </a:rPr>
              <a:t>Also called </a:t>
            </a:r>
            <a:r>
              <a:rPr lang="en-US" altLang="en-US" sz="2400" i="1" dirty="0">
                <a:latin typeface="Arial" panose="020B0604020202020204" pitchFamily="34" charset="0"/>
                <a:cs typeface="Arial" panose="020B0604020202020204" pitchFamily="34" charset="0"/>
              </a:rPr>
              <a:t>parallels</a:t>
            </a:r>
            <a:r>
              <a:rPr lang="en-US" altLang="en-US" sz="2400" dirty="0">
                <a:latin typeface="Arial" panose="020B0604020202020204" pitchFamily="34" charset="0"/>
                <a:cs typeface="Arial" panose="020B0604020202020204" pitchFamily="34" charset="0"/>
              </a:rPr>
              <a:t> and </a:t>
            </a:r>
            <a:r>
              <a:rPr lang="en-US" altLang="en-US" sz="2400" i="1" dirty="0">
                <a:latin typeface="Arial" panose="020B0604020202020204" pitchFamily="34" charset="0"/>
                <a:cs typeface="Arial" panose="020B0604020202020204" pitchFamily="34" charset="0"/>
              </a:rPr>
              <a:t>meridians</a:t>
            </a:r>
            <a:endParaRPr lang="en-US" altLang="en-US" sz="2400" dirty="0">
              <a:latin typeface="Arial" panose="020B0604020202020204" pitchFamily="34" charset="0"/>
              <a:cs typeface="Arial" panose="020B0604020202020204" pitchFamily="34" charset="0"/>
            </a:endParaRPr>
          </a:p>
        </p:txBody>
      </p:sp>
      <p:pic>
        <p:nvPicPr>
          <p:cNvPr id="6" name="Picture 5" descr="[IMAGE: lines of longitu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066800"/>
            <a:ext cx="2208213"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7" name="Group 6"/>
          <p:cNvGrpSpPr>
            <a:grpSpLocks/>
          </p:cNvGrpSpPr>
          <p:nvPr/>
        </p:nvGrpSpPr>
        <p:grpSpPr bwMode="auto">
          <a:xfrm>
            <a:off x="533400" y="3657600"/>
            <a:ext cx="8086725" cy="1143000"/>
            <a:chOff x="-3" y="-3"/>
            <a:chExt cx="4902" cy="294"/>
          </a:xfrm>
        </p:grpSpPr>
        <p:grpSp>
          <p:nvGrpSpPr>
            <p:cNvPr id="8" name="Group 7"/>
            <p:cNvGrpSpPr>
              <a:grpSpLocks/>
            </p:cNvGrpSpPr>
            <p:nvPr/>
          </p:nvGrpSpPr>
          <p:grpSpPr bwMode="auto">
            <a:xfrm>
              <a:off x="0" y="0"/>
              <a:ext cx="4896" cy="288"/>
              <a:chOff x="0" y="0"/>
              <a:chExt cx="4896" cy="288"/>
            </a:xfrm>
          </p:grpSpPr>
          <p:sp>
            <p:nvSpPr>
              <p:cNvPr id="10" name="Rectangle 8"/>
              <p:cNvSpPr>
                <a:spLocks noChangeArrowheads="1"/>
              </p:cNvSpPr>
              <p:nvPr/>
            </p:nvSpPr>
            <p:spPr bwMode="auto">
              <a:xfrm>
                <a:off x="0" y="0"/>
                <a:ext cx="48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eaLnBrk="1" hangingPunct="1"/>
                <a:endParaRPr lang="en-US" altLang="en-US"/>
              </a:p>
            </p:txBody>
          </p:sp>
          <p:grpSp>
            <p:nvGrpSpPr>
              <p:cNvPr id="11" name="Group 9"/>
              <p:cNvGrpSpPr>
                <a:grpSpLocks/>
              </p:cNvGrpSpPr>
              <p:nvPr/>
            </p:nvGrpSpPr>
            <p:grpSpPr bwMode="auto">
              <a:xfrm>
                <a:off x="0" y="0"/>
                <a:ext cx="4896" cy="288"/>
                <a:chOff x="0" y="0"/>
                <a:chExt cx="4896" cy="288"/>
              </a:xfrm>
            </p:grpSpPr>
            <p:sp>
              <p:nvSpPr>
                <p:cNvPr id="12" name="Rectangle 10"/>
                <p:cNvSpPr>
                  <a:spLocks noChangeArrowheads="1"/>
                </p:cNvSpPr>
                <p:nvPr/>
              </p:nvSpPr>
              <p:spPr bwMode="auto">
                <a:xfrm>
                  <a:off x="0" y="0"/>
                  <a:ext cx="48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000">
                      <a:solidFill>
                        <a:schemeClr val="tx1"/>
                      </a:solidFill>
                      <a:latin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eaLnBrk="1" hangingPunct="1"/>
                  <a:r>
                    <a:rPr lang="en-US" altLang="en-US" sz="2400" dirty="0"/>
                    <a:t>Latitude/Longitude      Lines of latitude          Longitude lines</a:t>
                  </a:r>
                  <a:br>
                    <a:rPr lang="en-US" altLang="en-US" sz="2400" dirty="0"/>
                  </a:br>
                  <a:r>
                    <a:rPr lang="en-US" altLang="en-US" sz="2400" dirty="0"/>
                    <a:t>                                     N or S of Equator        E or W of  Prime                           						 Meridian</a:t>
                  </a:r>
                </a:p>
              </p:txBody>
            </p:sp>
            <p:sp>
              <p:nvSpPr>
                <p:cNvPr id="13" name="Rectangle 11"/>
                <p:cNvSpPr>
                  <a:spLocks noChangeArrowheads="1"/>
                </p:cNvSpPr>
                <p:nvPr/>
              </p:nvSpPr>
              <p:spPr bwMode="auto">
                <a:xfrm>
                  <a:off x="0" y="0"/>
                  <a:ext cx="48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lstStyle>
                  <a:lvl1pPr eaLnBrk="0" hangingPunct="0">
                    <a:defRPr sz="4000">
                      <a:solidFill>
                        <a:schemeClr val="tx1"/>
                      </a:solidFill>
                      <a:latin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eaLnBrk="1" hangingPunct="1"/>
                  <a:endParaRPr lang="en-US" altLang="en-US"/>
                </a:p>
              </p:txBody>
            </p:sp>
          </p:grpSp>
        </p:grpSp>
        <p:sp>
          <p:nvSpPr>
            <p:cNvPr id="9" name="Rectangle 12"/>
            <p:cNvSpPr>
              <a:spLocks noChangeArrowheads="1"/>
            </p:cNvSpPr>
            <p:nvPr/>
          </p:nvSpPr>
          <p:spPr bwMode="auto">
            <a:xfrm>
              <a:off x="-3" y="-3"/>
              <a:ext cx="4902"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eaLnBrk="1" hangingPunct="1"/>
              <a:endParaRPr lang="en-US" altLang="en-US"/>
            </a:p>
          </p:txBody>
        </p:sp>
      </p:grpSp>
      <p:pic>
        <p:nvPicPr>
          <p:cNvPr id="14" name="Picture 13" descr="World globe ani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66800"/>
            <a:ext cx="2514600"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14" descr="[IMAGE: Lines of latitu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066800"/>
            <a:ext cx="2370138"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257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3276600" y="838200"/>
            <a:ext cx="6400800" cy="533400"/>
          </a:xfrm>
          <a:ln w="9525" cmpd="sng"/>
          <a:extLst>
            <a:ext uri="{91240B29-F687-4F45-9708-019B960494DF}">
              <a14:hiddenLine xmlns:a14="http://schemas.microsoft.com/office/drawing/2010/main" w="76200" cmpd="tri">
                <a:solidFill>
                  <a:srgbClr val="000000"/>
                </a:solidFill>
                <a:miter lim="800000"/>
                <a:headEnd/>
                <a:tailEnd/>
              </a14:hiddenLine>
            </a:ext>
          </a:extLst>
        </p:spPr>
        <p:txBody>
          <a:bodyPr/>
          <a:lstStyle/>
          <a:p>
            <a:pPr eaLnBrk="1" hangingPunct="1"/>
            <a:r>
              <a:rPr lang="en-US" altLang="en-US" sz="2400">
                <a:latin typeface="Book Antiqua" panose="02040602050305030304" pitchFamily="18" charset="0"/>
              </a:rPr>
              <a:t>Projections</a:t>
            </a:r>
          </a:p>
        </p:txBody>
      </p:sp>
      <p:sp>
        <p:nvSpPr>
          <p:cNvPr id="35843" name="Rectangle 3"/>
          <p:cNvSpPr>
            <a:spLocks noGrp="1" noChangeArrowheads="1"/>
          </p:cNvSpPr>
          <p:nvPr>
            <p:ph type="subTitle" idx="1"/>
          </p:nvPr>
        </p:nvSpPr>
        <p:spPr>
          <a:xfrm>
            <a:off x="3200400" y="1524000"/>
            <a:ext cx="6400800" cy="4419600"/>
          </a:xfrm>
          <a:ln w="9525"/>
          <a:extLst>
            <a:ext uri="{91240B29-F687-4F45-9708-019B960494DF}">
              <a14:hiddenLine xmlns:a14="http://schemas.microsoft.com/office/drawing/2010/main" w="6350">
                <a:solidFill>
                  <a:srgbClr val="000000"/>
                </a:solidFill>
                <a:miter lim="800000"/>
                <a:headEnd/>
                <a:tailEnd/>
              </a14:hiddenLine>
            </a:ext>
          </a:extLst>
        </p:spPr>
        <p:txBody>
          <a:bodyPr/>
          <a:lstStyle/>
          <a:p>
            <a:pPr algn="l" eaLnBrk="1" hangingPunct="1"/>
            <a:r>
              <a:rPr lang="en-US" altLang="en-US" sz="1800">
                <a:latin typeface="Book Antiqua" panose="02040602050305030304" pitchFamily="18" charset="0"/>
              </a:rPr>
              <a:t> Types of Cylindrical Projections –</a:t>
            </a:r>
          </a:p>
          <a:p>
            <a:pPr algn="l" eaLnBrk="1" hangingPunct="1"/>
            <a:endParaRPr lang="en-US" altLang="en-US" sz="1800">
              <a:latin typeface="Book Antiqua" panose="02040602050305030304" pitchFamily="18" charset="0"/>
            </a:endParaRPr>
          </a:p>
          <a:p>
            <a:pPr algn="l" eaLnBrk="1" hangingPunct="1">
              <a:buFontTx/>
              <a:buBlip>
                <a:blip r:embed="rId3"/>
              </a:buBlip>
            </a:pPr>
            <a:r>
              <a:rPr lang="en-US" altLang="en-US" sz="1600">
                <a:latin typeface="Book Antiqua" panose="02040602050305030304" pitchFamily="18" charset="0"/>
              </a:rPr>
              <a:t> These include - </a:t>
            </a:r>
          </a:p>
          <a:p>
            <a:pPr algn="l" eaLnBrk="1" hangingPunct="1">
              <a:buFontTx/>
              <a:buBlip>
                <a:blip r:embed="rId3"/>
              </a:buBlip>
            </a:pPr>
            <a:endParaRPr lang="en-US" altLang="en-US" sz="1600">
              <a:latin typeface="Book Antiqua" panose="02040602050305030304" pitchFamily="18" charset="0"/>
            </a:endParaRPr>
          </a:p>
          <a:p>
            <a:pPr algn="l" eaLnBrk="1" hangingPunct="1"/>
            <a:endParaRPr lang="en-US" altLang="en-US" sz="1600">
              <a:solidFill>
                <a:srgbClr val="FF3300"/>
              </a:solidFill>
              <a:latin typeface="Book Antiqua" panose="02040602050305030304" pitchFamily="18" charset="0"/>
            </a:endParaRPr>
          </a:p>
        </p:txBody>
      </p:sp>
      <p:sp>
        <p:nvSpPr>
          <p:cNvPr id="35844" name="Text Box 4"/>
          <p:cNvSpPr txBox="1">
            <a:spLocks noChangeArrowheads="1"/>
          </p:cNvSpPr>
          <p:nvPr/>
        </p:nvSpPr>
        <p:spPr bwMode="auto">
          <a:xfrm>
            <a:off x="2819400" y="6096000"/>
            <a:ext cx="647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algn="l" eaLnBrk="1" hangingPunct="1">
              <a:spcBef>
                <a:spcPct val="50000"/>
              </a:spcBef>
            </a:pPr>
            <a:endParaRPr lang="en-US" altLang="en-US" sz="1600">
              <a:latin typeface="Book Antiqua" panose="02040602050305030304" pitchFamily="18" charset="0"/>
            </a:endParaRPr>
          </a:p>
        </p:txBody>
      </p:sp>
      <p:sp>
        <p:nvSpPr>
          <p:cNvPr id="35845" name="Text Box 6"/>
          <p:cNvSpPr txBox="1">
            <a:spLocks noChangeArrowheads="1"/>
          </p:cNvSpPr>
          <p:nvPr/>
        </p:nvSpPr>
        <p:spPr bwMode="auto">
          <a:xfrm>
            <a:off x="2667000" y="60960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p>
        </p:txBody>
      </p:sp>
      <p:sp>
        <p:nvSpPr>
          <p:cNvPr id="35846" name="Text Box 7"/>
          <p:cNvSpPr txBox="1">
            <a:spLocks noChangeArrowheads="1"/>
          </p:cNvSpPr>
          <p:nvPr/>
        </p:nvSpPr>
        <p:spPr bwMode="auto">
          <a:xfrm>
            <a:off x="2209800" y="4114800"/>
            <a:ext cx="8153400" cy="230832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algn="l" eaLnBrk="1" hangingPunct="1">
              <a:spcBef>
                <a:spcPct val="50000"/>
              </a:spcBef>
            </a:pPr>
            <a:r>
              <a:rPr lang="en-US" altLang="en-US" dirty="0">
                <a:latin typeface="Book Antiqua" panose="02040602050305030304" pitchFamily="18" charset="0"/>
              </a:rPr>
              <a:t>Equal-Area has straight parallels at right angles to a central meridian. </a:t>
            </a:r>
          </a:p>
          <a:p>
            <a:pPr eaLnBrk="1" hangingPunct="1">
              <a:spcBef>
                <a:spcPct val="50000"/>
              </a:spcBef>
            </a:pPr>
            <a:r>
              <a:rPr lang="en-US" altLang="en-US" dirty="0">
                <a:latin typeface="Book Antiqua" panose="02040602050305030304" pitchFamily="18" charset="0"/>
              </a:rPr>
              <a:t>Scale is true only on the central meridian and the parallels. </a:t>
            </a:r>
          </a:p>
          <a:p>
            <a:pPr algn="l" eaLnBrk="1" hangingPunct="1">
              <a:spcBef>
                <a:spcPct val="50000"/>
              </a:spcBef>
            </a:pPr>
            <a:r>
              <a:rPr lang="en-US" altLang="en-US" dirty="0">
                <a:latin typeface="Book Antiqua" panose="02040602050305030304" pitchFamily="18" charset="0"/>
              </a:rPr>
              <a:t>Horrible for the globe, but often used in countries with a larger north-south than east-west extent. </a:t>
            </a:r>
          </a:p>
        </p:txBody>
      </p:sp>
      <p:pic>
        <p:nvPicPr>
          <p:cNvPr id="35847" name="Picture 8" descr="sinuso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0"/>
            <a:ext cx="63246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245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3276600" y="838200"/>
            <a:ext cx="6400800" cy="533400"/>
          </a:xfrm>
          <a:ln w="9525" cmpd="sng"/>
          <a:extLst>
            <a:ext uri="{91240B29-F687-4F45-9708-019B960494DF}">
              <a14:hiddenLine xmlns:a14="http://schemas.microsoft.com/office/drawing/2010/main" w="76200" cmpd="tri">
                <a:solidFill>
                  <a:srgbClr val="000000"/>
                </a:solidFill>
                <a:miter lim="800000"/>
                <a:headEnd/>
                <a:tailEnd/>
              </a14:hiddenLine>
            </a:ext>
          </a:extLst>
        </p:spPr>
        <p:txBody>
          <a:bodyPr/>
          <a:lstStyle/>
          <a:p>
            <a:pPr eaLnBrk="1" hangingPunct="1"/>
            <a:r>
              <a:rPr lang="en-US" altLang="en-US" sz="2400">
                <a:latin typeface="Book Antiqua" panose="02040602050305030304" pitchFamily="18" charset="0"/>
              </a:rPr>
              <a:t>Projections</a:t>
            </a:r>
          </a:p>
        </p:txBody>
      </p:sp>
      <p:sp>
        <p:nvSpPr>
          <p:cNvPr id="36867" name="Rectangle 3"/>
          <p:cNvSpPr>
            <a:spLocks noGrp="1" noChangeArrowheads="1"/>
          </p:cNvSpPr>
          <p:nvPr>
            <p:ph type="subTitle" idx="1"/>
          </p:nvPr>
        </p:nvSpPr>
        <p:spPr>
          <a:xfrm>
            <a:off x="2362200" y="457200"/>
            <a:ext cx="7772400" cy="6096000"/>
          </a:xfrm>
          <a:solidFill>
            <a:schemeClr val="accent1"/>
          </a:solidFill>
          <a:ln w="9525"/>
          <a:extLst>
            <a:ext uri="{91240B29-F687-4F45-9708-019B960494DF}">
              <a14:hiddenLine xmlns:a14="http://schemas.microsoft.com/office/drawing/2010/main" w="6350">
                <a:solidFill>
                  <a:srgbClr val="000000"/>
                </a:solidFill>
                <a:miter lim="800000"/>
                <a:headEnd/>
                <a:tailEnd/>
              </a14:hiddenLine>
            </a:ext>
          </a:extLst>
        </p:spPr>
        <p:txBody>
          <a:bodyPr/>
          <a:lstStyle/>
          <a:p>
            <a:pPr eaLnBrk="1" hangingPunct="1"/>
            <a:r>
              <a:rPr lang="en-US" altLang="en-US" sz="2800">
                <a:latin typeface="Book Antiqua" panose="02040602050305030304" pitchFamily="18" charset="0"/>
              </a:rPr>
              <a:t>Planar are are otherwise known as </a:t>
            </a:r>
            <a:r>
              <a:rPr lang="en-US" altLang="en-US" sz="2800" b="1">
                <a:latin typeface="Book Antiqua" panose="02040602050305030304" pitchFamily="18" charset="0"/>
              </a:rPr>
              <a:t>azimuthal</a:t>
            </a:r>
            <a:r>
              <a:rPr lang="en-US" altLang="en-US" sz="2800">
                <a:latin typeface="Book Antiqua" panose="02040602050305030304" pitchFamily="18" charset="0"/>
              </a:rPr>
              <a:t>.  </a:t>
            </a:r>
          </a:p>
          <a:p>
            <a:pPr eaLnBrk="1" hangingPunct="1"/>
            <a:r>
              <a:rPr lang="en-US" altLang="en-US" sz="2800">
                <a:latin typeface="Book Antiqua" panose="02040602050305030304" pitchFamily="18" charset="0"/>
              </a:rPr>
              <a:t>This type of projection is usually pole-centered because it minimizes distortion in a circle around the pole.</a:t>
            </a:r>
          </a:p>
          <a:p>
            <a:pPr algn="l" eaLnBrk="1" hangingPunct="1"/>
            <a:endParaRPr lang="en-US" altLang="en-US" sz="2800">
              <a:latin typeface="Book Antiqua" panose="02040602050305030304" pitchFamily="18" charset="0"/>
            </a:endParaRPr>
          </a:p>
          <a:p>
            <a:pPr algn="l" eaLnBrk="1" hangingPunct="1"/>
            <a:endParaRPr lang="en-US" altLang="en-US" sz="1600">
              <a:solidFill>
                <a:srgbClr val="FF3300"/>
              </a:solidFill>
              <a:latin typeface="Book Antiqua" panose="02040602050305030304" pitchFamily="18" charset="0"/>
            </a:endParaRPr>
          </a:p>
        </p:txBody>
      </p:sp>
      <p:pic>
        <p:nvPicPr>
          <p:cNvPr id="36868" name="Picture 4" descr="p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514600"/>
            <a:ext cx="38052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325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5105400" y="152400"/>
            <a:ext cx="6400800" cy="533400"/>
          </a:xfrm>
          <a:ln w="9525" cmpd="sng"/>
          <a:extLst>
            <a:ext uri="{91240B29-F687-4F45-9708-019B960494DF}">
              <a14:hiddenLine xmlns:a14="http://schemas.microsoft.com/office/drawing/2010/main" w="76200" cmpd="tri">
                <a:solidFill>
                  <a:srgbClr val="000000"/>
                </a:solidFill>
                <a:miter lim="800000"/>
                <a:headEnd/>
                <a:tailEnd/>
              </a14:hiddenLine>
            </a:ext>
          </a:extLst>
        </p:spPr>
        <p:txBody>
          <a:bodyPr/>
          <a:lstStyle/>
          <a:p>
            <a:pPr eaLnBrk="1" hangingPunct="1"/>
            <a:endParaRPr lang="en-US" altLang="en-US" sz="2400">
              <a:latin typeface="Book Antiqua" panose="02040602050305030304" pitchFamily="18" charset="0"/>
            </a:endParaRPr>
          </a:p>
        </p:txBody>
      </p:sp>
      <p:sp>
        <p:nvSpPr>
          <p:cNvPr id="37891" name="Rectangle 3"/>
          <p:cNvSpPr>
            <a:spLocks noGrp="1" noChangeArrowheads="1"/>
          </p:cNvSpPr>
          <p:nvPr>
            <p:ph type="subTitle" idx="1"/>
          </p:nvPr>
        </p:nvSpPr>
        <p:spPr>
          <a:xfrm>
            <a:off x="3200400" y="1524000"/>
            <a:ext cx="6400800" cy="4419600"/>
          </a:xfrm>
          <a:ln w="9525"/>
          <a:extLst>
            <a:ext uri="{91240B29-F687-4F45-9708-019B960494DF}">
              <a14:hiddenLine xmlns:a14="http://schemas.microsoft.com/office/drawing/2010/main" w="6350">
                <a:solidFill>
                  <a:srgbClr val="000000"/>
                </a:solidFill>
                <a:miter lim="800000"/>
                <a:headEnd/>
                <a:tailEnd/>
              </a14:hiddenLine>
            </a:ext>
          </a:extLst>
        </p:spPr>
        <p:txBody>
          <a:bodyPr/>
          <a:lstStyle/>
          <a:p>
            <a:pPr algn="l" eaLnBrk="1" hangingPunct="1"/>
            <a:endParaRPr lang="en-US" altLang="en-US" sz="1600">
              <a:latin typeface="Book Antiqua" panose="02040602050305030304" pitchFamily="18" charset="0"/>
            </a:endParaRPr>
          </a:p>
          <a:p>
            <a:pPr algn="l" eaLnBrk="1" hangingPunct="1"/>
            <a:endParaRPr lang="en-US" altLang="en-US" sz="1600">
              <a:solidFill>
                <a:srgbClr val="FF3300"/>
              </a:solidFill>
              <a:latin typeface="Book Antiqua" panose="02040602050305030304" pitchFamily="18" charset="0"/>
            </a:endParaRPr>
          </a:p>
        </p:txBody>
      </p:sp>
      <p:pic>
        <p:nvPicPr>
          <p:cNvPr id="37892" name="Picture 4" descr="azmequ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
            <a:ext cx="44958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p:cNvSpPr txBox="1">
            <a:spLocks noChangeArrowheads="1"/>
          </p:cNvSpPr>
          <p:nvPr/>
        </p:nvSpPr>
        <p:spPr bwMode="auto">
          <a:xfrm>
            <a:off x="2209800" y="4038600"/>
            <a:ext cx="8229600" cy="2655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a:t>These projections are commonly used to show air-route distances. </a:t>
            </a:r>
          </a:p>
          <a:p>
            <a:pPr eaLnBrk="1" hangingPunct="1">
              <a:spcBef>
                <a:spcPct val="50000"/>
              </a:spcBef>
            </a:pPr>
            <a:endParaRPr lang="en-US" altLang="en-US" sz="2800"/>
          </a:p>
          <a:p>
            <a:pPr eaLnBrk="1" hangingPunct="1">
              <a:spcBef>
                <a:spcPct val="50000"/>
              </a:spcBef>
            </a:pPr>
            <a:r>
              <a:rPr lang="en-US" altLang="en-US" sz="2800"/>
              <a:t>Distances measured from the center are true with distortion increasing away from the center point. </a:t>
            </a:r>
          </a:p>
        </p:txBody>
      </p:sp>
    </p:spTree>
    <p:extLst>
      <p:ext uri="{BB962C8B-B14F-4D97-AF65-F5344CB8AC3E}">
        <p14:creationId xmlns:p14="http://schemas.microsoft.com/office/powerpoint/2010/main" val="2711566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5410200" y="609600"/>
            <a:ext cx="6400800" cy="533400"/>
          </a:xfrm>
          <a:ln w="9525" cmpd="sng"/>
          <a:extLst>
            <a:ext uri="{91240B29-F687-4F45-9708-019B960494DF}">
              <a14:hiddenLine xmlns:a14="http://schemas.microsoft.com/office/drawing/2010/main" w="76200" cmpd="tri">
                <a:solidFill>
                  <a:srgbClr val="000000"/>
                </a:solidFill>
                <a:miter lim="800000"/>
                <a:headEnd/>
                <a:tailEnd/>
              </a14:hiddenLine>
            </a:ext>
          </a:extLst>
        </p:spPr>
        <p:txBody>
          <a:bodyPr/>
          <a:lstStyle/>
          <a:p>
            <a:pPr eaLnBrk="1" hangingPunct="1"/>
            <a:endParaRPr lang="en-US" altLang="en-US" sz="2400">
              <a:latin typeface="Book Antiqua" panose="02040602050305030304" pitchFamily="18" charset="0"/>
            </a:endParaRPr>
          </a:p>
        </p:txBody>
      </p:sp>
      <p:sp>
        <p:nvSpPr>
          <p:cNvPr id="38915" name="Rectangle 3"/>
          <p:cNvSpPr>
            <a:spLocks noGrp="1" noChangeArrowheads="1"/>
          </p:cNvSpPr>
          <p:nvPr>
            <p:ph type="subTitle" idx="1"/>
          </p:nvPr>
        </p:nvSpPr>
        <p:spPr>
          <a:xfrm>
            <a:off x="2286000" y="304800"/>
            <a:ext cx="6400800" cy="4419600"/>
          </a:xfrm>
          <a:ln w="9525"/>
          <a:extLst>
            <a:ext uri="{91240B29-F687-4F45-9708-019B960494DF}">
              <a14:hiddenLine xmlns:a14="http://schemas.microsoft.com/office/drawing/2010/main" w="6350">
                <a:solidFill>
                  <a:srgbClr val="000000"/>
                </a:solidFill>
                <a:miter lim="800000"/>
                <a:headEnd/>
                <a:tailEnd/>
              </a14:hiddenLine>
            </a:ext>
          </a:extLst>
        </p:spPr>
        <p:txBody>
          <a:bodyPr/>
          <a:lstStyle/>
          <a:p>
            <a:pPr algn="l" eaLnBrk="1" hangingPunct="1"/>
            <a:r>
              <a:rPr lang="en-US" altLang="en-US" sz="1800">
                <a:latin typeface="Book Antiqua" panose="02040602050305030304" pitchFamily="18" charset="0"/>
              </a:rPr>
              <a:t> Types of Planar Projections –</a:t>
            </a:r>
          </a:p>
          <a:p>
            <a:pPr algn="l" eaLnBrk="1" hangingPunct="1"/>
            <a:endParaRPr lang="en-US" altLang="en-US" sz="1600">
              <a:latin typeface="Book Antiqua" panose="02040602050305030304" pitchFamily="18" charset="0"/>
            </a:endParaRPr>
          </a:p>
          <a:p>
            <a:pPr algn="l" eaLnBrk="1" hangingPunct="1">
              <a:buFontTx/>
              <a:buBlip>
                <a:blip r:embed="rId3"/>
              </a:buBlip>
            </a:pPr>
            <a:r>
              <a:rPr lang="en-US" altLang="en-US" sz="1600">
                <a:latin typeface="Book Antiqua" panose="02040602050305030304" pitchFamily="18" charset="0"/>
              </a:rPr>
              <a:t>  These include -</a:t>
            </a:r>
          </a:p>
          <a:p>
            <a:pPr algn="l" eaLnBrk="1" hangingPunct="1"/>
            <a:endParaRPr lang="en-US" altLang="en-US" sz="1600">
              <a:latin typeface="Book Antiqua" panose="02040602050305030304" pitchFamily="18" charset="0"/>
            </a:endParaRPr>
          </a:p>
          <a:p>
            <a:pPr algn="l" eaLnBrk="1" hangingPunct="1"/>
            <a:endParaRPr lang="en-US" altLang="en-US" sz="1600">
              <a:solidFill>
                <a:srgbClr val="FF3300"/>
              </a:solidFill>
              <a:latin typeface="Book Antiqua" panose="02040602050305030304" pitchFamily="18" charset="0"/>
            </a:endParaRPr>
          </a:p>
        </p:txBody>
      </p:sp>
      <p:pic>
        <p:nvPicPr>
          <p:cNvPr id="38916" name="Picture 4" descr="lamazme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0"/>
            <a:ext cx="4724400"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5"/>
          <p:cNvSpPr txBox="1">
            <a:spLocks noChangeArrowheads="1"/>
          </p:cNvSpPr>
          <p:nvPr/>
        </p:nvSpPr>
        <p:spPr bwMode="auto">
          <a:xfrm>
            <a:off x="1524000" y="4114800"/>
            <a:ext cx="9144000" cy="19389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This projection is commonly used to map large ocean areas. </a:t>
            </a:r>
          </a:p>
          <a:p>
            <a:pPr eaLnBrk="1" hangingPunct="1">
              <a:spcBef>
                <a:spcPct val="50000"/>
              </a:spcBef>
            </a:pPr>
            <a:endParaRPr lang="en-US" altLang="en-US"/>
          </a:p>
          <a:p>
            <a:pPr eaLnBrk="1" hangingPunct="1">
              <a:spcBef>
                <a:spcPct val="50000"/>
              </a:spcBef>
            </a:pPr>
            <a:r>
              <a:rPr lang="en-US" altLang="en-US"/>
              <a:t>The central meridian is a straight line, others are curved. A straight line drawn through the center point is on a great circle. </a:t>
            </a:r>
          </a:p>
        </p:txBody>
      </p:sp>
    </p:spTree>
    <p:extLst>
      <p:ext uri="{BB962C8B-B14F-4D97-AF65-F5344CB8AC3E}">
        <p14:creationId xmlns:p14="http://schemas.microsoft.com/office/powerpoint/2010/main" val="3914188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subTitle" idx="1"/>
          </p:nvPr>
        </p:nvSpPr>
        <p:spPr>
          <a:xfrm>
            <a:off x="2209800" y="228600"/>
            <a:ext cx="6400800" cy="4419600"/>
          </a:xfrm>
          <a:ln w="9525"/>
          <a:extLst>
            <a:ext uri="{91240B29-F687-4F45-9708-019B960494DF}">
              <a14:hiddenLine xmlns:a14="http://schemas.microsoft.com/office/drawing/2010/main" w="6350">
                <a:solidFill>
                  <a:srgbClr val="000000"/>
                </a:solidFill>
                <a:miter lim="800000"/>
                <a:headEnd/>
                <a:tailEnd/>
              </a14:hiddenLine>
            </a:ext>
          </a:extLst>
        </p:spPr>
        <p:txBody>
          <a:bodyPr/>
          <a:lstStyle/>
          <a:p>
            <a:pPr algn="l" eaLnBrk="1" hangingPunct="1"/>
            <a:r>
              <a:rPr lang="en-US" altLang="en-US" sz="1800">
                <a:latin typeface="Book Antiqua" panose="02040602050305030304" pitchFamily="18" charset="0"/>
              </a:rPr>
              <a:t> Types of Planar Projections –</a:t>
            </a:r>
          </a:p>
          <a:p>
            <a:pPr algn="l" eaLnBrk="1" hangingPunct="1"/>
            <a:endParaRPr lang="en-US" altLang="en-US" sz="1800">
              <a:latin typeface="Book Antiqua" panose="02040602050305030304" pitchFamily="18" charset="0"/>
            </a:endParaRPr>
          </a:p>
          <a:p>
            <a:pPr algn="l" eaLnBrk="1" hangingPunct="1">
              <a:buFontTx/>
              <a:buBlip>
                <a:blip r:embed="rId3"/>
              </a:buBlip>
            </a:pPr>
            <a:r>
              <a:rPr lang="en-US" altLang="en-US" sz="1600">
                <a:latin typeface="Book Antiqua" panose="02040602050305030304" pitchFamily="18" charset="0"/>
              </a:rPr>
              <a:t>  These include -</a:t>
            </a:r>
          </a:p>
          <a:p>
            <a:pPr algn="l" eaLnBrk="1" hangingPunct="1"/>
            <a:endParaRPr lang="en-US" altLang="en-US" sz="1600">
              <a:latin typeface="Book Antiqua" panose="02040602050305030304" pitchFamily="18" charset="0"/>
            </a:endParaRPr>
          </a:p>
          <a:p>
            <a:pPr algn="l" eaLnBrk="1" hangingPunct="1"/>
            <a:endParaRPr lang="en-US" altLang="en-US" sz="1600">
              <a:solidFill>
                <a:srgbClr val="FF3300"/>
              </a:solidFill>
              <a:latin typeface="Book Antiqua" panose="02040602050305030304" pitchFamily="18" charset="0"/>
            </a:endParaRPr>
          </a:p>
        </p:txBody>
      </p:sp>
      <p:sp>
        <p:nvSpPr>
          <p:cNvPr id="39939" name="Text Box 5"/>
          <p:cNvSpPr txBox="1">
            <a:spLocks noChangeArrowheads="1"/>
          </p:cNvSpPr>
          <p:nvPr/>
        </p:nvSpPr>
        <p:spPr bwMode="auto">
          <a:xfrm>
            <a:off x="2590800" y="4800601"/>
            <a:ext cx="8077200" cy="12003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algn="l" eaLnBrk="1" hangingPunct="1">
              <a:spcBef>
                <a:spcPct val="50000"/>
              </a:spcBef>
            </a:pPr>
            <a:r>
              <a:rPr lang="en-US" altLang="en-US"/>
              <a:t>These projections are used for perspective views of hemispheres. Area and shape are distorted. Distances are true along the equator and other parallels. </a:t>
            </a:r>
          </a:p>
        </p:txBody>
      </p:sp>
      <p:pic>
        <p:nvPicPr>
          <p:cNvPr id="39940" name="Picture 6" descr="orth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52400"/>
            <a:ext cx="5257800"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798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ubTitle" idx="1"/>
          </p:nvPr>
        </p:nvSpPr>
        <p:spPr>
          <a:xfrm>
            <a:off x="1828800" y="381000"/>
            <a:ext cx="8458200" cy="5029200"/>
          </a:xfrm>
          <a:solidFill>
            <a:schemeClr val="accent1"/>
          </a:solidFill>
          <a:ln w="9525"/>
          <a:extLst>
            <a:ext uri="{91240B29-F687-4F45-9708-019B960494DF}">
              <a14:hiddenLine xmlns:a14="http://schemas.microsoft.com/office/drawing/2010/main" w="6350">
                <a:solidFill>
                  <a:srgbClr val="000000"/>
                </a:solidFill>
                <a:miter lim="800000"/>
                <a:headEnd/>
                <a:tailEnd/>
              </a14:hiddenLine>
            </a:ext>
          </a:extLst>
        </p:spPr>
        <p:txBody>
          <a:bodyPr/>
          <a:lstStyle/>
          <a:p>
            <a:pPr algn="l" eaLnBrk="1" hangingPunct="1"/>
            <a:r>
              <a:rPr lang="en-US" altLang="en-US" sz="1800">
                <a:latin typeface="Book Antiqua" panose="02040602050305030304" pitchFamily="18" charset="0"/>
              </a:rPr>
              <a:t> </a:t>
            </a:r>
            <a:r>
              <a:rPr lang="en-US" altLang="en-US" sz="2800">
                <a:latin typeface="Book Antiqua" panose="02040602050305030304" pitchFamily="18" charset="0"/>
              </a:rPr>
              <a:t>Conic Projections</a:t>
            </a:r>
            <a:r>
              <a:rPr lang="en-US" altLang="en-US" sz="1800">
                <a:latin typeface="Book Antiqua" panose="02040602050305030304" pitchFamily="18" charset="0"/>
              </a:rPr>
              <a:t>  </a:t>
            </a:r>
            <a:r>
              <a:rPr lang="en-US" altLang="en-US" sz="2800">
                <a:latin typeface="Book Antiqua" panose="02040602050305030304" pitchFamily="18" charset="0"/>
              </a:rPr>
              <a:t>result from projecting a spherical surface onto a cone.  These projections tend to minimize distortions in the mid-latitudes.</a:t>
            </a:r>
          </a:p>
          <a:p>
            <a:pPr algn="l" eaLnBrk="1" hangingPunct="1">
              <a:buFontTx/>
              <a:buBlip>
                <a:blip r:embed="rId3"/>
              </a:buBlip>
            </a:pPr>
            <a:endParaRPr lang="en-US" altLang="en-US" sz="2800">
              <a:latin typeface="Book Antiqua" panose="02040602050305030304" pitchFamily="18" charset="0"/>
            </a:endParaRPr>
          </a:p>
        </p:txBody>
      </p:sp>
      <p:pic>
        <p:nvPicPr>
          <p:cNvPr id="40963" name="Picture 6" descr="c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28800"/>
            <a:ext cx="41862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2" descr="https://encrypted-tbn1.gstatic.com/images?q=tbn:ANd9GcSvC7kAkQO5dJ2NTLgHeFumMFjcfGQ1flQxAKyDDfCnxkGkAeJaf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58" y="3463962"/>
            <a:ext cx="3446196" cy="293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417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subTitle" idx="1"/>
          </p:nvPr>
        </p:nvSpPr>
        <p:spPr>
          <a:xfrm>
            <a:off x="2438400" y="0"/>
            <a:ext cx="6400800" cy="4419600"/>
          </a:xfrm>
          <a:ln w="9525"/>
          <a:extLst>
            <a:ext uri="{91240B29-F687-4F45-9708-019B960494DF}">
              <a14:hiddenLine xmlns:a14="http://schemas.microsoft.com/office/drawing/2010/main" w="6350">
                <a:solidFill>
                  <a:srgbClr val="000000"/>
                </a:solidFill>
                <a:miter lim="800000"/>
                <a:headEnd/>
                <a:tailEnd/>
              </a14:hiddenLine>
            </a:ext>
          </a:extLst>
        </p:spPr>
        <p:txBody>
          <a:bodyPr/>
          <a:lstStyle/>
          <a:p>
            <a:pPr algn="l" eaLnBrk="1" hangingPunct="1"/>
            <a:endParaRPr lang="en-US" altLang="en-US" sz="1800">
              <a:latin typeface="Book Antiqua" panose="02040602050305030304" pitchFamily="18" charset="0"/>
            </a:endParaRPr>
          </a:p>
          <a:p>
            <a:pPr algn="l" eaLnBrk="1" hangingPunct="1">
              <a:buFontTx/>
              <a:buBlip>
                <a:blip r:embed="rId3"/>
              </a:buBlip>
            </a:pPr>
            <a:r>
              <a:rPr lang="en-US" altLang="en-US" sz="2400">
                <a:latin typeface="Book Antiqua" panose="02040602050305030304" pitchFamily="18" charset="0"/>
              </a:rPr>
              <a:t>  Note:  This projection has two standards.</a:t>
            </a:r>
          </a:p>
          <a:p>
            <a:pPr algn="l" eaLnBrk="1" hangingPunct="1">
              <a:buFontTx/>
              <a:buBlip>
                <a:blip r:embed="rId3"/>
              </a:buBlip>
            </a:pPr>
            <a:endParaRPr lang="en-US" altLang="en-US" sz="2400">
              <a:latin typeface="Book Antiqua" panose="02040602050305030304" pitchFamily="18" charset="0"/>
            </a:endParaRPr>
          </a:p>
        </p:txBody>
      </p:sp>
      <p:sp>
        <p:nvSpPr>
          <p:cNvPr id="41987" name="Text Box 6"/>
          <p:cNvSpPr txBox="1">
            <a:spLocks noChangeArrowheads="1"/>
          </p:cNvSpPr>
          <p:nvPr/>
        </p:nvSpPr>
        <p:spPr bwMode="auto">
          <a:xfrm>
            <a:off x="2362200" y="5486401"/>
            <a:ext cx="7772400" cy="12003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algn="l" eaLnBrk="1" hangingPunct="1">
              <a:spcBef>
                <a:spcPct val="50000"/>
              </a:spcBef>
            </a:pPr>
            <a:r>
              <a:rPr lang="en-US" altLang="en-US"/>
              <a:t>Area, and shape are distorted away from standard parallels. Directions are true in limited areas. Used for maps of North America. </a:t>
            </a:r>
          </a:p>
        </p:txBody>
      </p:sp>
      <p:pic>
        <p:nvPicPr>
          <p:cNvPr id="41988" name="Picture 7" descr="nalcc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920750"/>
            <a:ext cx="59436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306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subTitle" idx="1"/>
          </p:nvPr>
        </p:nvSpPr>
        <p:spPr>
          <a:xfrm>
            <a:off x="2438400" y="228600"/>
            <a:ext cx="6400800" cy="4419600"/>
          </a:xfrm>
          <a:ln w="9525"/>
          <a:extLst>
            <a:ext uri="{91240B29-F687-4F45-9708-019B960494DF}">
              <a14:hiddenLine xmlns:a14="http://schemas.microsoft.com/office/drawing/2010/main" w="6350">
                <a:solidFill>
                  <a:srgbClr val="000000"/>
                </a:solidFill>
                <a:miter lim="800000"/>
                <a:headEnd/>
                <a:tailEnd/>
              </a14:hiddenLine>
            </a:ext>
          </a:extLst>
        </p:spPr>
        <p:txBody>
          <a:bodyPr/>
          <a:lstStyle/>
          <a:p>
            <a:pPr algn="l" eaLnBrk="1" hangingPunct="1"/>
            <a:r>
              <a:rPr lang="en-US" altLang="en-US" sz="1800">
                <a:latin typeface="Book Antiqua" panose="02040602050305030304" pitchFamily="18" charset="0"/>
              </a:rPr>
              <a:t> </a:t>
            </a:r>
            <a:r>
              <a:rPr lang="en-US" altLang="en-US" sz="1600">
                <a:latin typeface="Book Antiqua" panose="02040602050305030304" pitchFamily="18" charset="0"/>
              </a:rPr>
              <a:t>Another secant conic projection.</a:t>
            </a:r>
          </a:p>
          <a:p>
            <a:pPr algn="l" eaLnBrk="1" hangingPunct="1">
              <a:buFontTx/>
              <a:buBlip>
                <a:blip r:embed="rId3"/>
              </a:buBlip>
            </a:pPr>
            <a:endParaRPr lang="en-US" altLang="en-US" sz="1600">
              <a:latin typeface="Book Antiqua" panose="02040602050305030304" pitchFamily="18" charset="0"/>
            </a:endParaRPr>
          </a:p>
        </p:txBody>
      </p:sp>
      <p:sp>
        <p:nvSpPr>
          <p:cNvPr id="43011" name="Text Box 4"/>
          <p:cNvSpPr txBox="1">
            <a:spLocks noChangeArrowheads="1"/>
          </p:cNvSpPr>
          <p:nvPr/>
        </p:nvSpPr>
        <p:spPr bwMode="auto">
          <a:xfrm>
            <a:off x="2438400" y="5334001"/>
            <a:ext cx="8001000" cy="13112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algn="l" eaLnBrk="1" hangingPunct="1">
              <a:spcBef>
                <a:spcPct val="50000"/>
              </a:spcBef>
            </a:pPr>
            <a:r>
              <a:rPr lang="en-US" altLang="en-US" sz="2000"/>
              <a:t>distorts scale and distance except along standard parallels. Areas are proportional and directions are true in limited areas. Used in the United States and other large countries with a larger east-west than north-south extent. </a:t>
            </a:r>
          </a:p>
        </p:txBody>
      </p:sp>
      <p:pic>
        <p:nvPicPr>
          <p:cNvPr id="43012" name="Picture 6" descr="naae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609601"/>
            <a:ext cx="61722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152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subTitle" idx="1"/>
          </p:nvPr>
        </p:nvSpPr>
        <p:spPr>
          <a:xfrm>
            <a:off x="2819400" y="152400"/>
            <a:ext cx="6781800" cy="5791200"/>
          </a:xfrm>
          <a:ln w="9525"/>
          <a:extLst>
            <a:ext uri="{91240B29-F687-4F45-9708-019B960494DF}">
              <a14:hiddenLine xmlns:a14="http://schemas.microsoft.com/office/drawing/2010/main" w="6350">
                <a:solidFill>
                  <a:srgbClr val="000000"/>
                </a:solidFill>
                <a:miter lim="800000"/>
                <a:headEnd/>
                <a:tailEnd/>
              </a14:hiddenLine>
            </a:ext>
          </a:extLst>
        </p:spPr>
        <p:txBody>
          <a:bodyPr/>
          <a:lstStyle/>
          <a:p>
            <a:pPr algn="l" eaLnBrk="1" hangingPunct="1"/>
            <a:r>
              <a:rPr lang="en-US" altLang="en-US" sz="1800">
                <a:latin typeface="Book Antiqua" panose="02040602050305030304" pitchFamily="18" charset="0"/>
              </a:rPr>
              <a:t> </a:t>
            </a:r>
            <a:r>
              <a:rPr lang="en-US" altLang="en-US" sz="1600">
                <a:latin typeface="Book Antiqua" panose="02040602050305030304" pitchFamily="18" charset="0"/>
              </a:rPr>
              <a:t>another secant conic projection.</a:t>
            </a:r>
          </a:p>
          <a:p>
            <a:pPr algn="l" eaLnBrk="1" hangingPunct="1">
              <a:buFontTx/>
              <a:buBlip>
                <a:blip r:embed="rId3"/>
              </a:buBlip>
            </a:pPr>
            <a:endParaRPr lang="en-US" altLang="en-US" sz="1600">
              <a:latin typeface="Book Antiqua" panose="02040602050305030304" pitchFamily="18" charset="0"/>
            </a:endParaRPr>
          </a:p>
        </p:txBody>
      </p:sp>
      <p:sp>
        <p:nvSpPr>
          <p:cNvPr id="44035" name="Text Box 5"/>
          <p:cNvSpPr txBox="1">
            <a:spLocks noChangeArrowheads="1"/>
          </p:cNvSpPr>
          <p:nvPr/>
        </p:nvSpPr>
        <p:spPr bwMode="auto">
          <a:xfrm>
            <a:off x="1676400" y="5334001"/>
            <a:ext cx="8686800" cy="83099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Direction, area, and shape are distorted away from standard parallels. Used for portrayals of areas near to, but on one side of, the equator. </a:t>
            </a:r>
          </a:p>
        </p:txBody>
      </p:sp>
      <p:pic>
        <p:nvPicPr>
          <p:cNvPr id="44036" name="Picture 7" descr="naedc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00063"/>
            <a:ext cx="65532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930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276600" y="838200"/>
            <a:ext cx="6400800" cy="533400"/>
          </a:xfrm>
          <a:ln w="9525" cmpd="sng"/>
          <a:extLst>
            <a:ext uri="{91240B29-F687-4F45-9708-019B960494DF}">
              <a14:hiddenLine xmlns:a14="http://schemas.microsoft.com/office/drawing/2010/main" w="76200" cmpd="tri">
                <a:solidFill>
                  <a:srgbClr val="000000"/>
                </a:solidFill>
                <a:miter lim="800000"/>
                <a:headEnd/>
                <a:tailEnd/>
              </a14:hiddenLine>
            </a:ext>
          </a:extLst>
        </p:spPr>
        <p:txBody>
          <a:bodyPr/>
          <a:lstStyle/>
          <a:p>
            <a:pPr eaLnBrk="1" hangingPunct="1"/>
            <a:r>
              <a:rPr lang="en-US" altLang="en-US" sz="2400">
                <a:latin typeface="Book Antiqua" panose="02040602050305030304" pitchFamily="18" charset="0"/>
              </a:rPr>
              <a:t>Projections</a:t>
            </a:r>
          </a:p>
        </p:txBody>
      </p:sp>
      <p:sp>
        <p:nvSpPr>
          <p:cNvPr id="46083" name="Rectangle 3"/>
          <p:cNvSpPr>
            <a:spLocks noGrp="1" noChangeArrowheads="1"/>
          </p:cNvSpPr>
          <p:nvPr>
            <p:ph type="subTitle" idx="1"/>
          </p:nvPr>
        </p:nvSpPr>
        <p:spPr>
          <a:xfrm>
            <a:off x="2743200" y="838200"/>
            <a:ext cx="7010400" cy="5867400"/>
          </a:xfrm>
          <a:solidFill>
            <a:schemeClr val="accent1"/>
          </a:solidFill>
          <a:ln w="9525"/>
          <a:extLst>
            <a:ext uri="{91240B29-F687-4F45-9708-019B960494DF}">
              <a14:hiddenLine xmlns:a14="http://schemas.microsoft.com/office/drawing/2010/main" w="6350">
                <a:solidFill>
                  <a:srgbClr val="000000"/>
                </a:solidFill>
                <a:miter lim="800000"/>
                <a:headEnd/>
                <a:tailEnd/>
              </a14:hiddenLine>
            </a:ext>
          </a:extLst>
        </p:spPr>
        <p:txBody>
          <a:bodyPr/>
          <a:lstStyle/>
          <a:p>
            <a:pPr algn="l" eaLnBrk="1" hangingPunct="1"/>
            <a:r>
              <a:rPr lang="en-US" altLang="en-US" sz="1800">
                <a:latin typeface="Book Antiqua" panose="02040602050305030304" pitchFamily="18" charset="0"/>
              </a:rPr>
              <a:t> </a:t>
            </a:r>
            <a:r>
              <a:rPr lang="en-US" altLang="en-US" sz="2400">
                <a:latin typeface="Book Antiqua" panose="02040602050305030304" pitchFamily="18" charset="0"/>
              </a:rPr>
              <a:t>Other Types of Projections –</a:t>
            </a:r>
          </a:p>
          <a:p>
            <a:pPr algn="l" eaLnBrk="1" hangingPunct="1"/>
            <a:endParaRPr lang="en-US" altLang="en-US" sz="2400">
              <a:latin typeface="Book Antiqua" panose="02040602050305030304" pitchFamily="18" charset="0"/>
            </a:endParaRPr>
          </a:p>
          <a:p>
            <a:pPr algn="l" eaLnBrk="1" hangingPunct="1">
              <a:buFontTx/>
              <a:buBlip>
                <a:blip r:embed="rId3"/>
              </a:buBlip>
            </a:pPr>
            <a:r>
              <a:rPr lang="en-US" altLang="en-US" sz="2400">
                <a:latin typeface="Book Antiqua" panose="02040602050305030304" pitchFamily="18" charset="0"/>
              </a:rPr>
              <a:t>  Buckminster Fuller’s projection was based on his geodesic globe ideas and projected the sphere on to a icosahedron (20-sided sphere).</a:t>
            </a:r>
          </a:p>
          <a:p>
            <a:pPr algn="l" eaLnBrk="1" hangingPunct="1">
              <a:buFontTx/>
              <a:buBlip>
                <a:blip r:embed="rId3"/>
              </a:buBlip>
            </a:pPr>
            <a:endParaRPr lang="en-US" altLang="en-US" sz="2400">
              <a:latin typeface="Book Antiqua" panose="02040602050305030304" pitchFamily="18" charset="0"/>
            </a:endParaRPr>
          </a:p>
        </p:txBody>
      </p:sp>
      <p:pic>
        <p:nvPicPr>
          <p:cNvPr id="46084" name="Picture 5" descr="dymax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971800"/>
            <a:ext cx="4953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123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www.factmonster.com/images/04alm_globeprojec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943" y="313653"/>
            <a:ext cx="5330825" cy="654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346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subTitle" idx="1"/>
          </p:nvPr>
        </p:nvSpPr>
        <p:spPr>
          <a:xfrm>
            <a:off x="2286000" y="457200"/>
            <a:ext cx="7696200" cy="5334000"/>
          </a:xfrm>
          <a:solidFill>
            <a:schemeClr val="accent1"/>
          </a:solidFill>
          <a:ln w="9525"/>
          <a:extLst>
            <a:ext uri="{91240B29-F687-4F45-9708-019B960494DF}">
              <a14:hiddenLine xmlns:a14="http://schemas.microsoft.com/office/drawing/2010/main" w="6350">
                <a:solidFill>
                  <a:srgbClr val="000000"/>
                </a:solidFill>
                <a:miter lim="800000"/>
                <a:headEnd/>
                <a:tailEnd/>
              </a14:hiddenLine>
            </a:ext>
          </a:extLst>
        </p:spPr>
        <p:txBody>
          <a:bodyPr/>
          <a:lstStyle/>
          <a:p>
            <a:pPr algn="l" eaLnBrk="1" hangingPunct="1"/>
            <a:r>
              <a:rPr lang="en-US" altLang="en-US" sz="1800">
                <a:latin typeface="Book Antiqua" panose="02040602050305030304" pitchFamily="18" charset="0"/>
              </a:rPr>
              <a:t> Other Types of Projections –</a:t>
            </a:r>
          </a:p>
          <a:p>
            <a:pPr algn="l" eaLnBrk="1" hangingPunct="1"/>
            <a:endParaRPr lang="en-US" altLang="en-US" sz="1800">
              <a:latin typeface="Book Antiqua" panose="02040602050305030304" pitchFamily="18" charset="0"/>
            </a:endParaRPr>
          </a:p>
          <a:p>
            <a:pPr algn="l" eaLnBrk="1" hangingPunct="1">
              <a:buFontTx/>
              <a:buBlip>
                <a:blip r:embed="rId3"/>
              </a:buBlip>
            </a:pPr>
            <a:r>
              <a:rPr lang="en-US" altLang="en-US" sz="1800">
                <a:latin typeface="Book Antiqua" panose="02040602050305030304" pitchFamily="18" charset="0"/>
              </a:rPr>
              <a:t>  Buckminster Fuller’s projection was based on his geodesic globe ideas and projected the sphere on to a icosahedron (20-sided sphere).</a:t>
            </a:r>
          </a:p>
          <a:p>
            <a:pPr algn="l" eaLnBrk="1" hangingPunct="1">
              <a:buFontTx/>
              <a:buBlip>
                <a:blip r:embed="rId3"/>
              </a:buBlip>
            </a:pPr>
            <a:endParaRPr lang="en-US" altLang="en-US" sz="1800">
              <a:latin typeface="Book Antiqua" panose="02040602050305030304" pitchFamily="18" charset="0"/>
            </a:endParaRPr>
          </a:p>
        </p:txBody>
      </p:sp>
      <p:pic>
        <p:nvPicPr>
          <p:cNvPr id="47107" name="Picture 5" descr="dymax0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828800"/>
            <a:ext cx="56388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6"/>
          <p:cNvSpPr txBox="1">
            <a:spLocks noChangeArrowheads="1"/>
          </p:cNvSpPr>
          <p:nvPr/>
        </p:nvSpPr>
        <p:spPr bwMode="auto">
          <a:xfrm>
            <a:off x="2743200" y="5410201"/>
            <a:ext cx="7239000" cy="12003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Then by pulling it apart and flattening it, the result is a map of minimal distortion (each of the axes of the polygons act like a standard).</a:t>
            </a:r>
          </a:p>
        </p:txBody>
      </p:sp>
    </p:spTree>
    <p:extLst>
      <p:ext uri="{BB962C8B-B14F-4D97-AF65-F5344CB8AC3E}">
        <p14:creationId xmlns:p14="http://schemas.microsoft.com/office/powerpoint/2010/main" val="5778207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2466" name="Picture 2" descr="http://visual.merriam-webster.com/images/earth/geography/cartography/map-projec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77414"/>
            <a:ext cx="9466729" cy="660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7840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AF0B-47FA-4EC3-9FE7-4E344FB9FF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25EE80-619B-4B09-8833-C27EE52130F2}"/>
              </a:ext>
            </a:extLst>
          </p:cNvPr>
          <p:cNvSpPr>
            <a:spLocks noGrp="1"/>
          </p:cNvSpPr>
          <p:nvPr>
            <p:ph idx="1"/>
          </p:nvPr>
        </p:nvSpPr>
        <p:spPr/>
        <p:txBody>
          <a:bodyPr/>
          <a:lstStyle/>
          <a:p>
            <a:r>
              <a:rPr lang="en-US"/>
              <a:t>https://bl.ocks.org/mbostock/3711652</a:t>
            </a:r>
            <a:endParaRPr lang="en-US" dirty="0"/>
          </a:p>
        </p:txBody>
      </p:sp>
    </p:spTree>
    <p:extLst>
      <p:ext uri="{BB962C8B-B14F-4D97-AF65-F5344CB8AC3E}">
        <p14:creationId xmlns:p14="http://schemas.microsoft.com/office/powerpoint/2010/main" val="38219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ctrTitle"/>
          </p:nvPr>
        </p:nvSpPr>
        <p:spPr>
          <a:ln w="9525" cmpd="sng"/>
          <a:extLst>
            <a:ext uri="{91240B29-F687-4F45-9708-019B960494DF}">
              <a14:hiddenLine xmlns:a14="http://schemas.microsoft.com/office/drawing/2010/main" w="76200" cmpd="tri">
                <a:solidFill>
                  <a:srgbClr val="000000"/>
                </a:solidFill>
                <a:miter lim="800000"/>
                <a:headEnd/>
                <a:tailEnd/>
              </a14:hiddenLine>
            </a:ext>
          </a:extLst>
        </p:spPr>
        <p:txBody>
          <a:bodyPr/>
          <a:lstStyle/>
          <a:p>
            <a:pPr eaLnBrk="1" hangingPunct="1"/>
            <a:r>
              <a:rPr lang="en-US" altLang="en-US" sz="3600"/>
              <a:t>Map Projections and Coordinate Systems</a:t>
            </a:r>
            <a:br>
              <a:rPr lang="en-US" altLang="en-US" sz="3600"/>
            </a:br>
            <a:r>
              <a:rPr lang="en-US" altLang="en-US" sz="3600"/>
              <a:t>Choosing Map Projections</a:t>
            </a:r>
          </a:p>
        </p:txBody>
      </p:sp>
      <p:sp>
        <p:nvSpPr>
          <p:cNvPr id="48131" name="Rectangle 5"/>
          <p:cNvSpPr>
            <a:spLocks noGrp="1" noChangeArrowheads="1"/>
          </p:cNvSpPr>
          <p:nvPr>
            <p:ph type="subTitle" idx="1"/>
          </p:nvPr>
        </p:nvSpPr>
        <p:spPr>
          <a:ln w="9525"/>
          <a:extLst>
            <a:ext uri="{91240B29-F687-4F45-9708-019B960494DF}">
              <a14:hiddenLine xmlns:a14="http://schemas.microsoft.com/office/drawing/2010/main" w="6350">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41757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ctrTitle"/>
          </p:nvPr>
        </p:nvSpPr>
        <p:spPr>
          <a:ln w="9525" cmpd="sng"/>
          <a:extLst>
            <a:ext uri="{91240B29-F687-4F45-9708-019B960494DF}">
              <a14:hiddenLine xmlns:a14="http://schemas.microsoft.com/office/drawing/2010/main" w="76200" cmpd="tri">
                <a:solidFill>
                  <a:srgbClr val="000000"/>
                </a:solidFill>
                <a:miter lim="800000"/>
                <a:headEnd/>
                <a:tailEnd/>
              </a14:hiddenLine>
            </a:ext>
          </a:extLst>
        </p:spPr>
        <p:txBody>
          <a:bodyPr/>
          <a:lstStyle/>
          <a:p>
            <a:pPr eaLnBrk="1" hangingPunct="1"/>
            <a:r>
              <a:rPr lang="en-US" altLang="en-US" sz="3600" dirty="0">
                <a:solidFill>
                  <a:srgbClr val="0C0444"/>
                </a:solidFill>
              </a:rPr>
              <a:t>Cylindrical projections for countries in the tropics</a:t>
            </a:r>
            <a:br>
              <a:rPr lang="en-US" altLang="en-US" dirty="0"/>
            </a:br>
            <a:endParaRPr lang="en-US" altLang="en-US" dirty="0"/>
          </a:p>
        </p:txBody>
      </p:sp>
      <p:sp>
        <p:nvSpPr>
          <p:cNvPr id="49155" name="Rectangle 3"/>
          <p:cNvSpPr>
            <a:spLocks noGrp="1" noChangeArrowheads="1"/>
          </p:cNvSpPr>
          <p:nvPr>
            <p:ph type="subTitle" idx="1"/>
          </p:nvPr>
        </p:nvSpPr>
        <p:spPr>
          <a:noFill/>
          <a:ln w="9525"/>
          <a:extLst>
            <a:ext uri="{91240B29-F687-4F45-9708-019B960494DF}">
              <a14:hiddenLine xmlns:a14="http://schemas.microsoft.com/office/drawing/2010/main" w="6350">
                <a:solidFill>
                  <a:srgbClr val="000000"/>
                </a:solidFill>
                <a:miter lim="800000"/>
                <a:headEnd/>
                <a:tailEnd/>
              </a14:hiddenLine>
            </a:ext>
          </a:extLst>
        </p:spPr>
        <p:txBody>
          <a:bodyPr vert="horz" lIns="92075" tIns="46038" rIns="92075" bIns="46038" rtlCol="0" anchor="t">
            <a:normAutofit/>
          </a:bodyPr>
          <a:lstStyle/>
          <a:p>
            <a:pPr lvl="2"/>
            <a:r>
              <a:rPr lang="en-US" altLang="en-US" sz="2800" b="1" dirty="0"/>
              <a:t>principal scale preserved along the equator</a:t>
            </a:r>
          </a:p>
        </p:txBody>
      </p:sp>
    </p:spTree>
    <p:extLst>
      <p:ext uri="{BB962C8B-B14F-4D97-AF65-F5344CB8AC3E}">
        <p14:creationId xmlns:p14="http://schemas.microsoft.com/office/powerpoint/2010/main" val="412583098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ctrTitle"/>
          </p:nvPr>
        </p:nvSpPr>
        <p:spPr>
          <a:ln w="9525" cmpd="sng"/>
          <a:extLst>
            <a:ext uri="{91240B29-F687-4F45-9708-019B960494DF}">
              <a14:hiddenLine xmlns:a14="http://schemas.microsoft.com/office/drawing/2010/main" w="76200" cmpd="tri">
                <a:solidFill>
                  <a:srgbClr val="000000"/>
                </a:solidFill>
                <a:miter lim="800000"/>
                <a:headEnd/>
                <a:tailEnd/>
              </a14:hiddenLine>
            </a:ext>
          </a:extLst>
        </p:spPr>
        <p:txBody>
          <a:bodyPr/>
          <a:lstStyle/>
          <a:p>
            <a:pPr eaLnBrk="1" hangingPunct="1"/>
            <a:r>
              <a:rPr lang="en-US" altLang="en-US" sz="4000">
                <a:solidFill>
                  <a:srgbClr val="0C0444"/>
                </a:solidFill>
              </a:rPr>
              <a:t>Conical projections for countries in the temperate zones</a:t>
            </a:r>
            <a:br>
              <a:rPr lang="en-US" altLang="en-US" sz="4000">
                <a:solidFill>
                  <a:srgbClr val="0C0444"/>
                </a:solidFill>
              </a:rPr>
            </a:br>
            <a:endParaRPr lang="en-US" altLang="en-US" sz="4000">
              <a:solidFill>
                <a:srgbClr val="0C0444"/>
              </a:solidFill>
            </a:endParaRPr>
          </a:p>
        </p:txBody>
      </p:sp>
      <p:sp>
        <p:nvSpPr>
          <p:cNvPr id="50179" name="Rectangle 3"/>
          <p:cNvSpPr>
            <a:spLocks noGrp="1" noChangeArrowheads="1"/>
          </p:cNvSpPr>
          <p:nvPr>
            <p:ph type="subTitle" idx="1"/>
          </p:nvPr>
        </p:nvSpPr>
        <p:spPr>
          <a:noFill/>
          <a:ln w="9525"/>
          <a:extLst>
            <a:ext uri="{91240B29-F687-4F45-9708-019B960494DF}">
              <a14:hiddenLine xmlns:a14="http://schemas.microsoft.com/office/drawing/2010/main" w="6350">
                <a:solidFill>
                  <a:srgbClr val="000000"/>
                </a:solidFill>
                <a:miter lim="800000"/>
                <a:headEnd/>
                <a:tailEnd/>
              </a14:hiddenLine>
            </a:ext>
          </a:extLst>
        </p:spPr>
        <p:txBody>
          <a:bodyPr vert="horz" lIns="92075" tIns="46038" rIns="92075" bIns="46038" rtlCol="0" anchor="t">
            <a:normAutofit/>
          </a:bodyPr>
          <a:lstStyle/>
          <a:p>
            <a:pPr lvl="2"/>
            <a:r>
              <a:rPr lang="en-US" altLang="en-US" b="1"/>
              <a:t>principal scale preserved along a parallel of latitude</a:t>
            </a:r>
          </a:p>
        </p:txBody>
      </p:sp>
    </p:spTree>
    <p:extLst>
      <p:ext uri="{BB962C8B-B14F-4D97-AF65-F5344CB8AC3E}">
        <p14:creationId xmlns:p14="http://schemas.microsoft.com/office/powerpoint/2010/main" val="211960753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ctrTitle"/>
          </p:nvPr>
        </p:nvSpPr>
        <p:spPr>
          <a:ln w="9525" cmpd="sng"/>
          <a:extLst>
            <a:ext uri="{91240B29-F687-4F45-9708-019B960494DF}">
              <a14:hiddenLine xmlns:a14="http://schemas.microsoft.com/office/drawing/2010/main" w="76200" cmpd="tri">
                <a:solidFill>
                  <a:srgbClr val="000000"/>
                </a:solidFill>
                <a:miter lim="800000"/>
                <a:headEnd/>
                <a:tailEnd/>
              </a14:hiddenLine>
            </a:ext>
          </a:extLst>
        </p:spPr>
        <p:txBody>
          <a:bodyPr/>
          <a:lstStyle/>
          <a:p>
            <a:pPr eaLnBrk="1" hangingPunct="1"/>
            <a:r>
              <a:rPr lang="en-US" altLang="en-US" sz="4800" b="1">
                <a:solidFill>
                  <a:srgbClr val="0C0444"/>
                </a:solidFill>
              </a:rPr>
              <a:t>Azimuthal projections for the polar regions</a:t>
            </a:r>
            <a:br>
              <a:rPr lang="en-US" altLang="en-US" sz="4800" b="1">
                <a:solidFill>
                  <a:srgbClr val="0C0444"/>
                </a:solidFill>
              </a:rPr>
            </a:br>
            <a:endParaRPr lang="en-US" altLang="en-US" sz="4800" b="1">
              <a:solidFill>
                <a:srgbClr val="0C0444"/>
              </a:solidFill>
            </a:endParaRPr>
          </a:p>
        </p:txBody>
      </p:sp>
      <p:sp>
        <p:nvSpPr>
          <p:cNvPr id="51203" name="Rectangle 3"/>
          <p:cNvSpPr>
            <a:spLocks noGrp="1" noChangeArrowheads="1"/>
          </p:cNvSpPr>
          <p:nvPr>
            <p:ph type="subTitle" idx="1"/>
          </p:nvPr>
        </p:nvSpPr>
        <p:spPr>
          <a:noFill/>
          <a:ln w="9525"/>
          <a:extLst>
            <a:ext uri="{91240B29-F687-4F45-9708-019B960494DF}">
              <a14:hiddenLine xmlns:a14="http://schemas.microsoft.com/office/drawing/2010/main" w="6350">
                <a:solidFill>
                  <a:srgbClr val="000000"/>
                </a:solidFill>
                <a:miter lim="800000"/>
                <a:headEnd/>
                <a:tailEnd/>
              </a14:hiddenLine>
            </a:ext>
          </a:extLst>
        </p:spPr>
        <p:txBody>
          <a:bodyPr vert="horz" lIns="92075" tIns="46038" rIns="92075" bIns="46038" rtlCol="0" anchor="t">
            <a:normAutofit/>
          </a:bodyPr>
          <a:lstStyle/>
          <a:p>
            <a:pPr lvl="2"/>
            <a:r>
              <a:rPr lang="en-US" altLang="en-US" sz="3200"/>
              <a:t>principal scale preserved at the pole</a:t>
            </a:r>
          </a:p>
        </p:txBody>
      </p:sp>
    </p:spTree>
    <p:extLst>
      <p:ext uri="{BB962C8B-B14F-4D97-AF65-F5344CB8AC3E}">
        <p14:creationId xmlns:p14="http://schemas.microsoft.com/office/powerpoint/2010/main" val="92400943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ctrTitle"/>
          </p:nvPr>
        </p:nvSpPr>
        <p:spPr>
          <a:xfrm>
            <a:off x="2667000" y="990600"/>
            <a:ext cx="7543800" cy="2514600"/>
          </a:xfrm>
          <a:ln w="9525" cmpd="sng"/>
          <a:extLst>
            <a:ext uri="{91240B29-F687-4F45-9708-019B960494DF}">
              <a14:hiddenLine xmlns:a14="http://schemas.microsoft.com/office/drawing/2010/main" w="76200" cmpd="tri">
                <a:solidFill>
                  <a:srgbClr val="000000"/>
                </a:solidFill>
                <a:miter lim="800000"/>
                <a:headEnd/>
                <a:tailEnd/>
              </a14:hiddenLine>
            </a:ext>
          </a:extLst>
        </p:spPr>
        <p:txBody>
          <a:bodyPr/>
          <a:lstStyle/>
          <a:p>
            <a:pPr eaLnBrk="1" hangingPunct="1"/>
            <a:r>
              <a:rPr lang="en-US" altLang="en-US" sz="3600" dirty="0"/>
              <a:t>The larger the area mapped, the </a:t>
            </a:r>
            <a:r>
              <a:rPr lang="en-US" altLang="en-US" sz="3600"/>
              <a:t>more projections distort</a:t>
            </a:r>
            <a:endParaRPr lang="en-US" altLang="en-US" sz="3600" dirty="0"/>
          </a:p>
        </p:txBody>
      </p:sp>
    </p:spTree>
    <p:extLst>
      <p:ext uri="{BB962C8B-B14F-4D97-AF65-F5344CB8AC3E}">
        <p14:creationId xmlns:p14="http://schemas.microsoft.com/office/powerpoint/2010/main" val="42159466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232571" cy="12958180"/>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7938" y="-7721309"/>
            <a:ext cx="4762086" cy="14579309"/>
          </a:xfrm>
          <a:prstGeom prst="rect">
            <a:avLst/>
          </a:prstGeom>
        </p:spPr>
      </p:pic>
    </p:spTree>
    <p:extLst>
      <p:ext uri="{BB962C8B-B14F-4D97-AF65-F5344CB8AC3E}">
        <p14:creationId xmlns:p14="http://schemas.microsoft.com/office/powerpoint/2010/main" val="32123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Lat</a:t>
            </a:r>
            <a:r>
              <a:rPr lang="en-US" dirty="0"/>
              <a:t>/Long</a:t>
            </a:r>
          </a:p>
        </p:txBody>
      </p:sp>
      <p:sp>
        <p:nvSpPr>
          <p:cNvPr id="3" name="Content Placeholder 2"/>
          <p:cNvSpPr>
            <a:spLocks noGrp="1"/>
          </p:cNvSpPr>
          <p:nvPr>
            <p:ph idx="1"/>
          </p:nvPr>
        </p:nvSpPr>
        <p:spPr/>
        <p:txBody>
          <a:bodyPr/>
          <a:lstStyle/>
          <a:p>
            <a:endParaRPr lang="en-US"/>
          </a:p>
        </p:txBody>
      </p:sp>
      <p:pic>
        <p:nvPicPr>
          <p:cNvPr id="1026" name="Picture 2" descr="http://www.worldatlas.com/travelaids/images/latlong_glo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6166"/>
            <a:ext cx="11736593" cy="583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918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24E8E-6791-404A-9F0C-CC8D88C9E3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28EAC8-8B4C-4CB3-9C20-F3FD6D6AC2FA}"/>
              </a:ext>
            </a:extLst>
          </p:cNvPr>
          <p:cNvSpPr>
            <a:spLocks noGrp="1"/>
          </p:cNvSpPr>
          <p:nvPr>
            <p:ph idx="1"/>
          </p:nvPr>
        </p:nvSpPr>
        <p:spPr/>
        <p:txBody>
          <a:bodyPr/>
          <a:lstStyle/>
          <a:p>
            <a:r>
              <a:rPr lang="en-US" dirty="0"/>
              <a:t>Solving longitude? </a:t>
            </a:r>
            <a:r>
              <a:rPr lang="en-US" dirty="0">
                <a:hlinkClick r:id="rId2"/>
              </a:rPr>
              <a:t>http://cudl.lib.cam.ac.uk/collections/longitude</a:t>
            </a:r>
            <a:endParaRPr lang="en-US" dirty="0"/>
          </a:p>
          <a:p>
            <a:r>
              <a:rPr lang="en-US" dirty="0">
                <a:hlinkClick r:id="rId3"/>
              </a:rPr>
              <a:t>https://www.rmg.co.uk/about-us/board-longitude</a:t>
            </a:r>
            <a:endParaRPr lang="en-US" dirty="0"/>
          </a:p>
          <a:p>
            <a:r>
              <a:rPr lang="en-US" dirty="0"/>
              <a:t>Master and Commander books.  By Patrick O’Brian.  Skip the movie.</a:t>
            </a:r>
          </a:p>
          <a:p>
            <a:endParaRPr lang="en-US" dirty="0"/>
          </a:p>
        </p:txBody>
      </p:sp>
    </p:spTree>
    <p:extLst>
      <p:ext uri="{BB962C8B-B14F-4D97-AF65-F5344CB8AC3E}">
        <p14:creationId xmlns:p14="http://schemas.microsoft.com/office/powerpoint/2010/main" val="777442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1C7C-DFA4-4D3C-B14A-4D62F09281C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187E66B-0333-45D9-A224-7A14CBB231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4979" y="-3176"/>
            <a:ext cx="5363350" cy="6861176"/>
          </a:xfrm>
        </p:spPr>
      </p:pic>
    </p:spTree>
    <p:extLst>
      <p:ext uri="{BB962C8B-B14F-4D97-AF65-F5344CB8AC3E}">
        <p14:creationId xmlns:p14="http://schemas.microsoft.com/office/powerpoint/2010/main" val="2069030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Transverse Mercator</a:t>
            </a:r>
          </a:p>
        </p:txBody>
      </p:sp>
      <p:sp>
        <p:nvSpPr>
          <p:cNvPr id="3" name="Content Placeholder 2"/>
          <p:cNvSpPr>
            <a:spLocks noGrp="1"/>
          </p:cNvSpPr>
          <p:nvPr>
            <p:ph idx="1"/>
          </p:nvPr>
        </p:nvSpPr>
        <p:spPr/>
        <p:txBody>
          <a:bodyPr/>
          <a:lstStyle/>
          <a:p>
            <a:r>
              <a:rPr lang="en-US" dirty="0"/>
              <a:t>Basically, slicing the globe into a series of vertical “peels”</a:t>
            </a:r>
          </a:p>
          <a:p>
            <a:r>
              <a:rPr lang="en-US" dirty="0"/>
              <a:t>False easting and false northing set for both hemispheres</a:t>
            </a:r>
          </a:p>
          <a:p>
            <a:r>
              <a:rPr lang="en-US" dirty="0"/>
              <a:t>Everything becomes a grid in meters.</a:t>
            </a:r>
          </a:p>
          <a:p>
            <a:r>
              <a:rPr lang="en-US" dirty="0"/>
              <a:t>Basically the same as what the military uses!</a:t>
            </a:r>
          </a:p>
        </p:txBody>
      </p:sp>
    </p:spTree>
    <p:extLst>
      <p:ext uri="{BB962C8B-B14F-4D97-AF65-F5344CB8AC3E}">
        <p14:creationId xmlns:p14="http://schemas.microsoft.com/office/powerpoint/2010/main" val="25283682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289</TotalTime>
  <Words>1600</Words>
  <Application>Microsoft Office PowerPoint</Application>
  <PresentationFormat>Widescreen</PresentationFormat>
  <Paragraphs>190</Paragraphs>
  <Slides>58</Slides>
  <Notes>24</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Book Antiqua</vt:lpstr>
      <vt:lpstr>Calibri</vt:lpstr>
      <vt:lpstr>Century Gothic</vt:lpstr>
      <vt:lpstr>Times New Roman</vt:lpstr>
      <vt:lpstr>Wingdings 3</vt:lpstr>
      <vt:lpstr>Ion</vt:lpstr>
      <vt:lpstr>Where are you?</vt:lpstr>
      <vt:lpstr>Assigning a number</vt:lpstr>
      <vt:lpstr>PowerPoint Presentation</vt:lpstr>
      <vt:lpstr>PowerPoint Presentation</vt:lpstr>
      <vt:lpstr>PowerPoint Presentation</vt:lpstr>
      <vt:lpstr>Lat/Long</vt:lpstr>
      <vt:lpstr>PowerPoint Presentation</vt:lpstr>
      <vt:lpstr>PowerPoint Presentation</vt:lpstr>
      <vt:lpstr>Universal Transverse Mercator</vt:lpstr>
      <vt:lpstr>PowerPoint Presentation</vt:lpstr>
      <vt:lpstr>PowerPoint Presentation</vt:lpstr>
      <vt:lpstr>PowerPoint Presentation</vt:lpstr>
      <vt:lpstr>PowerPoint Presentation</vt:lpstr>
      <vt:lpstr>State Plane</vt:lpstr>
      <vt:lpstr>PowerPoint Presentation</vt:lpstr>
      <vt:lpstr>PowerPoint Presentation</vt:lpstr>
      <vt:lpstr>Public Land Survey System (PLSS)</vt:lpstr>
      <vt:lpstr>PowerPoint Presentation</vt:lpstr>
      <vt:lpstr>PowerPoint Presentation</vt:lpstr>
      <vt:lpstr>PLSS on Quad maps </vt:lpstr>
      <vt:lpstr>What about the shape of the earth?</vt:lpstr>
      <vt:lpstr>They can be centered at the center of the earth or on the surface</vt:lpstr>
      <vt:lpstr>Datums – the ones to worry about</vt:lpstr>
      <vt:lpstr>PowerPoint Presentation</vt:lpstr>
      <vt:lpstr>The Geoid </vt:lpstr>
      <vt:lpstr>What about projections, though???</vt:lpstr>
      <vt:lpstr>Projection classification </vt:lpstr>
      <vt:lpstr>Classification 2</vt:lpstr>
      <vt:lpstr>Projections</vt:lpstr>
      <vt:lpstr>Projections</vt:lpstr>
      <vt:lpstr>Projections</vt:lpstr>
      <vt:lpstr>Projections</vt:lpstr>
      <vt:lpstr>PowerPoint Presentation</vt:lpstr>
      <vt:lpstr>PowerPoint Presentation</vt:lpstr>
      <vt:lpstr>PowerPoint Presentation</vt:lpstr>
      <vt:lpstr>PowerPoint Presentation</vt:lpstr>
      <vt:lpstr>PowerPoint Presentation</vt:lpstr>
      <vt:lpstr>PowerPoint Presentation</vt:lpstr>
      <vt:lpstr>Projections</vt:lpstr>
      <vt:lpstr>Projections</vt:lpstr>
      <vt:lpstr>Projections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Projections</vt:lpstr>
      <vt:lpstr>PowerPoint Presentation</vt:lpstr>
      <vt:lpstr>PowerPoint Presentation</vt:lpstr>
      <vt:lpstr>PowerPoint Presentation</vt:lpstr>
      <vt:lpstr>Map Projections and Coordinate Systems Choosing Map Projections</vt:lpstr>
      <vt:lpstr>Cylindrical projections for countries in the tropics </vt:lpstr>
      <vt:lpstr>Conical projections for countries in the temperate zones </vt:lpstr>
      <vt:lpstr>Azimuthal projections for the polar regions </vt:lpstr>
      <vt:lpstr>The larger the area mapped, the more projections distort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are you?</dc:title>
  <dc:creator>Bob Office</dc:creator>
  <cp:lastModifiedBy>Bob Hickey</cp:lastModifiedBy>
  <cp:revision>17</cp:revision>
  <dcterms:created xsi:type="dcterms:W3CDTF">2015-01-12T17:48:32Z</dcterms:created>
  <dcterms:modified xsi:type="dcterms:W3CDTF">2022-07-09T18:36:53Z</dcterms:modified>
</cp:coreProperties>
</file>