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notesMasterIdLst>
    <p:notesMasterId r:id="rId34"/>
  </p:notesMasterIdLst>
  <p:handoutMasterIdLst>
    <p:handoutMasterId r:id="rId35"/>
  </p:handoutMasterIdLst>
  <p:sldIdLst>
    <p:sldId id="359" r:id="rId2"/>
    <p:sldId id="360" r:id="rId3"/>
    <p:sldId id="361" r:id="rId4"/>
    <p:sldId id="362" r:id="rId5"/>
    <p:sldId id="363" r:id="rId6"/>
    <p:sldId id="371" r:id="rId7"/>
    <p:sldId id="314" r:id="rId8"/>
    <p:sldId id="364" r:id="rId9"/>
    <p:sldId id="365" r:id="rId10"/>
    <p:sldId id="366" r:id="rId11"/>
    <p:sldId id="330" r:id="rId12"/>
    <p:sldId id="349" r:id="rId13"/>
    <p:sldId id="347" r:id="rId14"/>
    <p:sldId id="346" r:id="rId15"/>
    <p:sldId id="367" r:id="rId16"/>
    <p:sldId id="345" r:id="rId17"/>
    <p:sldId id="352" r:id="rId18"/>
    <p:sldId id="355" r:id="rId19"/>
    <p:sldId id="341" r:id="rId20"/>
    <p:sldId id="342" r:id="rId21"/>
    <p:sldId id="343" r:id="rId22"/>
    <p:sldId id="339" r:id="rId23"/>
    <p:sldId id="340" r:id="rId24"/>
    <p:sldId id="336" r:id="rId25"/>
    <p:sldId id="369" r:id="rId26"/>
    <p:sldId id="370" r:id="rId27"/>
    <p:sldId id="344" r:id="rId28"/>
    <p:sldId id="307" r:id="rId29"/>
    <p:sldId id="372" r:id="rId30"/>
    <p:sldId id="357" r:id="rId31"/>
    <p:sldId id="358" r:id="rId32"/>
    <p:sldId id="356" r:id="rId3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entury Gothic" panose="020B0502020202020204" pitchFamily="34" charset="0"/>
      <p:regular r:id="rId40"/>
      <p:bold r:id="rId41"/>
      <p:italic r:id="rId42"/>
      <p:boldItalic r:id="rId43"/>
    </p:embeddedFont>
    <p:embeddedFont>
      <p:font typeface="Open Sans Light" panose="020B0306030504020204" pitchFamily="34" charset="0"/>
      <p:regular r:id="rId44"/>
      <p:italic r:id="rId45"/>
    </p:embeddedFont>
    <p:embeddedFont>
      <p:font typeface="Wingdings 3" panose="05040102010807070707" pitchFamily="18" charset="2"/>
      <p:regular r:id="rId4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rah Roggio" initials="SR" lastIdx="18" clrIdx="0"/>
  <p:cmAuthor id="1" name="Sheehy, Matthew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FFF"/>
    <a:srgbClr val="FF8700"/>
    <a:srgbClr val="FF4F00"/>
    <a:srgbClr val="006699"/>
    <a:srgbClr val="FFC500"/>
    <a:srgbClr val="4FB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23" autoAdjust="0"/>
    <p:restoredTop sz="88230" autoAdjust="0"/>
  </p:normalViewPr>
  <p:slideViewPr>
    <p:cSldViewPr>
      <p:cViewPr varScale="1">
        <p:scale>
          <a:sx n="133" d="100"/>
          <a:sy n="133" d="100"/>
        </p:scale>
        <p:origin x="774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1" d="100"/>
        <a:sy n="111" d="100"/>
      </p:scale>
      <p:origin x="0" y="12120"/>
    </p:cViewPr>
  </p:sorterViewPr>
  <p:notesViewPr>
    <p:cSldViewPr>
      <p:cViewPr varScale="1">
        <p:scale>
          <a:sx n="71" d="100"/>
          <a:sy n="71" d="100"/>
        </p:scale>
        <p:origin x="-280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B8B33-D9DC-4A50-9353-FFB4030E322C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CA119-78C6-4B7B-944D-389C2B129E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55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39635-4331-4800-AD55-7FDA14096C54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5E19D-7D07-4765-AE64-786F54E2D2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206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5E19D-7D07-4765-AE64-786F54E2D2B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0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5E19D-7D07-4765-AE64-786F54E2D2B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53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5E19D-7D07-4765-AE64-786F54E2D2B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96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5E19D-7D07-4765-AE64-786F54E2D2B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06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5E19D-7D07-4765-AE64-786F54E2D2B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89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5E19D-7D07-4765-AE64-786F54E2D2B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79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5E19D-7D07-4765-AE64-786F54E2D2B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44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1942-64D4-4F1F-B64D-611174421FA5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BF92-57A3-4CF5-A5BD-BD5D413CE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4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1942-64D4-4F1F-B64D-611174421FA5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BF92-57A3-4CF5-A5BD-BD5D413CE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80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1942-64D4-4F1F-B64D-611174421FA5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BF92-57A3-4CF5-A5BD-BD5D413CE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47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1942-64D4-4F1F-B64D-611174421FA5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BF92-57A3-4CF5-A5BD-BD5D413CEB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8170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1942-64D4-4F1F-B64D-611174421FA5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BF92-57A3-4CF5-A5BD-BD5D413CE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90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1942-64D4-4F1F-B64D-611174421FA5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BF92-57A3-4CF5-A5BD-BD5D413CE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92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1942-64D4-4F1F-B64D-611174421FA5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BF92-57A3-4CF5-A5BD-BD5D413CE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04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1942-64D4-4F1F-B64D-611174421FA5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BF92-57A3-4CF5-A5BD-BD5D413CE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8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1942-64D4-4F1F-B64D-611174421FA5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BF92-57A3-4CF5-A5BD-BD5D413CE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3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1942-64D4-4F1F-B64D-611174421FA5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BF92-57A3-4CF5-A5BD-BD5D413CE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8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1942-64D4-4F1F-B64D-611174421FA5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BF92-57A3-4CF5-A5BD-BD5D413CE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3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1942-64D4-4F1F-B64D-611174421FA5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BF92-57A3-4CF5-A5BD-BD5D413CE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7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1942-64D4-4F1F-B64D-611174421FA5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BF92-57A3-4CF5-A5BD-BD5D413CE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8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1942-64D4-4F1F-B64D-611174421FA5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BF92-57A3-4CF5-A5BD-BD5D413CE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9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1942-64D4-4F1F-B64D-611174421FA5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BF92-57A3-4CF5-A5BD-BD5D413CE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3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1942-64D4-4F1F-B64D-611174421FA5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BF92-57A3-4CF5-A5BD-BD5D413CE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3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1942-64D4-4F1F-B64D-611174421FA5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BF92-57A3-4CF5-A5BD-BD5D413CE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7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E7C1942-64D4-4F1F-B64D-611174421FA5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3BF92-57A3-4CF5-A5BD-BD5D413CE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661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:mv="urn:schemas-microsoft-com:mac:vml" xmlns="">
      <p:transition spd="slow">
        <p:fade/>
      </p:transition>
    </mc:Fallback>
  </mc:AlternateConten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csiro.au/acc/global-cfc-emissions-now-declining-again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lscience.com/environment/the-hole-in-the-ozone-layer-is-the-smallest-its-been-in-almost-30-year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svs.gsfc.nasa.gov/cgi-bin/details.cgi?aid=11781" TargetMode="External"/><Relationship Id="rId2" Type="http://schemas.openxmlformats.org/officeDocument/2006/relationships/hyperlink" Target="https://www.youtube.com/watch?v=phbvQenRgL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aU6pxSNDPh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Ozone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4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CFCs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Developed for refrigerators!  A good thing.</a:t>
            </a:r>
          </a:p>
          <a:p>
            <a:r>
              <a:rPr lang="en-US" dirty="0"/>
              <a:t>No negative effects according to the technology of the times.</a:t>
            </a:r>
          </a:p>
          <a:p>
            <a:r>
              <a:rPr lang="en-US" dirty="0"/>
              <a:t>Oops!</a:t>
            </a:r>
          </a:p>
        </p:txBody>
      </p:sp>
    </p:spTree>
    <p:extLst>
      <p:ext uri="{BB962C8B-B14F-4D97-AF65-F5344CB8AC3E}">
        <p14:creationId xmlns:p14="http://schemas.microsoft.com/office/powerpoint/2010/main" val="303462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6248400" y="3891484"/>
            <a:ext cx="2409444" cy="1213916"/>
            <a:chOff x="0" y="1755874"/>
            <a:chExt cx="2990088" cy="1669851"/>
          </a:xfrm>
          <a:solidFill>
            <a:srgbClr val="FFC500"/>
          </a:solidFill>
        </p:grpSpPr>
        <p:sp>
          <p:nvSpPr>
            <p:cNvPr id="22" name="Rounded Rectangle 21"/>
            <p:cNvSpPr/>
            <p:nvPr/>
          </p:nvSpPr>
          <p:spPr>
            <a:xfrm>
              <a:off x="0" y="1755874"/>
              <a:ext cx="2990088" cy="1669851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ed Rectangle 6"/>
            <p:cNvSpPr/>
            <p:nvPr/>
          </p:nvSpPr>
          <p:spPr>
            <a:xfrm>
              <a:off x="81515" y="1837389"/>
              <a:ext cx="2827058" cy="150682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74295" rIns="148590" bIns="74295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248400" y="2362200"/>
            <a:ext cx="2409445" cy="1213916"/>
            <a:chOff x="6248400" y="2362200"/>
            <a:chExt cx="2409445" cy="1213916"/>
          </a:xfrm>
        </p:grpSpPr>
        <p:sp>
          <p:nvSpPr>
            <p:cNvPr id="19" name="Rounded Rectangle 18"/>
            <p:cNvSpPr/>
            <p:nvPr/>
          </p:nvSpPr>
          <p:spPr>
            <a:xfrm>
              <a:off x="6248401" y="2362200"/>
              <a:ext cx="2409444" cy="1213916"/>
            </a:xfrm>
            <a:prstGeom prst="roundRect">
              <a:avLst/>
            </a:prstGeom>
            <a:solidFill>
              <a:srgbClr val="FFC5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6248400" y="2438400"/>
              <a:ext cx="23622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0000"/>
                  </a:solidFill>
                  <a:latin typeface="Open Sans Light"/>
                  <a:cs typeface="Open Sans Light"/>
                </a:rPr>
                <a:t>Lower than normal ozone levels in the atmosphere 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5867400" y="3962400"/>
            <a:ext cx="259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dirty="0">
                <a:solidFill>
                  <a:srgbClr val="000000"/>
                </a:solidFill>
                <a:latin typeface="Open Sans Light"/>
                <a:cs typeface="Open Sans Light"/>
              </a:rPr>
              <a:t>CFCs might be causing the ozone to disappear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703231" y="3851947"/>
            <a:ext cx="2409444" cy="1213916"/>
            <a:chOff x="0" y="1755874"/>
            <a:chExt cx="2990088" cy="1669851"/>
          </a:xfrm>
          <a:solidFill>
            <a:srgbClr val="FFC500"/>
          </a:solidFill>
        </p:grpSpPr>
        <p:sp>
          <p:nvSpPr>
            <p:cNvPr id="12" name="Rounded Rectangle 11"/>
            <p:cNvSpPr/>
            <p:nvPr/>
          </p:nvSpPr>
          <p:spPr>
            <a:xfrm>
              <a:off x="0" y="1755874"/>
              <a:ext cx="2990088" cy="1669851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6"/>
            <p:cNvSpPr/>
            <p:nvPr/>
          </p:nvSpPr>
          <p:spPr>
            <a:xfrm>
              <a:off x="81515" y="1837389"/>
              <a:ext cx="2827059" cy="150682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74295" rIns="148590" bIns="74295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dirty="0">
                  <a:solidFill>
                    <a:srgbClr val="000000"/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I</a:t>
              </a:r>
              <a:r>
                <a:rPr lang="en-US" sz="2600" kern="1200" dirty="0">
                  <a:solidFill>
                    <a:srgbClr val="000000"/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nference?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691199" y="2240324"/>
            <a:ext cx="2409444" cy="1362780"/>
            <a:chOff x="-1" y="0"/>
            <a:chExt cx="2990087" cy="1669852"/>
          </a:xfrm>
          <a:solidFill>
            <a:srgbClr val="FFC500"/>
          </a:solidFill>
        </p:grpSpPr>
        <p:sp>
          <p:nvSpPr>
            <p:cNvPr id="14" name="Rounded Rectangle 13"/>
            <p:cNvSpPr/>
            <p:nvPr/>
          </p:nvSpPr>
          <p:spPr>
            <a:xfrm>
              <a:off x="-1" y="0"/>
              <a:ext cx="2990087" cy="1669852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81517" y="81515"/>
              <a:ext cx="2827058" cy="150682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74295" rIns="148590" bIns="74295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dirty="0">
                  <a:solidFill>
                    <a:schemeClr val="tx1"/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O</a:t>
              </a:r>
              <a:r>
                <a:rPr lang="en-US" sz="2600" kern="1200" dirty="0">
                  <a:solidFill>
                    <a:schemeClr val="tx1"/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bservation?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04800" y="762000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Do </a:t>
            </a:r>
            <a:r>
              <a:rPr lang="en-US" sz="4400" dirty="0">
                <a:solidFill>
                  <a:srgbClr val="FFC5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CFCs</a:t>
            </a:r>
            <a:r>
              <a:rPr lang="en-US" sz="44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cause ozone depletion?</a:t>
            </a:r>
            <a:endParaRPr lang="en-US" sz="4400" dirty="0">
              <a:solidFill>
                <a:srgbClr val="FFC5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pic>
        <p:nvPicPr>
          <p:cNvPr id="5" name="Picture 4" descr="infographic_02_07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7" y="1828800"/>
            <a:ext cx="6894406" cy="476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5900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398" y="533400"/>
            <a:ext cx="6629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5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HYPOTHESIS</a:t>
            </a:r>
            <a:r>
              <a:rPr lang="en-US" sz="3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</a:t>
            </a:r>
          </a:p>
          <a:p>
            <a:r>
              <a:rPr lang="en-US" sz="3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CFCs are breaking down O</a:t>
            </a:r>
            <a:r>
              <a:rPr lang="en-US" sz="3600" baseline="-250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3</a:t>
            </a:r>
            <a:r>
              <a:rPr lang="en-US" sz="3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.</a:t>
            </a:r>
            <a:endParaRPr lang="en-US" sz="3600" dirty="0">
              <a:solidFill>
                <a:srgbClr val="FFC5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399" y="2133600"/>
            <a:ext cx="66293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5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PREDICTION</a:t>
            </a:r>
          </a:p>
          <a:p>
            <a:r>
              <a:rPr lang="en-US" sz="3600" dirty="0">
                <a:solidFill>
                  <a:srgbClr val="FFC5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IF</a:t>
            </a:r>
            <a:r>
              <a:rPr lang="en-US" sz="3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polar clouds and sunlight were causing </a:t>
            </a:r>
            <a:r>
              <a:rPr lang="en-US" sz="3600" dirty="0" err="1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Cl</a:t>
            </a:r>
            <a:r>
              <a:rPr lang="en-US" sz="3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to react with O</a:t>
            </a:r>
            <a:r>
              <a:rPr lang="en-US" sz="3600" baseline="-250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3</a:t>
            </a:r>
            <a:r>
              <a:rPr lang="en-US" sz="3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, </a:t>
            </a:r>
          </a:p>
          <a:p>
            <a:r>
              <a:rPr lang="en-US" sz="3600" dirty="0">
                <a:solidFill>
                  <a:srgbClr val="FFC5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THEN</a:t>
            </a:r>
            <a:r>
              <a:rPr lang="en-US" sz="3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many </a:t>
            </a:r>
            <a:r>
              <a:rPr lang="en-US" sz="3600" dirty="0" err="1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ClO</a:t>
            </a:r>
            <a:r>
              <a:rPr lang="en-US" sz="3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molecules should be found in the atmosphere.</a:t>
            </a:r>
            <a:endParaRPr lang="en-US" sz="3600" dirty="0">
              <a:solidFill>
                <a:srgbClr val="FFC5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360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997198" y="1430866"/>
            <a:ext cx="5384802" cy="1934765"/>
            <a:chOff x="2997198" y="1430866"/>
            <a:chExt cx="5384802" cy="1934765"/>
          </a:xfrm>
        </p:grpSpPr>
        <p:sp>
          <p:nvSpPr>
            <p:cNvPr id="3" name="Freeform 2"/>
            <p:cNvSpPr/>
            <p:nvPr/>
          </p:nvSpPr>
          <p:spPr>
            <a:xfrm>
              <a:off x="3048000" y="1430866"/>
              <a:ext cx="5334000" cy="1934765"/>
            </a:xfrm>
            <a:custGeom>
              <a:avLst/>
              <a:gdLst>
                <a:gd name="connsiteX0" fmla="*/ 0 w 3784600"/>
                <a:gd name="connsiteY0" fmla="*/ 241846 h 1934765"/>
                <a:gd name="connsiteX1" fmla="*/ 2817218 w 3784600"/>
                <a:gd name="connsiteY1" fmla="*/ 241846 h 1934765"/>
                <a:gd name="connsiteX2" fmla="*/ 2817218 w 3784600"/>
                <a:gd name="connsiteY2" fmla="*/ 0 h 1934765"/>
                <a:gd name="connsiteX3" fmla="*/ 3784600 w 3784600"/>
                <a:gd name="connsiteY3" fmla="*/ 967383 h 1934765"/>
                <a:gd name="connsiteX4" fmla="*/ 2817218 w 3784600"/>
                <a:gd name="connsiteY4" fmla="*/ 1934765 h 1934765"/>
                <a:gd name="connsiteX5" fmla="*/ 2817218 w 3784600"/>
                <a:gd name="connsiteY5" fmla="*/ 1692919 h 1934765"/>
                <a:gd name="connsiteX6" fmla="*/ 0 w 3784600"/>
                <a:gd name="connsiteY6" fmla="*/ 1692919 h 1934765"/>
                <a:gd name="connsiteX7" fmla="*/ 0 w 3784600"/>
                <a:gd name="connsiteY7" fmla="*/ 241846 h 193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84600" h="1934765">
                  <a:moveTo>
                    <a:pt x="0" y="241846"/>
                  </a:moveTo>
                  <a:lnTo>
                    <a:pt x="2817218" y="241846"/>
                  </a:lnTo>
                  <a:lnTo>
                    <a:pt x="2817218" y="0"/>
                  </a:lnTo>
                  <a:lnTo>
                    <a:pt x="3784600" y="967383"/>
                  </a:lnTo>
                  <a:lnTo>
                    <a:pt x="2817218" y="1934765"/>
                  </a:lnTo>
                  <a:lnTo>
                    <a:pt x="2817218" y="1692919"/>
                  </a:lnTo>
                  <a:lnTo>
                    <a:pt x="0" y="1692919"/>
                  </a:lnTo>
                  <a:lnTo>
                    <a:pt x="0" y="241846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253276" rIns="736967" bIns="253276" numCol="1" spcCol="1270" anchor="t" anchorCtr="0">
              <a:noAutofit/>
            </a:bodyPr>
            <a:lstStyle/>
            <a:p>
              <a:pPr marL="457200" lvl="2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kern="12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997198" y="1950720"/>
              <a:ext cx="4505325" cy="9279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28650" lvl="2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Open Sans Light"/>
                  <a:cs typeface="Open Sans Light"/>
                </a:rPr>
                <a:t>Data collected in the real world</a:t>
              </a:r>
            </a:p>
            <a:p>
              <a:pPr marL="628650" lvl="2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Open Sans Light"/>
                  <a:cs typeface="Open Sans Light"/>
                </a:rPr>
                <a:t>No manipulation of subjects</a:t>
              </a:r>
            </a:p>
            <a:p>
              <a:pPr marL="628650" lvl="2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Open Sans Light"/>
                  <a:cs typeface="Open Sans Light"/>
                </a:rPr>
                <a:t>Can only show correlations</a:t>
              </a:r>
            </a:p>
          </p:txBody>
        </p:sp>
      </p:grpSp>
      <p:sp>
        <p:nvSpPr>
          <p:cNvPr id="4" name="Freeform 3"/>
          <p:cNvSpPr/>
          <p:nvPr/>
        </p:nvSpPr>
        <p:spPr>
          <a:xfrm>
            <a:off x="1066800" y="1625601"/>
            <a:ext cx="2207683" cy="1529354"/>
          </a:xfrm>
          <a:custGeom>
            <a:avLst/>
            <a:gdLst>
              <a:gd name="connsiteX0" fmla="*/ 0 w 2207683"/>
              <a:gd name="connsiteY0" fmla="*/ 254897 h 1529354"/>
              <a:gd name="connsiteX1" fmla="*/ 254897 w 2207683"/>
              <a:gd name="connsiteY1" fmla="*/ 0 h 1529354"/>
              <a:gd name="connsiteX2" fmla="*/ 1952786 w 2207683"/>
              <a:gd name="connsiteY2" fmla="*/ 0 h 1529354"/>
              <a:gd name="connsiteX3" fmla="*/ 2207683 w 2207683"/>
              <a:gd name="connsiteY3" fmla="*/ 254897 h 1529354"/>
              <a:gd name="connsiteX4" fmla="*/ 2207683 w 2207683"/>
              <a:gd name="connsiteY4" fmla="*/ 1274457 h 1529354"/>
              <a:gd name="connsiteX5" fmla="*/ 1952786 w 2207683"/>
              <a:gd name="connsiteY5" fmla="*/ 1529354 h 1529354"/>
              <a:gd name="connsiteX6" fmla="*/ 254897 w 2207683"/>
              <a:gd name="connsiteY6" fmla="*/ 1529354 h 1529354"/>
              <a:gd name="connsiteX7" fmla="*/ 0 w 2207683"/>
              <a:gd name="connsiteY7" fmla="*/ 1274457 h 1529354"/>
              <a:gd name="connsiteX8" fmla="*/ 0 w 2207683"/>
              <a:gd name="connsiteY8" fmla="*/ 254897 h 1529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7683" h="1529354">
                <a:moveTo>
                  <a:pt x="0" y="254897"/>
                </a:moveTo>
                <a:cubicBezTo>
                  <a:pt x="0" y="114121"/>
                  <a:pt x="114121" y="0"/>
                  <a:pt x="254897" y="0"/>
                </a:cubicBezTo>
                <a:lnTo>
                  <a:pt x="1952786" y="0"/>
                </a:lnTo>
                <a:cubicBezTo>
                  <a:pt x="2093562" y="0"/>
                  <a:pt x="2207683" y="114121"/>
                  <a:pt x="2207683" y="254897"/>
                </a:cubicBezTo>
                <a:lnTo>
                  <a:pt x="2207683" y="1274457"/>
                </a:lnTo>
                <a:cubicBezTo>
                  <a:pt x="2207683" y="1415233"/>
                  <a:pt x="2093562" y="1529354"/>
                  <a:pt x="1952786" y="1529354"/>
                </a:cubicBezTo>
                <a:lnTo>
                  <a:pt x="254897" y="1529354"/>
                </a:lnTo>
                <a:cubicBezTo>
                  <a:pt x="114121" y="1529354"/>
                  <a:pt x="0" y="1415233"/>
                  <a:pt x="0" y="1274457"/>
                </a:cubicBezTo>
                <a:lnTo>
                  <a:pt x="0" y="254897"/>
                </a:lnTo>
                <a:close/>
              </a:path>
            </a:pathLst>
          </a:custGeom>
          <a:solidFill>
            <a:srgbClr val="FFC500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169907" tIns="122282" rIns="169907" bIns="122282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>
                <a:solidFill>
                  <a:schemeClr val="tx1"/>
                </a:solidFill>
                <a:latin typeface="Open Sans Light"/>
                <a:cs typeface="Open Sans Light"/>
              </a:rPr>
              <a:t>Observational studies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014132" y="3551138"/>
            <a:ext cx="5291668" cy="1934765"/>
            <a:chOff x="3014132" y="3551138"/>
            <a:chExt cx="5291668" cy="1934765"/>
          </a:xfrm>
        </p:grpSpPr>
        <p:sp>
          <p:nvSpPr>
            <p:cNvPr id="5" name="Freeform 4"/>
            <p:cNvSpPr/>
            <p:nvPr/>
          </p:nvSpPr>
          <p:spPr>
            <a:xfrm>
              <a:off x="3124200" y="3551138"/>
              <a:ext cx="5181600" cy="1934765"/>
            </a:xfrm>
            <a:custGeom>
              <a:avLst/>
              <a:gdLst>
                <a:gd name="connsiteX0" fmla="*/ 0 w 3784600"/>
                <a:gd name="connsiteY0" fmla="*/ 241846 h 1934765"/>
                <a:gd name="connsiteX1" fmla="*/ 2817218 w 3784600"/>
                <a:gd name="connsiteY1" fmla="*/ 241846 h 1934765"/>
                <a:gd name="connsiteX2" fmla="*/ 2817218 w 3784600"/>
                <a:gd name="connsiteY2" fmla="*/ 0 h 1934765"/>
                <a:gd name="connsiteX3" fmla="*/ 3784600 w 3784600"/>
                <a:gd name="connsiteY3" fmla="*/ 967383 h 1934765"/>
                <a:gd name="connsiteX4" fmla="*/ 2817218 w 3784600"/>
                <a:gd name="connsiteY4" fmla="*/ 1934765 h 1934765"/>
                <a:gd name="connsiteX5" fmla="*/ 2817218 w 3784600"/>
                <a:gd name="connsiteY5" fmla="*/ 1692919 h 1934765"/>
                <a:gd name="connsiteX6" fmla="*/ 0 w 3784600"/>
                <a:gd name="connsiteY6" fmla="*/ 1692919 h 1934765"/>
                <a:gd name="connsiteX7" fmla="*/ 0 w 3784600"/>
                <a:gd name="connsiteY7" fmla="*/ 241846 h 193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84600" h="1934765">
                  <a:moveTo>
                    <a:pt x="0" y="241846"/>
                  </a:moveTo>
                  <a:lnTo>
                    <a:pt x="2817218" y="241846"/>
                  </a:lnTo>
                  <a:lnTo>
                    <a:pt x="2817218" y="0"/>
                  </a:lnTo>
                  <a:lnTo>
                    <a:pt x="3784600" y="967383"/>
                  </a:lnTo>
                  <a:lnTo>
                    <a:pt x="2817218" y="1934765"/>
                  </a:lnTo>
                  <a:lnTo>
                    <a:pt x="2817218" y="1692919"/>
                  </a:lnTo>
                  <a:lnTo>
                    <a:pt x="0" y="1692919"/>
                  </a:lnTo>
                  <a:lnTo>
                    <a:pt x="0" y="241846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253276" rIns="736967" bIns="253276" numCol="1" spcCol="1270" anchor="t" anchorCtr="0">
              <a:noAutofit/>
            </a:bodyPr>
            <a:lstStyle/>
            <a:p>
              <a:pPr marL="457200" lvl="2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kern="12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14132" y="4072468"/>
              <a:ext cx="4986868" cy="9279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28650" lvl="2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Open Sans Light"/>
                  <a:cs typeface="Open Sans Light"/>
                </a:rPr>
                <a:t>Data collected by manipulating variables</a:t>
              </a:r>
            </a:p>
            <a:p>
              <a:pPr marL="628650" lvl="2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Open Sans Light"/>
                  <a:cs typeface="Open Sans Light"/>
                </a:rPr>
                <a:t>Uses test group(s) and control group(s)</a:t>
              </a:r>
            </a:p>
            <a:p>
              <a:pPr marL="628650" lvl="2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Open Sans Light"/>
                  <a:cs typeface="Open Sans Light"/>
                </a:rPr>
                <a:t>Can show cause and effect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62000" y="55941"/>
            <a:ext cx="76538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How do you </a:t>
            </a:r>
            <a:r>
              <a:rPr lang="en-US" sz="4800" dirty="0">
                <a:solidFill>
                  <a:srgbClr val="FFFFFF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test</a:t>
            </a:r>
            <a:r>
              <a:rPr lang="en-US" sz="4800" dirty="0">
                <a:solidFill>
                  <a:srgbClr val="FFC5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hypotheses</a:t>
            </a:r>
            <a:r>
              <a:rPr lang="en-US" sz="48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?</a:t>
            </a:r>
            <a:endParaRPr lang="en-US" sz="4800" dirty="0">
              <a:solidFill>
                <a:srgbClr val="FFC5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066800" y="3753843"/>
            <a:ext cx="2207683" cy="1529354"/>
          </a:xfrm>
          <a:custGeom>
            <a:avLst/>
            <a:gdLst>
              <a:gd name="connsiteX0" fmla="*/ 0 w 2207683"/>
              <a:gd name="connsiteY0" fmla="*/ 254897 h 1529354"/>
              <a:gd name="connsiteX1" fmla="*/ 254897 w 2207683"/>
              <a:gd name="connsiteY1" fmla="*/ 0 h 1529354"/>
              <a:gd name="connsiteX2" fmla="*/ 1952786 w 2207683"/>
              <a:gd name="connsiteY2" fmla="*/ 0 h 1529354"/>
              <a:gd name="connsiteX3" fmla="*/ 2207683 w 2207683"/>
              <a:gd name="connsiteY3" fmla="*/ 254897 h 1529354"/>
              <a:gd name="connsiteX4" fmla="*/ 2207683 w 2207683"/>
              <a:gd name="connsiteY4" fmla="*/ 1274457 h 1529354"/>
              <a:gd name="connsiteX5" fmla="*/ 1952786 w 2207683"/>
              <a:gd name="connsiteY5" fmla="*/ 1529354 h 1529354"/>
              <a:gd name="connsiteX6" fmla="*/ 254897 w 2207683"/>
              <a:gd name="connsiteY6" fmla="*/ 1529354 h 1529354"/>
              <a:gd name="connsiteX7" fmla="*/ 0 w 2207683"/>
              <a:gd name="connsiteY7" fmla="*/ 1274457 h 1529354"/>
              <a:gd name="connsiteX8" fmla="*/ 0 w 2207683"/>
              <a:gd name="connsiteY8" fmla="*/ 254897 h 1529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7683" h="1529354">
                <a:moveTo>
                  <a:pt x="0" y="254897"/>
                </a:moveTo>
                <a:cubicBezTo>
                  <a:pt x="0" y="114121"/>
                  <a:pt x="114121" y="0"/>
                  <a:pt x="254897" y="0"/>
                </a:cubicBezTo>
                <a:lnTo>
                  <a:pt x="1952786" y="0"/>
                </a:lnTo>
                <a:cubicBezTo>
                  <a:pt x="2093562" y="0"/>
                  <a:pt x="2207683" y="114121"/>
                  <a:pt x="2207683" y="254897"/>
                </a:cubicBezTo>
                <a:lnTo>
                  <a:pt x="2207683" y="1274457"/>
                </a:lnTo>
                <a:cubicBezTo>
                  <a:pt x="2207683" y="1415233"/>
                  <a:pt x="2093562" y="1529354"/>
                  <a:pt x="1952786" y="1529354"/>
                </a:cubicBezTo>
                <a:lnTo>
                  <a:pt x="254897" y="1529354"/>
                </a:lnTo>
                <a:cubicBezTo>
                  <a:pt x="114121" y="1529354"/>
                  <a:pt x="0" y="1415233"/>
                  <a:pt x="0" y="1274457"/>
                </a:cubicBezTo>
                <a:lnTo>
                  <a:pt x="0" y="254897"/>
                </a:lnTo>
                <a:close/>
              </a:path>
            </a:pathLst>
          </a:custGeom>
          <a:solidFill>
            <a:srgbClr val="FFC500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169907" tIns="122282" rIns="169907" bIns="122282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>
                <a:solidFill>
                  <a:srgbClr val="000000"/>
                </a:solidFill>
                <a:latin typeface="Open Sans Light"/>
                <a:cs typeface="Open Sans Light"/>
              </a:rPr>
              <a:t>Experimental studies</a:t>
            </a:r>
          </a:p>
        </p:txBody>
      </p:sp>
    </p:spTree>
    <p:extLst>
      <p:ext uri="{BB962C8B-B14F-4D97-AF65-F5344CB8AC3E}">
        <p14:creationId xmlns:p14="http://schemas.microsoft.com/office/powerpoint/2010/main" val="5663521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219200"/>
            <a:ext cx="3352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FFC5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CORRELATION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53000" y="1219200"/>
            <a:ext cx="3962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FFC5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CAUSE and EFFECT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2438400"/>
            <a:ext cx="320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When two things occur together, </a:t>
            </a:r>
          </a:p>
          <a:p>
            <a:r>
              <a:rPr lang="en-US" sz="28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but one does not  necessarily cause the other</a:t>
            </a:r>
            <a:endParaRPr lang="en-US" sz="2800" dirty="0">
              <a:solidFill>
                <a:srgbClr val="FFC5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2455334"/>
            <a:ext cx="3581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When two things occur together,</a:t>
            </a:r>
          </a:p>
          <a:p>
            <a:r>
              <a:rPr lang="en-US" sz="28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but one directly occurs (the effect) in response to, or as a result of, the other (the cause)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419600" y="838200"/>
            <a:ext cx="0" cy="52578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3575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752600"/>
            <a:ext cx="6553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Well.. We can measure the amount of Cl in the stratosphere.  Has it increased?</a:t>
            </a:r>
          </a:p>
          <a:p>
            <a:endParaRPr lang="en-US" dirty="0"/>
          </a:p>
          <a:p>
            <a:r>
              <a:rPr lang="en-US" dirty="0"/>
              <a:t>Yes.</a:t>
            </a:r>
          </a:p>
          <a:p>
            <a:endParaRPr lang="en-US" dirty="0"/>
          </a:p>
          <a:p>
            <a:r>
              <a:rPr lang="en-US" dirty="0"/>
              <a:t>Has it increased along with increasing CFC production?</a:t>
            </a:r>
          </a:p>
          <a:p>
            <a:endParaRPr lang="en-US" dirty="0"/>
          </a:p>
          <a:p>
            <a:r>
              <a:rPr lang="en-US" dirty="0"/>
              <a:t>Yes.</a:t>
            </a:r>
          </a:p>
          <a:p>
            <a:endParaRPr lang="en-US" dirty="0"/>
          </a:p>
          <a:p>
            <a:r>
              <a:rPr lang="en-US" dirty="0"/>
              <a:t>Can we duplicate this reaction in the lab at stratospheric conditions?</a:t>
            </a:r>
          </a:p>
          <a:p>
            <a:endParaRPr lang="en-US" dirty="0"/>
          </a:p>
          <a:p>
            <a:r>
              <a:rPr lang="en-US" dirty="0"/>
              <a:t>Yes.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76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1532" y="609600"/>
            <a:ext cx="66293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Could something </a:t>
            </a:r>
            <a:r>
              <a:rPr lang="en-US" sz="3600" dirty="0">
                <a:solidFill>
                  <a:srgbClr val="FFC5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other than CFCs </a:t>
            </a:r>
            <a:r>
              <a:rPr lang="en-US" sz="3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be causing ozone depletion?</a:t>
            </a:r>
            <a:endParaRPr lang="en-US" sz="3600" dirty="0">
              <a:solidFill>
                <a:srgbClr val="FFC5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733800"/>
            <a:ext cx="2209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FFC5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Ozone concentration (DU), </a:t>
            </a:r>
            <a:r>
              <a:rPr lang="en-US" sz="1500" dirty="0">
                <a:solidFill>
                  <a:srgbClr val="FFFFFF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Antarctica</a:t>
            </a:r>
          </a:p>
          <a:p>
            <a:r>
              <a:rPr lang="en-US" sz="1500" dirty="0">
                <a:solidFill>
                  <a:srgbClr val="FFFFFF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annual October averages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18869" y="3733800"/>
            <a:ext cx="21251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C5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CFC</a:t>
            </a:r>
            <a:r>
              <a:rPr lang="en-US" sz="1600" baseline="-25000" dirty="0">
                <a:solidFill>
                  <a:srgbClr val="FFC5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12</a:t>
            </a:r>
            <a:r>
              <a:rPr lang="en-US" sz="1600" dirty="0">
                <a:solidFill>
                  <a:srgbClr val="FFC5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concentration </a:t>
            </a:r>
            <a:r>
              <a:rPr lang="en-US" sz="1600" dirty="0">
                <a:solidFill>
                  <a:srgbClr val="FFFFFF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(</a:t>
            </a:r>
            <a:r>
              <a:rPr lang="en-US" sz="1600" dirty="0" err="1">
                <a:solidFill>
                  <a:srgbClr val="FFFFFF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ppt</a:t>
            </a:r>
            <a:r>
              <a:rPr lang="en-US" sz="1600" dirty="0">
                <a:solidFill>
                  <a:srgbClr val="FFFFFF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) global average</a:t>
            </a:r>
          </a:p>
        </p:txBody>
      </p:sp>
      <p:pic>
        <p:nvPicPr>
          <p:cNvPr id="2" name="Picture 1" descr="infographic_02_07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743200"/>
            <a:ext cx="4743785" cy="3276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1200" y="6380024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that we can figure out.</a:t>
            </a:r>
          </a:p>
        </p:txBody>
      </p:sp>
    </p:spTree>
    <p:extLst>
      <p:ext uri="{BB962C8B-B14F-4D97-AF65-F5344CB8AC3E}">
        <p14:creationId xmlns:p14="http://schemas.microsoft.com/office/powerpoint/2010/main" val="668250790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512873"/>
            <a:ext cx="9144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Is </a:t>
            </a:r>
            <a:r>
              <a:rPr lang="en-US" sz="3600" dirty="0">
                <a:solidFill>
                  <a:srgbClr val="FFC5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ozone depletion </a:t>
            </a:r>
            <a:r>
              <a:rPr lang="en-US" sz="3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(and increased exposure to UV rays) </a:t>
            </a:r>
            <a:r>
              <a:rPr lang="en-US" sz="3600" dirty="0">
                <a:solidFill>
                  <a:srgbClr val="FFC5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causing higher rates of skin cancer</a:t>
            </a:r>
            <a:r>
              <a:rPr lang="en-US" sz="3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94070180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9525"/>
            <a:ext cx="7467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>
                <a:solidFill>
                  <a:srgbClr val="FFC5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Ozone/UV radiation experiments</a:t>
            </a:r>
          </a:p>
        </p:txBody>
      </p:sp>
      <p:pic>
        <p:nvPicPr>
          <p:cNvPr id="2" name="Picture 1" descr="infographic_02_05_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632738"/>
            <a:ext cx="6929884" cy="620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76192"/>
      </p:ext>
    </p:extLst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362200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So how do we </a:t>
            </a:r>
            <a:r>
              <a:rPr lang="en-US" sz="4800" dirty="0">
                <a:solidFill>
                  <a:srgbClr val="FFC5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solve</a:t>
            </a:r>
            <a:r>
              <a:rPr lang="en-US" sz="48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the problem?</a:t>
            </a:r>
            <a:endParaRPr lang="en-US" sz="4800" dirty="0">
              <a:solidFill>
                <a:srgbClr val="FFC5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01455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big deal?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Protects the surface of the earth from damaging UV radiation</a:t>
            </a:r>
          </a:p>
          <a:p>
            <a:pPr lvl="1"/>
            <a:r>
              <a:rPr lang="en-US" dirty="0"/>
              <a:t>Impacts, cancers, temperature.</a:t>
            </a:r>
          </a:p>
          <a:p>
            <a:pPr lvl="1"/>
            <a:r>
              <a:rPr lang="en-US" dirty="0"/>
              <a:t>Most pronounced over the southern hemisphere</a:t>
            </a:r>
          </a:p>
        </p:txBody>
      </p:sp>
    </p:spTree>
    <p:extLst>
      <p:ext uri="{BB962C8B-B14F-4D97-AF65-F5344CB8AC3E}">
        <p14:creationId xmlns:p14="http://schemas.microsoft.com/office/powerpoint/2010/main" val="12500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1066800"/>
            <a:ext cx="70160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C5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Montréal Protocol –1987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2209800"/>
            <a:ext cx="6629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Administered by the U.N.</a:t>
            </a:r>
          </a:p>
          <a:p>
            <a:r>
              <a:rPr lang="en-US" sz="3200" dirty="0">
                <a:solidFill>
                  <a:srgbClr val="FFC5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A plan developed to phase out CFCs</a:t>
            </a:r>
          </a:p>
          <a:p>
            <a:endParaRPr lang="en-US" sz="3200" dirty="0">
              <a:solidFill>
                <a:schemeClr val="bg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By 2009, every country had signed the agreement; governments developed their own policies for reduction of CFCs.</a:t>
            </a:r>
          </a:p>
        </p:txBody>
      </p:sp>
    </p:spTree>
    <p:extLst>
      <p:ext uri="{BB962C8B-B14F-4D97-AF65-F5344CB8AC3E}">
        <p14:creationId xmlns:p14="http://schemas.microsoft.com/office/powerpoint/2010/main" val="855435986"/>
      </p:ext>
    </p:extLst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533400"/>
            <a:ext cx="61588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FFC5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Policies</a:t>
            </a:r>
          </a:p>
          <a:p>
            <a:pPr algn="ctr"/>
            <a:r>
              <a:rPr lang="en-US" sz="3600" dirty="0">
                <a:solidFill>
                  <a:srgbClr val="FFC5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=</a:t>
            </a:r>
          </a:p>
          <a:p>
            <a:pPr algn="ctr"/>
            <a:r>
              <a:rPr lang="en-US" sz="3600" dirty="0">
                <a:solidFill>
                  <a:srgbClr val="FFC5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Translating values into 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26670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The U.S. banned CFCs in certain products </a:t>
            </a:r>
          </a:p>
          <a:p>
            <a:r>
              <a:rPr lang="en-US" sz="28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in the 1970s.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4664" y="3733800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prstClr val="white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In the early 1990s, the U.S. started phasing out CFCs entirely.</a:t>
            </a:r>
          </a:p>
        </p:txBody>
      </p:sp>
      <p:sp>
        <p:nvSpPr>
          <p:cNvPr id="5" name="Rectangle 4"/>
          <p:cNvSpPr/>
          <p:nvPr/>
        </p:nvSpPr>
        <p:spPr>
          <a:xfrm>
            <a:off x="1354663" y="4837093"/>
            <a:ext cx="62653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prstClr val="white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Industry, public, and government sectors cooperated to find solutions to this problem.</a:t>
            </a:r>
          </a:p>
        </p:txBody>
      </p:sp>
    </p:spTree>
    <p:extLst>
      <p:ext uri="{BB962C8B-B14F-4D97-AF65-F5344CB8AC3E}">
        <p14:creationId xmlns:p14="http://schemas.microsoft.com/office/powerpoint/2010/main" val="29238950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219200"/>
            <a:ext cx="6629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5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The precautionary principle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1600" y="2438400"/>
            <a:ext cx="7315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Though you are not 100% sure of what is </a:t>
            </a:r>
            <a:r>
              <a:rPr lang="en-US" sz="2800" i="1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causing</a:t>
            </a:r>
            <a:r>
              <a:rPr lang="en-US" sz="28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a problem, there is a big risk to “doing nothing.”</a:t>
            </a:r>
          </a:p>
          <a:p>
            <a:endParaRPr lang="en-US" sz="2800" dirty="0">
              <a:solidFill>
                <a:srgbClr val="FFC5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r>
              <a:rPr lang="en-US" sz="2800" dirty="0">
                <a:solidFill>
                  <a:srgbClr val="FFC5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Taking Action</a:t>
            </a:r>
          </a:p>
          <a:p>
            <a:r>
              <a:rPr lang="en-US" sz="28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e.g., Montréal protocol – 1987</a:t>
            </a:r>
          </a:p>
        </p:txBody>
      </p:sp>
    </p:spTree>
    <p:extLst>
      <p:ext uri="{BB962C8B-B14F-4D97-AF65-F5344CB8AC3E}">
        <p14:creationId xmlns:p14="http://schemas.microsoft.com/office/powerpoint/2010/main" val="398037322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828800"/>
            <a:ext cx="6629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5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Adaptive management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1600" y="3048000"/>
            <a:ext cx="7315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A plan that allows you to alter strategies as new information comes in or the situation changes (e.g., the original Montréal protocol target list is not comprehensive)</a:t>
            </a:r>
          </a:p>
        </p:txBody>
      </p:sp>
    </p:spTree>
    <p:extLst>
      <p:ext uri="{BB962C8B-B14F-4D97-AF65-F5344CB8AC3E}">
        <p14:creationId xmlns:p14="http://schemas.microsoft.com/office/powerpoint/2010/main" val="927203752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7620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C5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The Montréal protocol and amendments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3276600"/>
            <a:ext cx="2133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FFFF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Predicted </a:t>
            </a:r>
            <a:r>
              <a:rPr lang="en-US" sz="2200" dirty="0">
                <a:solidFill>
                  <a:srgbClr val="FFC5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abundance of chlorine </a:t>
            </a:r>
            <a:r>
              <a:rPr lang="en-US" sz="2200" dirty="0">
                <a:solidFill>
                  <a:srgbClr val="FFFFFF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in the stratosphere </a:t>
            </a:r>
          </a:p>
          <a:p>
            <a:r>
              <a:rPr lang="en-US" sz="2200" dirty="0">
                <a:solidFill>
                  <a:srgbClr val="FFFFFF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(thousand </a:t>
            </a:r>
            <a:r>
              <a:rPr lang="en-US" sz="2200" dirty="0" err="1">
                <a:solidFill>
                  <a:srgbClr val="FFFFFF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ppt</a:t>
            </a:r>
            <a:r>
              <a:rPr lang="en-US" sz="2200" dirty="0">
                <a:solidFill>
                  <a:srgbClr val="FFFFFF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)</a:t>
            </a:r>
          </a:p>
        </p:txBody>
      </p:sp>
      <p:pic>
        <p:nvPicPr>
          <p:cNvPr id="2" name="Picture 1" descr="infographic_02_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09800"/>
            <a:ext cx="6684727" cy="35476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60960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 the lag in getting the stuff out of the atmosphere.</a:t>
            </a:r>
          </a:p>
        </p:txBody>
      </p:sp>
    </p:spTree>
    <p:extLst>
      <p:ext uri="{BB962C8B-B14F-4D97-AF65-F5344CB8AC3E}">
        <p14:creationId xmlns:p14="http://schemas.microsoft.com/office/powerpoint/2010/main" val="1173669030"/>
      </p:ext>
    </p:extLst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&#10;&#10;Description automatically generated with medium confidence">
            <a:extLst>
              <a:ext uri="{FF2B5EF4-FFF2-40B4-BE49-F238E27FC236}">
                <a16:creationId xmlns:a16="http://schemas.microsoft.com/office/drawing/2014/main" id="{CE984063-7374-4F50-A6E1-781BB1109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1347"/>
            <a:ext cx="9144000" cy="52953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23769C-56CB-4214-AEFB-843AFC5B0B02}"/>
              </a:ext>
            </a:extLst>
          </p:cNvPr>
          <p:cNvSpPr txBox="1"/>
          <p:nvPr/>
        </p:nvSpPr>
        <p:spPr>
          <a:xfrm>
            <a:off x="533400" y="6076652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https://research.csiro.au/acc/global-cfc-emissions-now-declining-again/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2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:mv="urn:schemas-microsoft-com:mac:vml"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54845F-D5C3-4F78-9B0E-C6238AFB1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351" y="533400"/>
            <a:ext cx="3775732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:mv="urn:schemas-microsoft-com:mac:vml"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68398" y="731450"/>
            <a:ext cx="6824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C5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Present and future </a:t>
            </a:r>
          </a:p>
          <a:p>
            <a:pPr algn="ctr"/>
            <a:r>
              <a:rPr lang="en-US" sz="4000" dirty="0">
                <a:solidFill>
                  <a:srgbClr val="FFC5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ozone levels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71600" y="2438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Open Sans Light"/>
                <a:cs typeface="Open Sans Light"/>
              </a:rPr>
              <a:t>2011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43000" y="3352800"/>
            <a:ext cx="205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Open Sans Light"/>
                <a:cs typeface="Open Sans Light"/>
              </a:rPr>
              <a:t>Largest ozone “hole” ever recorded above the Arctic!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0" y="2590800"/>
            <a:ext cx="3352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2016</a:t>
            </a:r>
          </a:p>
          <a:p>
            <a:endParaRPr lang="en-US" dirty="0"/>
          </a:p>
          <a:p>
            <a:r>
              <a:rPr lang="en-US" dirty="0"/>
              <a:t>Below average size. </a:t>
            </a:r>
          </a:p>
          <a:p>
            <a:endParaRPr lang="en-US" dirty="0"/>
          </a:p>
          <a:p>
            <a:r>
              <a:rPr lang="en-US" dirty="0"/>
              <a:t>Seems to be recovering.</a:t>
            </a:r>
          </a:p>
          <a:p>
            <a:endParaRPr lang="en-US" dirty="0"/>
          </a:p>
          <a:p>
            <a:r>
              <a:rPr lang="en-US" dirty="0"/>
              <a:t>Better news in 2017: </a:t>
            </a:r>
            <a:r>
              <a:rPr lang="en-US" dirty="0">
                <a:hlinkClick r:id="rId3"/>
              </a:rPr>
              <a:t>http://www.iflscience.com/environment/the-hole-in-the-ozone-layer-is-the-smallest-its-been-in-almost-30-years/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449569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2932" y="1600200"/>
            <a:ext cx="7086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“It’s clear that ozone will ultimately recover but it’s also clear that it will take </a:t>
            </a:r>
            <a:r>
              <a:rPr lang="en-US" sz="3600" dirty="0">
                <a:solidFill>
                  <a:srgbClr val="FFC5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many decades </a:t>
            </a:r>
            <a:r>
              <a:rPr lang="en-US" sz="3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to do so.” </a:t>
            </a:r>
          </a:p>
          <a:p>
            <a:pPr algn="ctr"/>
            <a:endParaRPr lang="en-US" sz="3600" dirty="0">
              <a:solidFill>
                <a:schemeClr val="bg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		– Susan Solomon</a:t>
            </a:r>
          </a:p>
        </p:txBody>
      </p:sp>
    </p:spTree>
    <p:extLst>
      <p:ext uri="{BB962C8B-B14F-4D97-AF65-F5344CB8AC3E}">
        <p14:creationId xmlns:p14="http://schemas.microsoft.com/office/powerpoint/2010/main" val="157973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mv="urn:schemas-microsoft-com:mac:vml" xmlns="">
      <mp:transition xmlns:mp="http://schemas.microsoft.com/office/mac/powerpoint/2008/main"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8AD85-B29E-45FB-A226-20B4D997C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Interesting side 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086C6-9094-422E-80E2-2BDFA6FD7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oceans appear to have absorbed a fair bit of CFCs over the years.  This is now heading into the atmosphere.  Explain diffusion.</a:t>
            </a:r>
          </a:p>
          <a:p>
            <a:r>
              <a:rPr lang="en-US" dirty="0"/>
              <a:t>Slows recovery. Obviously.</a:t>
            </a:r>
          </a:p>
        </p:txBody>
      </p:sp>
    </p:spTree>
    <p:extLst>
      <p:ext uri="{BB962C8B-B14F-4D97-AF65-F5344CB8AC3E}">
        <p14:creationId xmlns:p14="http://schemas.microsoft.com/office/powerpoint/2010/main" val="231561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climate.ncsu.edu/secc_edu/images/Ozon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00" y="1447800"/>
            <a:ext cx="722938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41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:mv="urn:schemas-microsoft-com:mac:vml"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8p500_f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2" y="2362201"/>
            <a:ext cx="8970984" cy="3889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66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8p500_f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" y="311150"/>
            <a:ext cx="8232775" cy="623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63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6711654" cy="4195481"/>
          </a:xfrm>
        </p:spPr>
        <p:txBody>
          <a:bodyPr/>
          <a:lstStyle/>
          <a:p>
            <a:endParaRPr lang="en-US" dirty="0"/>
          </a:p>
          <a:p>
            <a:r>
              <a:rPr lang="en-US" dirty="0">
                <a:hlinkClick r:id="rId2"/>
              </a:rPr>
              <a:t>https://www.youtube.com/watch?v=phbvQenRgLw</a:t>
            </a:r>
            <a:r>
              <a:rPr lang="en-US" dirty="0"/>
              <a:t> (visualization of hole)</a:t>
            </a:r>
          </a:p>
          <a:p>
            <a:r>
              <a:rPr lang="en-US" dirty="0">
                <a:hlinkClick r:id="rId3"/>
              </a:rPr>
              <a:t>https://svs.gsfc.nasa.gov/cgi-bin/details.cgi?aid=11781</a:t>
            </a:r>
            <a:r>
              <a:rPr lang="en-US" dirty="0"/>
              <a:t> (current status)</a:t>
            </a:r>
          </a:p>
          <a:p>
            <a:r>
              <a:rPr lang="en-US" dirty="0"/>
              <a:t>National Geographic summary </a:t>
            </a:r>
            <a:r>
              <a:rPr lang="en-US" dirty="0">
                <a:hlinkClick r:id="rId4"/>
              </a:rPr>
              <a:t>https://www.youtube.com/watch?v=aU6pxSNDPhs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81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"/>
            <a:ext cx="6711654" cy="995075"/>
          </a:xfrm>
        </p:spPr>
        <p:txBody>
          <a:bodyPr/>
          <a:lstStyle/>
          <a:p>
            <a:r>
              <a:rPr lang="en-US" dirty="0"/>
              <a:t>Note, ozone is great stuff in the ozone layer.  It’s bad stuff at sea level</a:t>
            </a:r>
          </a:p>
        </p:txBody>
      </p:sp>
      <p:pic>
        <p:nvPicPr>
          <p:cNvPr id="2050" name="Picture 2" descr="http://ccimgs.s3.amazonaws.com/OzoneHealthEffec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" y="1447800"/>
            <a:ext cx="9089350" cy="511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13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Ozone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 of the stratosphere</a:t>
            </a:r>
          </a:p>
          <a:p>
            <a:r>
              <a:rPr lang="en-US" dirty="0"/>
              <a:t>What’s going on up there?</a:t>
            </a:r>
          </a:p>
          <a:p>
            <a:r>
              <a:rPr lang="en-US" dirty="0"/>
              <a:t>Diagram.  UV hits O3, breaks into O2 and O, naturally reforms.</a:t>
            </a:r>
          </a:p>
          <a:p>
            <a:r>
              <a:rPr lang="en-US" dirty="0"/>
              <a:t>However, if there is Cl up there, process is interrupted – basically, the Cl grabs the O and the O3 cannot reform.</a:t>
            </a:r>
          </a:p>
        </p:txBody>
      </p:sp>
    </p:spTree>
    <p:extLst>
      <p:ext uri="{BB962C8B-B14F-4D97-AF65-F5344CB8AC3E}">
        <p14:creationId xmlns:p14="http://schemas.microsoft.com/office/powerpoint/2010/main" val="300165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2D2DEB-CF58-4741-9D20-0AA9BD65A10F}"/>
              </a:ext>
            </a:extLst>
          </p:cNvPr>
          <p:cNvSpPr txBox="1"/>
          <p:nvPr/>
        </p:nvSpPr>
        <p:spPr>
          <a:xfrm>
            <a:off x="1328241" y="2057400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E63D24-51A6-43AF-898D-542DCCA9F2F8}"/>
              </a:ext>
            </a:extLst>
          </p:cNvPr>
          <p:cNvSpPr txBox="1"/>
          <p:nvPr/>
        </p:nvSpPr>
        <p:spPr>
          <a:xfrm>
            <a:off x="1295400" y="4495800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O3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FCF226E-2B02-41CB-8F89-4DE6CCFF874C}"/>
              </a:ext>
            </a:extLst>
          </p:cNvPr>
          <p:cNvCxnSpPr>
            <a:cxnSpLocks/>
          </p:cNvCxnSpPr>
          <p:nvPr/>
        </p:nvCxnSpPr>
        <p:spPr>
          <a:xfrm flipH="1">
            <a:off x="1856841" y="1568699"/>
            <a:ext cx="705918" cy="561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B602A5C-35DB-495F-BE0E-F6180063554E}"/>
              </a:ext>
            </a:extLst>
          </p:cNvPr>
          <p:cNvSpPr txBox="1"/>
          <p:nvPr/>
        </p:nvSpPr>
        <p:spPr>
          <a:xfrm>
            <a:off x="1858641" y="1606132"/>
            <a:ext cx="163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UV Radiation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56D611-805E-4991-8CCA-E4F566F1CB90}"/>
              </a:ext>
            </a:extLst>
          </p:cNvPr>
          <p:cNvSpPr txBox="1"/>
          <p:nvPr/>
        </p:nvSpPr>
        <p:spPr>
          <a:xfrm>
            <a:off x="914400" y="3244334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F5F393-6B42-4152-BEA2-59973EF80714}"/>
              </a:ext>
            </a:extLst>
          </p:cNvPr>
          <p:cNvSpPr txBox="1"/>
          <p:nvPr/>
        </p:nvSpPr>
        <p:spPr>
          <a:xfrm>
            <a:off x="2081399" y="3244334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A0BA835-DE51-4E90-B021-62A7622C654C}"/>
              </a:ext>
            </a:extLst>
          </p:cNvPr>
          <p:cNvCxnSpPr/>
          <p:nvPr/>
        </p:nvCxnSpPr>
        <p:spPr>
          <a:xfrm flipH="1">
            <a:off x="1143000" y="2502932"/>
            <a:ext cx="304800" cy="6212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0BC9BEE-1935-4C18-BE05-EA775F6C143D}"/>
              </a:ext>
            </a:extLst>
          </p:cNvPr>
          <p:cNvCxnSpPr/>
          <p:nvPr/>
        </p:nvCxnSpPr>
        <p:spPr>
          <a:xfrm>
            <a:off x="1584882" y="2502932"/>
            <a:ext cx="496517" cy="741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B7F1165-AF3F-4A4A-9570-7C3415621203}"/>
              </a:ext>
            </a:extLst>
          </p:cNvPr>
          <p:cNvCxnSpPr/>
          <p:nvPr/>
        </p:nvCxnSpPr>
        <p:spPr>
          <a:xfrm flipH="1">
            <a:off x="1752600" y="3744099"/>
            <a:ext cx="457200" cy="7517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043F88E-88A9-4A40-A07B-457B892B7DF2}"/>
              </a:ext>
            </a:extLst>
          </p:cNvPr>
          <p:cNvCxnSpPr>
            <a:stCxn id="10" idx="2"/>
          </p:cNvCxnSpPr>
          <p:nvPr/>
        </p:nvCxnSpPr>
        <p:spPr>
          <a:xfrm>
            <a:off x="1171041" y="3613666"/>
            <a:ext cx="256641" cy="882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E29AE14-9DC3-4F9D-A2BA-D9344EB6ECB6}"/>
              </a:ext>
            </a:extLst>
          </p:cNvPr>
          <p:cNvSpPr txBox="1"/>
          <p:nvPr/>
        </p:nvSpPr>
        <p:spPr>
          <a:xfrm>
            <a:off x="5539361" y="2080532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59D54A-90B7-4228-93B4-CBAFC0481B39}"/>
              </a:ext>
            </a:extLst>
          </p:cNvPr>
          <p:cNvSpPr txBox="1"/>
          <p:nvPr/>
        </p:nvSpPr>
        <p:spPr>
          <a:xfrm>
            <a:off x="5506520" y="4518932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O2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B36A0C6-CBBF-4837-97BF-20F9A55E0951}"/>
              </a:ext>
            </a:extLst>
          </p:cNvPr>
          <p:cNvCxnSpPr>
            <a:cxnSpLocks/>
          </p:cNvCxnSpPr>
          <p:nvPr/>
        </p:nvCxnSpPr>
        <p:spPr>
          <a:xfrm flipH="1">
            <a:off x="6067961" y="1591831"/>
            <a:ext cx="705918" cy="561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6A19031-6964-478F-B92B-91A3F22F047B}"/>
              </a:ext>
            </a:extLst>
          </p:cNvPr>
          <p:cNvSpPr txBox="1"/>
          <p:nvPr/>
        </p:nvSpPr>
        <p:spPr>
          <a:xfrm>
            <a:off x="6069761" y="1629264"/>
            <a:ext cx="163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UV Radiation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0E5D23-1720-4514-A767-7B8513344D18}"/>
              </a:ext>
            </a:extLst>
          </p:cNvPr>
          <p:cNvSpPr txBox="1"/>
          <p:nvPr/>
        </p:nvSpPr>
        <p:spPr>
          <a:xfrm>
            <a:off x="5125520" y="3267466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DAC12B-F9F0-4AA7-A534-9AFD9C1415C5}"/>
              </a:ext>
            </a:extLst>
          </p:cNvPr>
          <p:cNvSpPr txBox="1"/>
          <p:nvPr/>
        </p:nvSpPr>
        <p:spPr>
          <a:xfrm>
            <a:off x="6292519" y="3267466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8CB49CB-6532-49A1-8F69-24E88D64A776}"/>
              </a:ext>
            </a:extLst>
          </p:cNvPr>
          <p:cNvCxnSpPr/>
          <p:nvPr/>
        </p:nvCxnSpPr>
        <p:spPr>
          <a:xfrm flipH="1">
            <a:off x="5354120" y="2526064"/>
            <a:ext cx="304800" cy="6212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CA1E221-BD6F-4856-BCD3-0AE20816DDBA}"/>
              </a:ext>
            </a:extLst>
          </p:cNvPr>
          <p:cNvCxnSpPr/>
          <p:nvPr/>
        </p:nvCxnSpPr>
        <p:spPr>
          <a:xfrm>
            <a:off x="5796002" y="2526064"/>
            <a:ext cx="496517" cy="741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AD0FA12-72ED-41A3-BE38-EB2E1433529E}"/>
              </a:ext>
            </a:extLst>
          </p:cNvPr>
          <p:cNvCxnSpPr>
            <a:stCxn id="25" idx="2"/>
          </p:cNvCxnSpPr>
          <p:nvPr/>
        </p:nvCxnSpPr>
        <p:spPr>
          <a:xfrm>
            <a:off x="5382161" y="3636798"/>
            <a:ext cx="256641" cy="882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4A26FA9-3F51-4286-AE30-729DCDA9F192}"/>
              </a:ext>
            </a:extLst>
          </p:cNvPr>
          <p:cNvSpPr txBox="1"/>
          <p:nvPr/>
        </p:nvSpPr>
        <p:spPr>
          <a:xfrm>
            <a:off x="7062601" y="3273466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Cl/Fl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C67EE7D-9479-4DC9-A260-B802DAD2D396}"/>
              </a:ext>
            </a:extLst>
          </p:cNvPr>
          <p:cNvSpPr txBox="1"/>
          <p:nvPr/>
        </p:nvSpPr>
        <p:spPr>
          <a:xfrm>
            <a:off x="6626406" y="4490073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ClO</a:t>
            </a:r>
            <a:r>
              <a:rPr lang="en-US" dirty="0"/>
              <a:t>/</a:t>
            </a:r>
            <a:r>
              <a:rPr lang="en-US" dirty="0" err="1"/>
              <a:t>FlO</a:t>
            </a:r>
            <a:endParaRPr lang="en-US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E94A09E-B07B-4131-93F1-EED891F0AFA1}"/>
              </a:ext>
            </a:extLst>
          </p:cNvPr>
          <p:cNvCxnSpPr/>
          <p:nvPr/>
        </p:nvCxnSpPr>
        <p:spPr>
          <a:xfrm>
            <a:off x="6553200" y="3657600"/>
            <a:ext cx="335054" cy="838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10990F3-2103-4C92-961B-1552F2679061}"/>
              </a:ext>
            </a:extLst>
          </p:cNvPr>
          <p:cNvCxnSpPr>
            <a:stCxn id="31" idx="2"/>
          </p:cNvCxnSpPr>
          <p:nvPr/>
        </p:nvCxnSpPr>
        <p:spPr>
          <a:xfrm flipH="1">
            <a:off x="7165977" y="3642798"/>
            <a:ext cx="235820" cy="735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295A7693-BE02-4B8F-82C2-FF6D59490BFB}"/>
              </a:ext>
            </a:extLst>
          </p:cNvPr>
          <p:cNvSpPr txBox="1"/>
          <p:nvPr/>
        </p:nvSpPr>
        <p:spPr>
          <a:xfrm>
            <a:off x="752967" y="405400"/>
            <a:ext cx="199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Natural situation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E5FA450-5B50-42A4-9C01-3C230207B46A}"/>
              </a:ext>
            </a:extLst>
          </p:cNvPr>
          <p:cNvSpPr txBox="1"/>
          <p:nvPr/>
        </p:nvSpPr>
        <p:spPr>
          <a:xfrm>
            <a:off x="5885197" y="449533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With CFCs</a:t>
            </a:r>
          </a:p>
        </p:txBody>
      </p:sp>
    </p:spTree>
    <p:extLst>
      <p:ext uri="{BB962C8B-B14F-4D97-AF65-F5344CB8AC3E}">
        <p14:creationId xmlns:p14="http://schemas.microsoft.com/office/powerpoint/2010/main" val="80530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fographic_02_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8600"/>
            <a:ext cx="7888224" cy="653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66535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Scientists noticed: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growing “hole” in the ozone layer over the poles, especially the S pole.</a:t>
            </a:r>
          </a:p>
          <a:p>
            <a:r>
              <a:rPr lang="en-US" dirty="0"/>
              <a:t>Increasing incidences of skin cancer, especially in Australia/NZ</a:t>
            </a:r>
          </a:p>
          <a:p>
            <a:pPr lvl="1"/>
            <a:r>
              <a:rPr lang="en-US" dirty="0"/>
              <a:t>Slip slop slap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34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why??????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culprit (by far) is chlorofluorocarbons.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2819400"/>
            <a:ext cx="6629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Human-made molecules:</a:t>
            </a:r>
            <a:endParaRPr lang="en-US" sz="3600" dirty="0">
              <a:solidFill>
                <a:srgbClr val="FFC5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9184" y="3541692"/>
            <a:ext cx="54022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457200">
              <a:buFont typeface="Arial"/>
              <a:buChar char="•"/>
            </a:pPr>
            <a:r>
              <a:rPr lang="en-US" sz="2800" dirty="0">
                <a:solidFill>
                  <a:prstClr val="white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Coolants for refrigeration</a:t>
            </a:r>
          </a:p>
          <a:p>
            <a:pPr lvl="0"/>
            <a:r>
              <a:rPr lang="en-US" sz="2800" dirty="0">
                <a:solidFill>
                  <a:prstClr val="white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    and air conditioners (Freon)</a:t>
            </a:r>
          </a:p>
        </p:txBody>
      </p:sp>
      <p:sp>
        <p:nvSpPr>
          <p:cNvPr id="6" name="Rectangle 5"/>
          <p:cNvSpPr/>
          <p:nvPr/>
        </p:nvSpPr>
        <p:spPr>
          <a:xfrm>
            <a:off x="1461599" y="4538138"/>
            <a:ext cx="533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/>
              <a:buChar char="•"/>
            </a:pPr>
            <a:r>
              <a:rPr lang="en-US" sz="2800" dirty="0">
                <a:solidFill>
                  <a:prstClr val="white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Dispersants in aerosol cans</a:t>
            </a:r>
          </a:p>
        </p:txBody>
      </p:sp>
      <p:sp>
        <p:nvSpPr>
          <p:cNvPr id="7" name="Rectangle 6"/>
          <p:cNvSpPr/>
          <p:nvPr/>
        </p:nvSpPr>
        <p:spPr>
          <a:xfrm>
            <a:off x="1461599" y="5156199"/>
            <a:ext cx="510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/>
              <a:buChar char="•"/>
            </a:pPr>
            <a:r>
              <a:rPr lang="en-US" sz="2800" dirty="0">
                <a:solidFill>
                  <a:prstClr val="white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Styrofoam production</a:t>
            </a:r>
            <a:endParaRPr lang="en-US" sz="2800" dirty="0">
              <a:solidFill>
                <a:srgbClr val="FFC5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35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3333</TotalTime>
  <Words>839</Words>
  <Application>Microsoft Office PowerPoint</Application>
  <PresentationFormat>On-screen Show (4:3)</PresentationFormat>
  <Paragraphs>136</Paragraphs>
  <Slides>32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Wingdings 3</vt:lpstr>
      <vt:lpstr>Calibri</vt:lpstr>
      <vt:lpstr>Open Sans Light</vt:lpstr>
      <vt:lpstr>Century Gothic</vt:lpstr>
      <vt:lpstr>Ion</vt:lpstr>
      <vt:lpstr>Ozone</vt:lpstr>
      <vt:lpstr>What’s the big deal?</vt:lpstr>
      <vt:lpstr>PowerPoint Presentation</vt:lpstr>
      <vt:lpstr>PowerPoint Presentation</vt:lpstr>
      <vt:lpstr>Ozone layer</vt:lpstr>
      <vt:lpstr>PowerPoint Presentation</vt:lpstr>
      <vt:lpstr>PowerPoint Presentation</vt:lpstr>
      <vt:lpstr>Scientists noticed:</vt:lpstr>
      <vt:lpstr>But why??????</vt:lpstr>
      <vt:lpstr>History of CFCs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Interesting side note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Office</dc:creator>
  <cp:lastModifiedBy>Bob Hickey</cp:lastModifiedBy>
  <cp:revision>333</cp:revision>
  <dcterms:created xsi:type="dcterms:W3CDTF">2012-08-29T19:21:39Z</dcterms:created>
  <dcterms:modified xsi:type="dcterms:W3CDTF">2022-01-26T16:06:17Z</dcterms:modified>
</cp:coreProperties>
</file>