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59" r:id="rId6"/>
    <p:sldId id="260" r:id="rId7"/>
    <p:sldId id="261" r:id="rId8"/>
    <p:sldId id="262" r:id="rId9"/>
    <p:sldId id="263" r:id="rId10"/>
    <p:sldId id="275" r:id="rId11"/>
    <p:sldId id="264" r:id="rId12"/>
    <p:sldId id="265"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03" d="100"/>
          <a:sy n="103" d="100"/>
        </p:scale>
        <p:origin x="138" y="1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234F0A-FC84-48F8-9629-54368F29F98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CA09-403A-482C-9AED-4660489D4552}" type="slidenum">
              <a:rPr lang="en-US" smtClean="0"/>
              <a:t>‹#›</a:t>
            </a:fld>
            <a:endParaRPr lang="en-US"/>
          </a:p>
        </p:txBody>
      </p:sp>
    </p:spTree>
    <p:extLst>
      <p:ext uri="{BB962C8B-B14F-4D97-AF65-F5344CB8AC3E}">
        <p14:creationId xmlns:p14="http://schemas.microsoft.com/office/powerpoint/2010/main" val="356512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234F0A-FC84-48F8-9629-54368F29F98E}"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BCA09-403A-482C-9AED-4660489D4552}" type="slidenum">
              <a:rPr lang="en-US" smtClean="0"/>
              <a:t>‹#›</a:t>
            </a:fld>
            <a:endParaRPr lang="en-US"/>
          </a:p>
        </p:txBody>
      </p:sp>
    </p:spTree>
    <p:extLst>
      <p:ext uri="{BB962C8B-B14F-4D97-AF65-F5344CB8AC3E}">
        <p14:creationId xmlns:p14="http://schemas.microsoft.com/office/powerpoint/2010/main" val="401660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2234F0A-FC84-48F8-9629-54368F29F98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CA09-403A-482C-9AED-4660489D4552}" type="slidenum">
              <a:rPr lang="en-US" smtClean="0"/>
              <a:t>‹#›</a:t>
            </a:fld>
            <a:endParaRPr lang="en-US"/>
          </a:p>
        </p:txBody>
      </p:sp>
    </p:spTree>
    <p:extLst>
      <p:ext uri="{BB962C8B-B14F-4D97-AF65-F5344CB8AC3E}">
        <p14:creationId xmlns:p14="http://schemas.microsoft.com/office/powerpoint/2010/main" val="390045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2234F0A-FC84-48F8-9629-54368F29F98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CA09-403A-482C-9AED-4660489D455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34276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234F0A-FC84-48F8-9629-54368F29F98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CA09-403A-482C-9AED-4660489D4552}" type="slidenum">
              <a:rPr lang="en-US" smtClean="0"/>
              <a:t>‹#›</a:t>
            </a:fld>
            <a:endParaRPr lang="en-US"/>
          </a:p>
        </p:txBody>
      </p:sp>
    </p:spTree>
    <p:extLst>
      <p:ext uri="{BB962C8B-B14F-4D97-AF65-F5344CB8AC3E}">
        <p14:creationId xmlns:p14="http://schemas.microsoft.com/office/powerpoint/2010/main" val="4110205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234F0A-FC84-48F8-9629-54368F29F98E}" type="datetimeFigureOut">
              <a:rPr lang="en-US" smtClean="0"/>
              <a:t>1/13/2022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CA09-403A-482C-9AED-4660489D4552}" type="slidenum">
              <a:rPr lang="en-US" smtClean="0"/>
              <a:t>‹#›</a:t>
            </a:fld>
            <a:endParaRPr lang="en-US"/>
          </a:p>
        </p:txBody>
      </p:sp>
    </p:spTree>
    <p:extLst>
      <p:ext uri="{BB962C8B-B14F-4D97-AF65-F5344CB8AC3E}">
        <p14:creationId xmlns:p14="http://schemas.microsoft.com/office/powerpoint/2010/main" val="2584087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234F0A-FC84-48F8-9629-54368F29F98E}" type="datetimeFigureOut">
              <a:rPr lang="en-US" smtClean="0"/>
              <a:t>1/13/2022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CA09-403A-482C-9AED-4660489D4552}" type="slidenum">
              <a:rPr lang="en-US" smtClean="0"/>
              <a:t>‹#›</a:t>
            </a:fld>
            <a:endParaRPr lang="en-US"/>
          </a:p>
        </p:txBody>
      </p:sp>
    </p:spTree>
    <p:extLst>
      <p:ext uri="{BB962C8B-B14F-4D97-AF65-F5344CB8AC3E}">
        <p14:creationId xmlns:p14="http://schemas.microsoft.com/office/powerpoint/2010/main" val="3355560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234F0A-FC84-48F8-9629-54368F29F98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CA09-403A-482C-9AED-4660489D4552}" type="slidenum">
              <a:rPr lang="en-US" smtClean="0"/>
              <a:t>‹#›</a:t>
            </a:fld>
            <a:endParaRPr lang="en-US"/>
          </a:p>
        </p:txBody>
      </p:sp>
    </p:spTree>
    <p:extLst>
      <p:ext uri="{BB962C8B-B14F-4D97-AF65-F5344CB8AC3E}">
        <p14:creationId xmlns:p14="http://schemas.microsoft.com/office/powerpoint/2010/main" val="694421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234F0A-FC84-48F8-9629-54368F29F98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CA09-403A-482C-9AED-4660489D4552}" type="slidenum">
              <a:rPr lang="en-US" smtClean="0"/>
              <a:t>‹#›</a:t>
            </a:fld>
            <a:endParaRPr lang="en-US"/>
          </a:p>
        </p:txBody>
      </p:sp>
    </p:spTree>
    <p:extLst>
      <p:ext uri="{BB962C8B-B14F-4D97-AF65-F5344CB8AC3E}">
        <p14:creationId xmlns:p14="http://schemas.microsoft.com/office/powerpoint/2010/main" val="357408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2234F0A-FC84-48F8-9629-54368F29F98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CA09-403A-482C-9AED-4660489D4552}" type="slidenum">
              <a:rPr lang="en-US" smtClean="0"/>
              <a:t>‹#›</a:t>
            </a:fld>
            <a:endParaRPr lang="en-US"/>
          </a:p>
        </p:txBody>
      </p:sp>
    </p:spTree>
    <p:extLst>
      <p:ext uri="{BB962C8B-B14F-4D97-AF65-F5344CB8AC3E}">
        <p14:creationId xmlns:p14="http://schemas.microsoft.com/office/powerpoint/2010/main" val="263045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234F0A-FC84-48F8-9629-54368F29F98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BCA09-403A-482C-9AED-4660489D4552}" type="slidenum">
              <a:rPr lang="en-US" smtClean="0"/>
              <a:t>‹#›</a:t>
            </a:fld>
            <a:endParaRPr lang="en-US"/>
          </a:p>
        </p:txBody>
      </p:sp>
    </p:spTree>
    <p:extLst>
      <p:ext uri="{BB962C8B-B14F-4D97-AF65-F5344CB8AC3E}">
        <p14:creationId xmlns:p14="http://schemas.microsoft.com/office/powerpoint/2010/main" val="191241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234F0A-FC84-48F8-9629-54368F29F98E}"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BCA09-403A-482C-9AED-4660489D4552}" type="slidenum">
              <a:rPr lang="en-US" smtClean="0"/>
              <a:t>‹#›</a:t>
            </a:fld>
            <a:endParaRPr lang="en-US"/>
          </a:p>
        </p:txBody>
      </p:sp>
    </p:spTree>
    <p:extLst>
      <p:ext uri="{BB962C8B-B14F-4D97-AF65-F5344CB8AC3E}">
        <p14:creationId xmlns:p14="http://schemas.microsoft.com/office/powerpoint/2010/main" val="170861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234F0A-FC84-48F8-9629-54368F29F98E}"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0BCA09-403A-482C-9AED-4660489D4552}" type="slidenum">
              <a:rPr lang="en-US" smtClean="0"/>
              <a:t>‹#›</a:t>
            </a:fld>
            <a:endParaRPr lang="en-US"/>
          </a:p>
        </p:txBody>
      </p:sp>
    </p:spTree>
    <p:extLst>
      <p:ext uri="{BB962C8B-B14F-4D97-AF65-F5344CB8AC3E}">
        <p14:creationId xmlns:p14="http://schemas.microsoft.com/office/powerpoint/2010/main" val="284253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2234F0A-FC84-48F8-9629-54368F29F98E}" type="datetimeFigureOut">
              <a:rPr lang="en-US" smtClean="0"/>
              <a:t>1/13/2022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60BCA09-403A-482C-9AED-4660489D4552}" type="slidenum">
              <a:rPr lang="en-US" smtClean="0"/>
              <a:t>‹#›</a:t>
            </a:fld>
            <a:endParaRPr lang="en-US"/>
          </a:p>
        </p:txBody>
      </p:sp>
    </p:spTree>
    <p:extLst>
      <p:ext uri="{BB962C8B-B14F-4D97-AF65-F5344CB8AC3E}">
        <p14:creationId xmlns:p14="http://schemas.microsoft.com/office/powerpoint/2010/main" val="233927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2234F0A-FC84-48F8-9629-54368F29F98E}" type="datetimeFigureOut">
              <a:rPr lang="en-US" smtClean="0"/>
              <a:t>1/13/2022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60BCA09-403A-482C-9AED-4660489D4552}" type="slidenum">
              <a:rPr lang="en-US" smtClean="0"/>
              <a:t>‹#›</a:t>
            </a:fld>
            <a:endParaRPr lang="en-US"/>
          </a:p>
        </p:txBody>
      </p:sp>
    </p:spTree>
    <p:extLst>
      <p:ext uri="{BB962C8B-B14F-4D97-AF65-F5344CB8AC3E}">
        <p14:creationId xmlns:p14="http://schemas.microsoft.com/office/powerpoint/2010/main" val="308680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2234F0A-FC84-48F8-9629-54368F29F98E}" type="datetimeFigureOut">
              <a:rPr lang="en-US" smtClean="0"/>
              <a:t>1/13/2022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60BCA09-403A-482C-9AED-4660489D4552}" type="slidenum">
              <a:rPr lang="en-US" smtClean="0"/>
              <a:t>‹#›</a:t>
            </a:fld>
            <a:endParaRPr lang="en-US"/>
          </a:p>
        </p:txBody>
      </p:sp>
    </p:spTree>
    <p:extLst>
      <p:ext uri="{BB962C8B-B14F-4D97-AF65-F5344CB8AC3E}">
        <p14:creationId xmlns:p14="http://schemas.microsoft.com/office/powerpoint/2010/main" val="17156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234F0A-FC84-48F8-9629-54368F29F98E}"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BCA09-403A-482C-9AED-4660489D4552}" type="slidenum">
              <a:rPr lang="en-US" smtClean="0"/>
              <a:t>‹#›</a:t>
            </a:fld>
            <a:endParaRPr lang="en-US"/>
          </a:p>
        </p:txBody>
      </p:sp>
    </p:spTree>
    <p:extLst>
      <p:ext uri="{BB962C8B-B14F-4D97-AF65-F5344CB8AC3E}">
        <p14:creationId xmlns:p14="http://schemas.microsoft.com/office/powerpoint/2010/main" val="22163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2234F0A-FC84-48F8-9629-54368F29F98E}" type="datetimeFigureOut">
              <a:rPr lang="en-US" smtClean="0"/>
              <a:t>1/13/2022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60BCA09-403A-482C-9AED-4660489D4552}" type="slidenum">
              <a:rPr lang="en-US" smtClean="0"/>
              <a:t>‹#›</a:t>
            </a:fld>
            <a:endParaRPr lang="en-US"/>
          </a:p>
        </p:txBody>
      </p:sp>
    </p:spTree>
    <p:extLst>
      <p:ext uri="{BB962C8B-B14F-4D97-AF65-F5344CB8AC3E}">
        <p14:creationId xmlns:p14="http://schemas.microsoft.com/office/powerpoint/2010/main" val="18456370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JPrAuF2f_oI" TargetMode="External"/><Relationship Id="rId2" Type="http://schemas.openxmlformats.org/officeDocument/2006/relationships/hyperlink" Target="https://www.youtube.com/watch?v=zwHHwUhb_v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am10.safelinks.protection.outlook.com/?url=https%3A%2F%2Fnature.us17.list-manage.com%2Ftrack%2Fclick%3Fu%3D2c6057c528fdc6f73fa196d9d%26id%3D67e9bcabd1%26e%3D9d1d9afa34&amp;data=04%7C01%7CRobert.Hickey%40cwu.edu%7C17801ce58b4243f9317308d9d53f4159%7Cf891d6c191d6444ba700d371910716c7%7C0%7C0%7C637775290522048668%7CUnknown%7CTWFpbGZsb3d8eyJWIjoiMC4wLjAwMDAiLCJQIjoiV2luMzIiLCJBTiI6Ik1haWwiLCJXVCI6Mn0%3D%7C3000&amp;sdata=Po88boetQESKGpKAigIUIluI9bLvZElUAlsKgOGQh%2FQ%3D&amp;reserved=0" TargetMode="External"/><Relationship Id="rId2" Type="http://schemas.openxmlformats.org/officeDocument/2006/relationships/hyperlink" Target="https://nam10.safelinks.protection.outlook.com/?url=https%3A%2F%2Fnature.us17.list-manage.com%2Ftrack%2Fclick%3Fu%3D2c6057c528fdc6f73fa196d9d%26id%3Decff487bab%26e%3D9d1d9afa34&amp;data=04%7C01%7CRobert.Hickey%40cwu.edu%7C17801ce58b4243f9317308d9d53f4159%7Cf891d6c191d6444ba700d371910716c7%7C0%7C0%7C637775290522048668%7CUnknown%7CTWFpbGZsb3d8eyJWIjoiMC4wLjAwMDAiLCJQIjoiV2luMzIiLCJBTiI6Ik1haWwiLCJXVCI6Mn0%3D%7C3000&amp;sdata=AK1YATOg034EYG4XYm35DbUm2H131cvQA%2B8FbCaE64o%3D&amp;reserved=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C4563-A403-416A-9174-ABA4575AACAF}"/>
              </a:ext>
            </a:extLst>
          </p:cNvPr>
          <p:cNvSpPr>
            <a:spLocks noGrp="1"/>
          </p:cNvSpPr>
          <p:nvPr>
            <p:ph type="ctrTitle"/>
          </p:nvPr>
        </p:nvSpPr>
        <p:spPr/>
        <p:txBody>
          <a:bodyPr/>
          <a:lstStyle/>
          <a:p>
            <a:r>
              <a:rPr lang="en-US" dirty="0"/>
              <a:t>Risk</a:t>
            </a:r>
          </a:p>
        </p:txBody>
      </p:sp>
      <p:sp>
        <p:nvSpPr>
          <p:cNvPr id="3" name="Subtitle 2">
            <a:extLst>
              <a:ext uri="{FF2B5EF4-FFF2-40B4-BE49-F238E27FC236}">
                <a16:creationId xmlns:a16="http://schemas.microsoft.com/office/drawing/2014/main" id="{0578DBED-CE4D-46F7-955F-AAB9BA19E3D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897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19FB-8D3A-4723-AC74-5797A30498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A81EAA-9CC6-409A-88A1-AF6FDDDE9869}"/>
              </a:ext>
            </a:extLst>
          </p:cNvPr>
          <p:cNvSpPr>
            <a:spLocks noGrp="1"/>
          </p:cNvSpPr>
          <p:nvPr>
            <p:ph idx="1"/>
          </p:nvPr>
        </p:nvSpPr>
        <p:spPr/>
        <p:txBody>
          <a:bodyPr/>
          <a:lstStyle/>
          <a:p>
            <a:r>
              <a:rPr lang="en-US" dirty="0">
                <a:hlinkClick r:id="rId2"/>
              </a:rPr>
              <a:t>https://www.youtube.com/watch?v=zwHHwUhb_v0</a:t>
            </a:r>
            <a:r>
              <a:rPr lang="en-US" dirty="0"/>
              <a:t> – call this R rated.  Watch at your own risk.  Not on exam.  But entertaining.</a:t>
            </a:r>
          </a:p>
          <a:p>
            <a:endParaRPr lang="en-US" dirty="0"/>
          </a:p>
          <a:p>
            <a:r>
              <a:rPr lang="en-US" dirty="0">
                <a:hlinkClick r:id="rId3"/>
              </a:rPr>
              <a:t>Pollution</a:t>
            </a:r>
            <a:r>
              <a:rPr lang="en-US" dirty="0"/>
              <a:t>.  By Tom Lehrer.  A semi-famous singer/comedian and math prof more famous for singing songs such as “Poisoning Pigeons in the Park”, “The Vatican Rag”, and “The Masochism Tango.”</a:t>
            </a:r>
          </a:p>
          <a:p>
            <a:pPr lvl="1"/>
            <a:r>
              <a:rPr lang="en-US" dirty="0"/>
              <a:t>Most of his singing career was in the 60s</a:t>
            </a:r>
          </a:p>
          <a:p>
            <a:pPr lvl="1"/>
            <a:r>
              <a:rPr lang="en-US" dirty="0"/>
              <a:t>Trivia – he claimed he invented the </a:t>
            </a:r>
            <a:r>
              <a:rPr lang="en-US" dirty="0" err="1"/>
              <a:t>jello</a:t>
            </a:r>
            <a:r>
              <a:rPr lang="en-US" dirty="0"/>
              <a:t> shot while in the Army in the ‘50s.</a:t>
            </a:r>
          </a:p>
        </p:txBody>
      </p:sp>
    </p:spTree>
    <p:extLst>
      <p:ext uri="{BB962C8B-B14F-4D97-AF65-F5344CB8AC3E}">
        <p14:creationId xmlns:p14="http://schemas.microsoft.com/office/powerpoint/2010/main" val="199271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2C7F7-BF35-42AE-BB39-C69539A12843}"/>
              </a:ext>
            </a:extLst>
          </p:cNvPr>
          <p:cNvSpPr>
            <a:spLocks noGrp="1"/>
          </p:cNvSpPr>
          <p:nvPr>
            <p:ph type="title"/>
          </p:nvPr>
        </p:nvSpPr>
        <p:spPr/>
        <p:txBody>
          <a:bodyPr/>
          <a:lstStyle/>
          <a:p>
            <a:r>
              <a:rPr lang="en-US" dirty="0"/>
              <a:t>Pollution prevention (P2)</a:t>
            </a:r>
          </a:p>
        </p:txBody>
      </p:sp>
      <p:sp>
        <p:nvSpPr>
          <p:cNvPr id="3" name="Content Placeholder 2">
            <a:extLst>
              <a:ext uri="{FF2B5EF4-FFF2-40B4-BE49-F238E27FC236}">
                <a16:creationId xmlns:a16="http://schemas.microsoft.com/office/drawing/2014/main" id="{AD89D4E5-952A-4D29-AAB1-9FD1266B0658}"/>
              </a:ext>
            </a:extLst>
          </p:cNvPr>
          <p:cNvSpPr>
            <a:spLocks noGrp="1"/>
          </p:cNvSpPr>
          <p:nvPr>
            <p:ph idx="1"/>
          </p:nvPr>
        </p:nvSpPr>
        <p:spPr/>
        <p:txBody>
          <a:bodyPr/>
          <a:lstStyle/>
          <a:p>
            <a:r>
              <a:rPr lang="en-US" dirty="0"/>
              <a:t>Prevention is best, disposal is worst.</a:t>
            </a:r>
          </a:p>
        </p:txBody>
      </p:sp>
    </p:spTree>
    <p:extLst>
      <p:ext uri="{BB962C8B-B14F-4D97-AF65-F5344CB8AC3E}">
        <p14:creationId xmlns:p14="http://schemas.microsoft.com/office/powerpoint/2010/main" val="112297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CDC4-7B61-4D34-9EA7-C44347F99725}"/>
              </a:ext>
            </a:extLst>
          </p:cNvPr>
          <p:cNvSpPr>
            <a:spLocks noGrp="1"/>
          </p:cNvSpPr>
          <p:nvPr>
            <p:ph type="title"/>
          </p:nvPr>
        </p:nvSpPr>
        <p:spPr/>
        <p:txBody>
          <a:bodyPr/>
          <a:lstStyle/>
          <a:p>
            <a:r>
              <a:rPr lang="en-US" dirty="0"/>
              <a:t>P2 examples</a:t>
            </a:r>
          </a:p>
        </p:txBody>
      </p:sp>
      <p:sp>
        <p:nvSpPr>
          <p:cNvPr id="3" name="Content Placeholder 2">
            <a:extLst>
              <a:ext uri="{FF2B5EF4-FFF2-40B4-BE49-F238E27FC236}">
                <a16:creationId xmlns:a16="http://schemas.microsoft.com/office/drawing/2014/main" id="{1123F926-F073-4298-B25B-54DB5AA9736C}"/>
              </a:ext>
            </a:extLst>
          </p:cNvPr>
          <p:cNvSpPr>
            <a:spLocks noGrp="1"/>
          </p:cNvSpPr>
          <p:nvPr>
            <p:ph idx="1"/>
          </p:nvPr>
        </p:nvSpPr>
        <p:spPr/>
        <p:txBody>
          <a:bodyPr/>
          <a:lstStyle/>
          <a:p>
            <a:r>
              <a:rPr lang="en-US" dirty="0"/>
              <a:t>TCE to clean metal.  Invent a water-based solvent that works as well with fewer toxic effects</a:t>
            </a:r>
          </a:p>
          <a:p>
            <a:r>
              <a:rPr lang="en-US" dirty="0"/>
              <a:t>Painting by dipping into a large vat of paint (much loss due to evaporation).  Cover with ping pong balls!</a:t>
            </a:r>
          </a:p>
          <a:p>
            <a:r>
              <a:rPr lang="en-US" dirty="0"/>
              <a:t>Inefficient motors.  Replace with more efficient.</a:t>
            </a:r>
          </a:p>
          <a:p>
            <a:r>
              <a:rPr lang="en-US" dirty="0"/>
              <a:t>Etc.</a:t>
            </a:r>
          </a:p>
          <a:p>
            <a:endParaRPr lang="en-US" dirty="0"/>
          </a:p>
          <a:p>
            <a:r>
              <a:rPr lang="en-US" dirty="0"/>
              <a:t>Note, these all reduce or change pollution, not eliminate it.  Which is largely impossible.</a:t>
            </a:r>
          </a:p>
        </p:txBody>
      </p:sp>
    </p:spTree>
    <p:extLst>
      <p:ext uri="{BB962C8B-B14F-4D97-AF65-F5344CB8AC3E}">
        <p14:creationId xmlns:p14="http://schemas.microsoft.com/office/powerpoint/2010/main" val="1764861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7F0-9518-4BEA-A6ED-A2B3D9ACBA48}"/>
              </a:ext>
            </a:extLst>
          </p:cNvPr>
          <p:cNvSpPr>
            <a:spLocks noGrp="1"/>
          </p:cNvSpPr>
          <p:nvPr>
            <p:ph type="title"/>
          </p:nvPr>
        </p:nvSpPr>
        <p:spPr/>
        <p:txBody>
          <a:bodyPr/>
          <a:lstStyle/>
          <a:p>
            <a:r>
              <a:rPr lang="en-US" dirty="0"/>
              <a:t>P2 – personal examples	</a:t>
            </a:r>
          </a:p>
        </p:txBody>
      </p:sp>
      <p:sp>
        <p:nvSpPr>
          <p:cNvPr id="3" name="Content Placeholder 2">
            <a:extLst>
              <a:ext uri="{FF2B5EF4-FFF2-40B4-BE49-F238E27FC236}">
                <a16:creationId xmlns:a16="http://schemas.microsoft.com/office/drawing/2014/main" id="{9209083B-AE3A-4AE3-A542-30920462CD78}"/>
              </a:ext>
            </a:extLst>
          </p:cNvPr>
          <p:cNvSpPr>
            <a:spLocks noGrp="1"/>
          </p:cNvSpPr>
          <p:nvPr>
            <p:ph idx="1"/>
          </p:nvPr>
        </p:nvSpPr>
        <p:spPr/>
        <p:txBody>
          <a:bodyPr/>
          <a:lstStyle/>
          <a:p>
            <a:r>
              <a:rPr lang="en-US" dirty="0"/>
              <a:t>More fuel efficient car.  Properly maintain</a:t>
            </a:r>
          </a:p>
          <a:p>
            <a:r>
              <a:rPr lang="en-US" dirty="0"/>
              <a:t>Use rechargeable batteries</a:t>
            </a:r>
          </a:p>
          <a:p>
            <a:r>
              <a:rPr lang="en-US" dirty="0"/>
              <a:t>Turn down thermostat at night.  Keep house cooler.  Wear sweaters.</a:t>
            </a:r>
          </a:p>
          <a:p>
            <a:r>
              <a:rPr lang="en-US" dirty="0"/>
              <a:t>Repair rather than replace.</a:t>
            </a:r>
          </a:p>
          <a:p>
            <a:r>
              <a:rPr lang="en-US" dirty="0"/>
              <a:t>Keep/use things longer.</a:t>
            </a:r>
          </a:p>
        </p:txBody>
      </p:sp>
    </p:spTree>
    <p:extLst>
      <p:ext uri="{BB962C8B-B14F-4D97-AF65-F5344CB8AC3E}">
        <p14:creationId xmlns:p14="http://schemas.microsoft.com/office/powerpoint/2010/main" val="1263988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197FA-18CE-42E3-8C11-345D4987ABD9}"/>
              </a:ext>
            </a:extLst>
          </p:cNvPr>
          <p:cNvSpPr>
            <a:spLocks noGrp="1"/>
          </p:cNvSpPr>
          <p:nvPr>
            <p:ph type="title"/>
          </p:nvPr>
        </p:nvSpPr>
        <p:spPr/>
        <p:txBody>
          <a:bodyPr/>
          <a:lstStyle/>
          <a:p>
            <a:r>
              <a:rPr lang="en-US" dirty="0"/>
              <a:t>Reuse – includes recycle.  And stuff like increasing efficiency.</a:t>
            </a:r>
          </a:p>
        </p:txBody>
      </p:sp>
      <p:sp>
        <p:nvSpPr>
          <p:cNvPr id="3" name="Content Placeholder 2">
            <a:extLst>
              <a:ext uri="{FF2B5EF4-FFF2-40B4-BE49-F238E27FC236}">
                <a16:creationId xmlns:a16="http://schemas.microsoft.com/office/drawing/2014/main" id="{37E71F5B-C66D-468F-9D2B-A8062B056081}"/>
              </a:ext>
            </a:extLst>
          </p:cNvPr>
          <p:cNvSpPr>
            <a:spLocks noGrp="1"/>
          </p:cNvSpPr>
          <p:nvPr>
            <p:ph idx="1"/>
          </p:nvPr>
        </p:nvSpPr>
        <p:spPr/>
        <p:txBody>
          <a:bodyPr/>
          <a:lstStyle/>
          <a:p>
            <a:r>
              <a:rPr lang="en-US" dirty="0"/>
              <a:t>We’re not doing anything really different here, we’re just being more </a:t>
            </a:r>
            <a:r>
              <a:rPr lang="en-US"/>
              <a:t>efficient.</a:t>
            </a:r>
          </a:p>
          <a:p>
            <a:r>
              <a:rPr lang="en-US"/>
              <a:t>Ie</a:t>
            </a:r>
            <a:r>
              <a:rPr lang="en-US" dirty="0"/>
              <a:t>. recycle glass.  1/3 the energy.  But.. Shipping.  Need to be near a bottling plant for it to be effective.</a:t>
            </a:r>
          </a:p>
          <a:p>
            <a:r>
              <a:rPr lang="en-US" dirty="0"/>
              <a:t>Remanufacturing (think rebuilt engines or </a:t>
            </a:r>
            <a:r>
              <a:rPr lang="en-US" dirty="0" err="1"/>
              <a:t>refurb’d</a:t>
            </a:r>
            <a:r>
              <a:rPr lang="en-US" dirty="0"/>
              <a:t> computers)</a:t>
            </a:r>
          </a:p>
          <a:p>
            <a:r>
              <a:rPr lang="en-US" dirty="0"/>
              <a:t>Aluminum!</a:t>
            </a:r>
          </a:p>
          <a:p>
            <a:r>
              <a:rPr lang="en-US" dirty="0"/>
              <a:t>Examples?</a:t>
            </a:r>
          </a:p>
        </p:txBody>
      </p:sp>
    </p:spTree>
    <p:extLst>
      <p:ext uri="{BB962C8B-B14F-4D97-AF65-F5344CB8AC3E}">
        <p14:creationId xmlns:p14="http://schemas.microsoft.com/office/powerpoint/2010/main" val="2345618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282B-82DB-4942-97BB-C95D45C5ABF4}"/>
              </a:ext>
            </a:extLst>
          </p:cNvPr>
          <p:cNvSpPr>
            <a:spLocks noGrp="1"/>
          </p:cNvSpPr>
          <p:nvPr>
            <p:ph type="title"/>
          </p:nvPr>
        </p:nvSpPr>
        <p:spPr/>
        <p:txBody>
          <a:bodyPr/>
          <a:lstStyle/>
          <a:p>
            <a:r>
              <a:rPr lang="en-US" dirty="0"/>
              <a:t>If you can’t reuse, next up is treatment</a:t>
            </a:r>
          </a:p>
        </p:txBody>
      </p:sp>
      <p:sp>
        <p:nvSpPr>
          <p:cNvPr id="3" name="Content Placeholder 2">
            <a:extLst>
              <a:ext uri="{FF2B5EF4-FFF2-40B4-BE49-F238E27FC236}">
                <a16:creationId xmlns:a16="http://schemas.microsoft.com/office/drawing/2014/main" id="{31FCE2FF-0699-4BE6-B146-06C41ADE14C9}"/>
              </a:ext>
            </a:extLst>
          </p:cNvPr>
          <p:cNvSpPr>
            <a:spLocks noGrp="1"/>
          </p:cNvSpPr>
          <p:nvPr>
            <p:ph idx="1"/>
          </p:nvPr>
        </p:nvSpPr>
        <p:spPr/>
        <p:txBody>
          <a:bodyPr/>
          <a:lstStyle/>
          <a:p>
            <a:r>
              <a:rPr lang="en-US" dirty="0"/>
              <a:t>Goal is to reduce volume and reduce toxicity.</a:t>
            </a:r>
          </a:p>
          <a:p>
            <a:r>
              <a:rPr lang="en-US" dirty="0"/>
              <a:t>Incineration often an option, if you can capture the gasses/ash.</a:t>
            </a:r>
          </a:p>
          <a:p>
            <a:r>
              <a:rPr lang="en-US" dirty="0"/>
              <a:t>Could be chemical or physical</a:t>
            </a:r>
          </a:p>
          <a:p>
            <a:endParaRPr lang="en-US" dirty="0"/>
          </a:p>
          <a:p>
            <a:endParaRPr lang="en-US" dirty="0"/>
          </a:p>
          <a:p>
            <a:r>
              <a:rPr lang="en-US" dirty="0"/>
              <a:t>Examples?</a:t>
            </a:r>
          </a:p>
        </p:txBody>
      </p:sp>
    </p:spTree>
    <p:extLst>
      <p:ext uri="{BB962C8B-B14F-4D97-AF65-F5344CB8AC3E}">
        <p14:creationId xmlns:p14="http://schemas.microsoft.com/office/powerpoint/2010/main" val="4240314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6D45-8B84-4548-8398-6CF7FC6D6CC3}"/>
              </a:ext>
            </a:extLst>
          </p:cNvPr>
          <p:cNvSpPr>
            <a:spLocks noGrp="1"/>
          </p:cNvSpPr>
          <p:nvPr>
            <p:ph type="title"/>
          </p:nvPr>
        </p:nvSpPr>
        <p:spPr/>
        <p:txBody>
          <a:bodyPr/>
          <a:lstStyle/>
          <a:p>
            <a:r>
              <a:rPr lang="en-US" dirty="0"/>
              <a:t>Last option - disposal</a:t>
            </a:r>
          </a:p>
        </p:txBody>
      </p:sp>
      <p:sp>
        <p:nvSpPr>
          <p:cNvPr id="3" name="Content Placeholder 2">
            <a:extLst>
              <a:ext uri="{FF2B5EF4-FFF2-40B4-BE49-F238E27FC236}">
                <a16:creationId xmlns:a16="http://schemas.microsoft.com/office/drawing/2014/main" id="{1D3CE52B-F6CA-4431-9617-CF79FF8D0011}"/>
              </a:ext>
            </a:extLst>
          </p:cNvPr>
          <p:cNvSpPr>
            <a:spLocks noGrp="1"/>
          </p:cNvSpPr>
          <p:nvPr>
            <p:ph idx="1"/>
          </p:nvPr>
        </p:nvSpPr>
        <p:spPr/>
        <p:txBody>
          <a:bodyPr/>
          <a:lstStyle/>
          <a:p>
            <a:r>
              <a:rPr lang="en-US" dirty="0"/>
              <a:t>Sewage?</a:t>
            </a:r>
          </a:p>
          <a:p>
            <a:r>
              <a:rPr lang="en-US" dirty="0"/>
              <a:t>Solid waste?</a:t>
            </a:r>
          </a:p>
          <a:p>
            <a:r>
              <a:rPr lang="en-US" dirty="0"/>
              <a:t>Radioactive waste?</a:t>
            </a:r>
          </a:p>
        </p:txBody>
      </p:sp>
    </p:spTree>
    <p:extLst>
      <p:ext uri="{BB962C8B-B14F-4D97-AF65-F5344CB8AC3E}">
        <p14:creationId xmlns:p14="http://schemas.microsoft.com/office/powerpoint/2010/main" val="1614597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D2FD4-37E5-4B58-8E8D-C6A873556F62}"/>
              </a:ext>
            </a:extLst>
          </p:cNvPr>
          <p:cNvSpPr>
            <a:spLocks noGrp="1"/>
          </p:cNvSpPr>
          <p:nvPr>
            <p:ph type="title"/>
          </p:nvPr>
        </p:nvSpPr>
        <p:spPr/>
        <p:txBody>
          <a:bodyPr/>
          <a:lstStyle/>
          <a:p>
            <a:r>
              <a:rPr lang="en-US" dirty="0"/>
              <a:t>Next up – treat waste as a resource!</a:t>
            </a:r>
          </a:p>
        </p:txBody>
      </p:sp>
      <p:sp>
        <p:nvSpPr>
          <p:cNvPr id="3" name="Content Placeholder 2">
            <a:extLst>
              <a:ext uri="{FF2B5EF4-FFF2-40B4-BE49-F238E27FC236}">
                <a16:creationId xmlns:a16="http://schemas.microsoft.com/office/drawing/2014/main" id="{23F94D57-136C-45D1-B4D7-FA5FF713E9EB}"/>
              </a:ext>
            </a:extLst>
          </p:cNvPr>
          <p:cNvSpPr>
            <a:spLocks noGrp="1"/>
          </p:cNvSpPr>
          <p:nvPr>
            <p:ph idx="1"/>
          </p:nvPr>
        </p:nvSpPr>
        <p:spPr/>
        <p:txBody>
          <a:bodyPr/>
          <a:lstStyle/>
          <a:p>
            <a:r>
              <a:rPr lang="en-US" dirty="0"/>
              <a:t>Sewage as fertilizer.  If properly treated.</a:t>
            </a:r>
          </a:p>
          <a:p>
            <a:r>
              <a:rPr lang="en-US" dirty="0"/>
              <a:t>Almost symbiotic relationships – what is one industry’s trash could be another’s raw material.  But… remember supply chains and shipping.</a:t>
            </a:r>
          </a:p>
          <a:p>
            <a:r>
              <a:rPr lang="en-US" dirty="0" err="1"/>
              <a:t>Kalundborg</a:t>
            </a:r>
            <a:r>
              <a:rPr lang="en-US" dirty="0"/>
              <a:t> (Denmark)</a:t>
            </a:r>
          </a:p>
        </p:txBody>
      </p:sp>
    </p:spTree>
    <p:extLst>
      <p:ext uri="{BB962C8B-B14F-4D97-AF65-F5344CB8AC3E}">
        <p14:creationId xmlns:p14="http://schemas.microsoft.com/office/powerpoint/2010/main" val="4280013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B53D-A9C7-4312-B3F2-19E37271E683}"/>
              </a:ext>
            </a:extLst>
          </p:cNvPr>
          <p:cNvSpPr>
            <a:spLocks noGrp="1"/>
          </p:cNvSpPr>
          <p:nvPr>
            <p:ph type="title"/>
          </p:nvPr>
        </p:nvSpPr>
        <p:spPr/>
        <p:txBody>
          <a:bodyPr/>
          <a:lstStyle/>
          <a:p>
            <a:endParaRPr lang="en-US"/>
          </a:p>
        </p:txBody>
      </p:sp>
      <p:pic>
        <p:nvPicPr>
          <p:cNvPr id="5" name="Content Placeholder 4" descr="Diagram&#10;&#10;Description automatically generated">
            <a:extLst>
              <a:ext uri="{FF2B5EF4-FFF2-40B4-BE49-F238E27FC236}">
                <a16:creationId xmlns:a16="http://schemas.microsoft.com/office/drawing/2014/main" id="{76FCB092-9A1F-4C00-9844-6909731A99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1538" y="-9284"/>
            <a:ext cx="5150462" cy="6867284"/>
          </a:xfrm>
        </p:spPr>
      </p:pic>
      <p:sp>
        <p:nvSpPr>
          <p:cNvPr id="6" name="TextBox 5">
            <a:extLst>
              <a:ext uri="{FF2B5EF4-FFF2-40B4-BE49-F238E27FC236}">
                <a16:creationId xmlns:a16="http://schemas.microsoft.com/office/drawing/2014/main" id="{27F84EF8-EACF-460E-BD34-F759D62B65E2}"/>
              </a:ext>
            </a:extLst>
          </p:cNvPr>
          <p:cNvSpPr txBox="1"/>
          <p:nvPr/>
        </p:nvSpPr>
        <p:spPr>
          <a:xfrm>
            <a:off x="765313" y="2395330"/>
            <a:ext cx="5893904" cy="2862322"/>
          </a:xfrm>
          <a:prstGeom prst="rect">
            <a:avLst/>
          </a:prstGeom>
          <a:noFill/>
        </p:spPr>
        <p:txBody>
          <a:bodyPr wrap="square" rtlCol="0">
            <a:spAutoFit/>
          </a:bodyPr>
          <a:lstStyle/>
          <a:p>
            <a:r>
              <a:rPr lang="en-US" dirty="0"/>
              <a:t>Pretty self explanatory, except for the pharmaceuticals….  Novo makes insulin, which requires microorganisms fermenting food-grade stuff.  The leftovers from fermentation make great fertilizer – after being sterilized with steam from the coal plant.</a:t>
            </a:r>
          </a:p>
          <a:p>
            <a:endParaRPr lang="en-US" dirty="0"/>
          </a:p>
          <a:p>
            <a:endParaRPr lang="en-US" dirty="0"/>
          </a:p>
          <a:p>
            <a:r>
              <a:rPr lang="en-US" dirty="0"/>
              <a:t>Started in the 50s… and there are more interactions these days.</a:t>
            </a:r>
          </a:p>
        </p:txBody>
      </p:sp>
    </p:spTree>
    <p:extLst>
      <p:ext uri="{BB962C8B-B14F-4D97-AF65-F5344CB8AC3E}">
        <p14:creationId xmlns:p14="http://schemas.microsoft.com/office/powerpoint/2010/main" val="2093346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5F6F-4AFE-4169-B2E0-85BD19C7BF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32A1FB-5699-45AA-ABB9-708D7F3079E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5747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1915-9D53-4CA9-8449-9B4D99AB255C}"/>
              </a:ext>
            </a:extLst>
          </p:cNvPr>
          <p:cNvSpPr>
            <a:spLocks noGrp="1"/>
          </p:cNvSpPr>
          <p:nvPr>
            <p:ph type="title"/>
          </p:nvPr>
        </p:nvSpPr>
        <p:spPr/>
        <p:txBody>
          <a:bodyPr/>
          <a:lstStyle/>
          <a:p>
            <a:r>
              <a:rPr lang="en-US" dirty="0"/>
              <a:t>Hazard vs risk</a:t>
            </a:r>
          </a:p>
        </p:txBody>
      </p:sp>
      <p:sp>
        <p:nvSpPr>
          <p:cNvPr id="3" name="Content Placeholder 2">
            <a:extLst>
              <a:ext uri="{FF2B5EF4-FFF2-40B4-BE49-F238E27FC236}">
                <a16:creationId xmlns:a16="http://schemas.microsoft.com/office/drawing/2014/main" id="{886DAACA-AAE1-428F-8580-A36C2C3E8719}"/>
              </a:ext>
            </a:extLst>
          </p:cNvPr>
          <p:cNvSpPr>
            <a:spLocks noGrp="1"/>
          </p:cNvSpPr>
          <p:nvPr>
            <p:ph idx="1"/>
          </p:nvPr>
        </p:nvSpPr>
        <p:spPr/>
        <p:txBody>
          <a:bodyPr/>
          <a:lstStyle/>
          <a:p>
            <a:r>
              <a:rPr lang="en-US" dirty="0"/>
              <a:t>Hazard: something </a:t>
            </a:r>
            <a:r>
              <a:rPr lang="en-US" b="1" dirty="0"/>
              <a:t>that could potentially cause harm</a:t>
            </a:r>
            <a:r>
              <a:rPr lang="en-US" dirty="0"/>
              <a:t>. </a:t>
            </a:r>
          </a:p>
          <a:p>
            <a:r>
              <a:rPr lang="en-US" dirty="0"/>
              <a:t>Risk: the degree of likelihood that harm will be caused</a:t>
            </a:r>
          </a:p>
        </p:txBody>
      </p:sp>
      <p:pic>
        <p:nvPicPr>
          <p:cNvPr id="7" name="Picture 6" descr="Diagram&#10;&#10;Description automatically generated">
            <a:extLst>
              <a:ext uri="{FF2B5EF4-FFF2-40B4-BE49-F238E27FC236}">
                <a16:creationId xmlns:a16="http://schemas.microsoft.com/office/drawing/2014/main" id="{CE3C53DD-EDDB-4792-9106-00D95A91C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783" y="3228309"/>
            <a:ext cx="7421217" cy="3629692"/>
          </a:xfrm>
          <a:prstGeom prst="rect">
            <a:avLst/>
          </a:prstGeom>
        </p:spPr>
      </p:pic>
    </p:spTree>
    <p:extLst>
      <p:ext uri="{BB962C8B-B14F-4D97-AF65-F5344CB8AC3E}">
        <p14:creationId xmlns:p14="http://schemas.microsoft.com/office/powerpoint/2010/main" val="2704583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63C3D-5482-404F-9325-0B242FAE9E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074744-72ED-4F24-B8B8-B42045243A2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308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2F9A-9DEC-4709-B769-557B63D847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61584A-551B-46BB-85C7-EFBB42525802}"/>
              </a:ext>
            </a:extLst>
          </p:cNvPr>
          <p:cNvSpPr>
            <a:spLocks noGrp="1"/>
          </p:cNvSpPr>
          <p:nvPr>
            <p:ph idx="1"/>
          </p:nvPr>
        </p:nvSpPr>
        <p:spPr/>
        <p:txBody>
          <a:bodyPr/>
          <a:lstStyle/>
          <a:p>
            <a:r>
              <a:rPr lang="en-US" dirty="0"/>
              <a:t>Volcano – high hazard, low risk.</a:t>
            </a:r>
          </a:p>
          <a:p>
            <a:r>
              <a:rPr lang="en-US" dirty="0"/>
              <a:t>Driving a car.  High hazard, high risk.</a:t>
            </a:r>
          </a:p>
          <a:p>
            <a:r>
              <a:rPr lang="en-US" dirty="0"/>
              <a:t>Skydiving – high hazard, high risk.</a:t>
            </a:r>
          </a:p>
          <a:p>
            <a:r>
              <a:rPr lang="en-US" dirty="0"/>
              <a:t>Messing with mercury – high hazard, high risk</a:t>
            </a:r>
          </a:p>
          <a:p>
            <a:pPr lvl="1"/>
            <a:r>
              <a:rPr lang="en-US" dirty="0"/>
              <a:t>In a dedicated lab – high hazard, low risk.</a:t>
            </a:r>
          </a:p>
        </p:txBody>
      </p:sp>
    </p:spTree>
    <p:extLst>
      <p:ext uri="{BB962C8B-B14F-4D97-AF65-F5344CB8AC3E}">
        <p14:creationId xmlns:p14="http://schemas.microsoft.com/office/powerpoint/2010/main" val="159257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312E1-6AD8-4DFF-B21D-89AB957E07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F3A5F7-8C09-4E1F-9581-4F7DBE21E55A}"/>
              </a:ext>
            </a:extLst>
          </p:cNvPr>
          <p:cNvSpPr>
            <a:spLocks noGrp="1"/>
          </p:cNvSpPr>
          <p:nvPr>
            <p:ph idx="1"/>
          </p:nvPr>
        </p:nvSpPr>
        <p:spPr/>
        <p:txBody>
          <a:bodyPr/>
          <a:lstStyle/>
          <a:p>
            <a:r>
              <a:rPr lang="en-US" b="1" dirty="0">
                <a:hlinkClick r:id="rId2" tooltip="Original URL: https://nature.us17.list-manage.com/track/click?u=2c6057c528fdc6f73fa196d9d&amp;id=ecff487bab&amp;e=9d1d9afa34. Click or tap if you trust this link."/>
              </a:rPr>
              <a:t>There are no ‘natural’ disasters</a:t>
            </a:r>
            <a:r>
              <a:rPr lang="en-US" b="1" dirty="0"/>
              <a:t> (read this, it’s about 2 pages)</a:t>
            </a:r>
          </a:p>
          <a:p>
            <a:r>
              <a:rPr lang="en-US" dirty="0">
                <a:effectLst/>
              </a:rPr>
              <a:t>Hazards such as floods, droughts and heatwaves might be natural, but disasters are human-made, argue disaster researcher Emmanuel Raju, sustainability researcher Emily Boyd and climate scientist </a:t>
            </a:r>
            <a:r>
              <a:rPr lang="en-US" dirty="0" err="1">
                <a:effectLst/>
              </a:rPr>
              <a:t>Friederike</a:t>
            </a:r>
            <a:r>
              <a:rPr lang="en-US" dirty="0">
                <a:effectLst/>
              </a:rPr>
              <a:t> Otto. </a:t>
            </a:r>
            <a:r>
              <a:rPr lang="en-US" dirty="0">
                <a:effectLst/>
                <a:hlinkClick r:id="rId3" tooltip="Original URL: https://nature.us17.list-manage.com/track/click?u=2c6057c528fdc6f73fa196d9d&amp;id=67e9bcabd1&amp;e=9d1d9afa34. Click or tap if you trust this link."/>
              </a:rPr>
              <a:t>Disasters occur when hazards meet vulnerability</a:t>
            </a:r>
            <a:r>
              <a:rPr lang="en-US" dirty="0">
                <a:effectLst/>
              </a:rPr>
              <a:t> — such as when the most vulnerable groups of people are pushed to live in hazardous areas. The authors argue that “a discourse in which the role of human activity in disasters is clearly communicated — as opposed to blaming nature or the climate — will be more conducive to a proactive, equitable and ultimately successful approach to reducing impacts of disasters”.</a:t>
            </a:r>
          </a:p>
          <a:p>
            <a:endParaRPr lang="en-US" dirty="0"/>
          </a:p>
        </p:txBody>
      </p:sp>
    </p:spTree>
    <p:extLst>
      <p:ext uri="{BB962C8B-B14F-4D97-AF65-F5344CB8AC3E}">
        <p14:creationId xmlns:p14="http://schemas.microsoft.com/office/powerpoint/2010/main" val="79655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3E77-51D6-465E-8F90-DA829BDAA772}"/>
              </a:ext>
            </a:extLst>
          </p:cNvPr>
          <p:cNvSpPr>
            <a:spLocks noGrp="1"/>
          </p:cNvSpPr>
          <p:nvPr>
            <p:ph type="title"/>
          </p:nvPr>
        </p:nvSpPr>
        <p:spPr/>
        <p:txBody>
          <a:bodyPr/>
          <a:lstStyle/>
          <a:p>
            <a:r>
              <a:rPr lang="en-US" dirty="0"/>
              <a:t>What about multiple chemicals?</a:t>
            </a:r>
          </a:p>
        </p:txBody>
      </p:sp>
      <p:sp>
        <p:nvSpPr>
          <p:cNvPr id="3" name="Content Placeholder 2">
            <a:extLst>
              <a:ext uri="{FF2B5EF4-FFF2-40B4-BE49-F238E27FC236}">
                <a16:creationId xmlns:a16="http://schemas.microsoft.com/office/drawing/2014/main" id="{7335A420-F507-4B56-A623-AC6BC8DB5550}"/>
              </a:ext>
            </a:extLst>
          </p:cNvPr>
          <p:cNvSpPr>
            <a:spLocks noGrp="1"/>
          </p:cNvSpPr>
          <p:nvPr>
            <p:ph idx="1"/>
          </p:nvPr>
        </p:nvSpPr>
        <p:spPr/>
        <p:txBody>
          <a:bodyPr/>
          <a:lstStyle/>
          <a:p>
            <a:r>
              <a:rPr lang="en-US" dirty="0"/>
              <a:t>What about exposure times?  Etc.  Lots of variables, as mentioned.</a:t>
            </a:r>
          </a:p>
        </p:txBody>
      </p:sp>
    </p:spTree>
    <p:extLst>
      <p:ext uri="{BB962C8B-B14F-4D97-AF65-F5344CB8AC3E}">
        <p14:creationId xmlns:p14="http://schemas.microsoft.com/office/powerpoint/2010/main" val="26355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AD34-9379-4A18-B7A6-8DD676CD9CE8}"/>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8484786C-C51D-4E8A-9BD8-EB5E5846B959}"/>
              </a:ext>
            </a:extLst>
          </p:cNvPr>
          <p:cNvSpPr>
            <a:spLocks noGrp="1"/>
          </p:cNvSpPr>
          <p:nvPr>
            <p:ph idx="1"/>
          </p:nvPr>
        </p:nvSpPr>
        <p:spPr/>
        <p:txBody>
          <a:bodyPr/>
          <a:lstStyle/>
          <a:p>
            <a:r>
              <a:rPr lang="en-US" dirty="0"/>
              <a:t>Persistent chemicals (don’t degrade)</a:t>
            </a:r>
          </a:p>
          <a:p>
            <a:r>
              <a:rPr lang="en-US" dirty="0" err="1"/>
              <a:t>Bioaccumulative</a:t>
            </a:r>
            <a:r>
              <a:rPr lang="en-US" dirty="0"/>
              <a:t> (plants and animals can’t get rid of it).</a:t>
            </a:r>
          </a:p>
          <a:p>
            <a:pPr lvl="1"/>
            <a:r>
              <a:rPr lang="en-US" dirty="0"/>
              <a:t>DDT (separate lecture coming) and dioxins</a:t>
            </a:r>
          </a:p>
          <a:p>
            <a:r>
              <a:rPr lang="en-US" dirty="0"/>
              <a:t>Toxic (has an adverse effect on living things)</a:t>
            </a:r>
          </a:p>
        </p:txBody>
      </p:sp>
    </p:spTree>
    <p:extLst>
      <p:ext uri="{BB962C8B-B14F-4D97-AF65-F5344CB8AC3E}">
        <p14:creationId xmlns:p14="http://schemas.microsoft.com/office/powerpoint/2010/main" val="120787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D6E2A-21A4-4DAA-B15D-AAEDB190C401}"/>
              </a:ext>
            </a:extLst>
          </p:cNvPr>
          <p:cNvSpPr>
            <a:spLocks noGrp="1"/>
          </p:cNvSpPr>
          <p:nvPr>
            <p:ph type="title"/>
          </p:nvPr>
        </p:nvSpPr>
        <p:spPr/>
        <p:txBody>
          <a:bodyPr/>
          <a:lstStyle/>
          <a:p>
            <a:r>
              <a:rPr lang="en-US" dirty="0"/>
              <a:t>Comparative risk assessment.  </a:t>
            </a:r>
            <a:br>
              <a:rPr lang="en-US" dirty="0"/>
            </a:br>
            <a:r>
              <a:rPr lang="en-US" sz="1400" dirty="0"/>
              <a:t>Let’s go through a couple of examples, starting with CO2 and global warming</a:t>
            </a:r>
          </a:p>
        </p:txBody>
      </p:sp>
      <p:sp>
        <p:nvSpPr>
          <p:cNvPr id="3" name="Content Placeholder 2">
            <a:extLst>
              <a:ext uri="{FF2B5EF4-FFF2-40B4-BE49-F238E27FC236}">
                <a16:creationId xmlns:a16="http://schemas.microsoft.com/office/drawing/2014/main" id="{A89D7EAA-DA28-43C1-BF8D-7AB12DBBA175}"/>
              </a:ext>
            </a:extLst>
          </p:cNvPr>
          <p:cNvSpPr>
            <a:spLocks noGrp="1"/>
          </p:cNvSpPr>
          <p:nvPr>
            <p:ph idx="1"/>
          </p:nvPr>
        </p:nvSpPr>
        <p:spPr/>
        <p:txBody>
          <a:bodyPr/>
          <a:lstStyle/>
          <a:p>
            <a:r>
              <a:rPr lang="en-US" dirty="0"/>
              <a:t>What is the scope of the pollutant’s effect</a:t>
            </a:r>
          </a:p>
          <a:p>
            <a:pPr lvl="1"/>
            <a:r>
              <a:rPr lang="en-US" dirty="0"/>
              <a:t>How large an area is exposed to the pollutant</a:t>
            </a:r>
          </a:p>
          <a:p>
            <a:pPr lvl="1"/>
            <a:r>
              <a:rPr lang="en-US" dirty="0"/>
              <a:t>How many people are exposed</a:t>
            </a:r>
          </a:p>
          <a:p>
            <a:pPr lvl="1"/>
            <a:r>
              <a:rPr lang="en-US" dirty="0"/>
              <a:t>How much of a resource is exposed</a:t>
            </a:r>
          </a:p>
          <a:p>
            <a:r>
              <a:rPr lang="en-US" dirty="0"/>
              <a:t>Is the pollutant likely to cause an adverse effect</a:t>
            </a:r>
          </a:p>
          <a:p>
            <a:pPr lvl="1"/>
            <a:r>
              <a:rPr lang="en-US" dirty="0"/>
              <a:t>Among the people exposed to the pollutant</a:t>
            </a:r>
          </a:p>
          <a:p>
            <a:pPr lvl="1"/>
            <a:r>
              <a:rPr lang="en-US" dirty="0"/>
              <a:t>On an exposed resource</a:t>
            </a:r>
          </a:p>
          <a:p>
            <a:r>
              <a:rPr lang="en-US" dirty="0"/>
              <a:t>If an adverse effect occurs, how severe would it be?</a:t>
            </a:r>
          </a:p>
          <a:p>
            <a:pPr lvl="1"/>
            <a:r>
              <a:rPr lang="en-US" dirty="0"/>
              <a:t>Among people exposed</a:t>
            </a:r>
          </a:p>
          <a:p>
            <a:pPr lvl="1"/>
            <a:r>
              <a:rPr lang="en-US" dirty="0"/>
              <a:t>On a resource exposed.</a:t>
            </a:r>
          </a:p>
        </p:txBody>
      </p:sp>
    </p:spTree>
    <p:extLst>
      <p:ext uri="{BB962C8B-B14F-4D97-AF65-F5344CB8AC3E}">
        <p14:creationId xmlns:p14="http://schemas.microsoft.com/office/powerpoint/2010/main" val="3445005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399D-B369-4DCD-9F30-543A49E009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142647-2909-431E-8F7E-C98C33AFF221}"/>
              </a:ext>
            </a:extLst>
          </p:cNvPr>
          <p:cNvSpPr>
            <a:spLocks noGrp="1"/>
          </p:cNvSpPr>
          <p:nvPr>
            <p:ph idx="1"/>
          </p:nvPr>
        </p:nvSpPr>
        <p:spPr/>
        <p:txBody>
          <a:bodyPr/>
          <a:lstStyle/>
          <a:p>
            <a:r>
              <a:rPr lang="en-US" dirty="0"/>
              <a:t>What is happening to the pollutant itself</a:t>
            </a:r>
          </a:p>
          <a:p>
            <a:pPr lvl="1"/>
            <a:r>
              <a:rPr lang="en-US" dirty="0"/>
              <a:t>Is the environmental concentration increasing, decreasing, or staying the same</a:t>
            </a:r>
          </a:p>
          <a:p>
            <a:pPr lvl="1"/>
            <a:r>
              <a:rPr lang="en-US" dirty="0"/>
              <a:t>What is its life span</a:t>
            </a:r>
          </a:p>
          <a:p>
            <a:pPr lvl="1"/>
            <a:r>
              <a:rPr lang="en-US" dirty="0"/>
              <a:t>Does it bioaccumulate</a:t>
            </a:r>
          </a:p>
          <a:p>
            <a:r>
              <a:rPr lang="en-US" dirty="0"/>
              <a:t>What is the impact on resources exposed to the pollutant?</a:t>
            </a:r>
          </a:p>
          <a:p>
            <a:pPr lvl="1"/>
            <a:r>
              <a:rPr lang="en-US" dirty="0"/>
              <a:t>Does the resource continue to be degraded, or will the situation stabilize</a:t>
            </a:r>
          </a:p>
          <a:p>
            <a:r>
              <a:rPr lang="en-US" dirty="0"/>
              <a:t>Time needed for exposed resource to recover</a:t>
            </a:r>
          </a:p>
          <a:p>
            <a:pPr lvl="1"/>
            <a:r>
              <a:rPr lang="en-US" dirty="0"/>
              <a:t>Can it recover from this stress over time</a:t>
            </a:r>
          </a:p>
          <a:p>
            <a:pPr lvl="1"/>
            <a:r>
              <a:rPr lang="en-US" dirty="0"/>
              <a:t>Is permanent damage likely?</a:t>
            </a:r>
          </a:p>
        </p:txBody>
      </p:sp>
    </p:spTree>
    <p:extLst>
      <p:ext uri="{BB962C8B-B14F-4D97-AF65-F5344CB8AC3E}">
        <p14:creationId xmlns:p14="http://schemas.microsoft.com/office/powerpoint/2010/main" val="3695375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FACF-FFEB-4FCB-908B-6B10E7B9498E}"/>
              </a:ext>
            </a:extLst>
          </p:cNvPr>
          <p:cNvSpPr>
            <a:spLocks noGrp="1"/>
          </p:cNvSpPr>
          <p:nvPr>
            <p:ph type="title"/>
          </p:nvPr>
        </p:nvSpPr>
        <p:spPr>
          <a:xfrm>
            <a:off x="397633" y="130281"/>
            <a:ext cx="6718785" cy="958639"/>
          </a:xfrm>
        </p:spPr>
        <p:txBody>
          <a:bodyPr/>
          <a:lstStyle/>
          <a:p>
            <a:r>
              <a:rPr lang="en-US" dirty="0"/>
              <a:t>How do we reduce risk?</a:t>
            </a:r>
          </a:p>
        </p:txBody>
      </p:sp>
      <p:sp>
        <p:nvSpPr>
          <p:cNvPr id="3" name="Content Placeholder 2">
            <a:extLst>
              <a:ext uri="{FF2B5EF4-FFF2-40B4-BE49-F238E27FC236}">
                <a16:creationId xmlns:a16="http://schemas.microsoft.com/office/drawing/2014/main" id="{145D8A4E-F3FC-4932-A411-04270F04D32C}"/>
              </a:ext>
            </a:extLst>
          </p:cNvPr>
          <p:cNvSpPr>
            <a:spLocks noGrp="1"/>
          </p:cNvSpPr>
          <p:nvPr>
            <p:ph idx="1"/>
          </p:nvPr>
        </p:nvSpPr>
        <p:spPr>
          <a:xfrm>
            <a:off x="168965" y="944217"/>
            <a:ext cx="11290851" cy="5783501"/>
          </a:xfrm>
        </p:spPr>
        <p:txBody>
          <a:bodyPr>
            <a:normAutofit/>
          </a:bodyPr>
          <a:lstStyle/>
          <a:p>
            <a:r>
              <a:rPr lang="en-US" dirty="0"/>
              <a:t>Legislation.  Because industry has no interest to deal otherwise.</a:t>
            </a:r>
          </a:p>
          <a:p>
            <a:pPr lvl="1"/>
            <a:r>
              <a:rPr lang="en-US" dirty="0"/>
              <a:t>National Environmental Policy act (NEPA).  Note SEPAs)</a:t>
            </a:r>
          </a:p>
          <a:p>
            <a:pPr lvl="1"/>
            <a:r>
              <a:rPr lang="en-US" dirty="0"/>
              <a:t>Clean Air act 1970</a:t>
            </a:r>
          </a:p>
          <a:p>
            <a:pPr lvl="1"/>
            <a:r>
              <a:rPr lang="en-US" dirty="0"/>
              <a:t>Clean Water act 1972</a:t>
            </a:r>
          </a:p>
          <a:p>
            <a:pPr lvl="1"/>
            <a:r>
              <a:rPr lang="en-US" dirty="0"/>
              <a:t>Endangered Species act 1973</a:t>
            </a:r>
          </a:p>
          <a:p>
            <a:pPr lvl="1"/>
            <a:r>
              <a:rPr lang="en-US" dirty="0"/>
              <a:t>Safe drinking water act 1974 – purity standards for drinking water.</a:t>
            </a:r>
          </a:p>
          <a:p>
            <a:pPr lvl="1"/>
            <a:r>
              <a:rPr lang="en-US" dirty="0"/>
              <a:t>CERCLA (Superfund) – late 70s</a:t>
            </a:r>
          </a:p>
          <a:p>
            <a:pPr lvl="1"/>
            <a:r>
              <a:rPr lang="en-US" dirty="0"/>
              <a:t>Federal insecticide, fungicide, and rodenticide act. 1972</a:t>
            </a:r>
          </a:p>
          <a:p>
            <a:pPr lvl="1"/>
            <a:r>
              <a:rPr lang="en-US" dirty="0"/>
              <a:t>Toxic substances control act 1976 (Authorized the EPA to deal)</a:t>
            </a:r>
          </a:p>
          <a:p>
            <a:pPr lvl="1"/>
            <a:r>
              <a:rPr lang="en-US" dirty="0"/>
              <a:t>Resource Conservation and Recovery Act (RCRA) - 1976</a:t>
            </a:r>
          </a:p>
          <a:p>
            <a:pPr lvl="1"/>
            <a:r>
              <a:rPr lang="en-US" dirty="0"/>
              <a:t>Emergency Planning and community right to know act 1986.  Bhopal triggered!  Basically, folks have a right to know what industry is doing.</a:t>
            </a:r>
          </a:p>
          <a:p>
            <a:pPr lvl="1"/>
            <a:r>
              <a:rPr lang="en-US" dirty="0"/>
              <a:t>Pollution Prevention Act. 1990. EPA to control the generation, transportation, treatment, storage, and disposal of hazardous waste</a:t>
            </a:r>
          </a:p>
          <a:p>
            <a:pPr lvl="1"/>
            <a:endParaRPr lang="en-US" dirty="0"/>
          </a:p>
        </p:txBody>
      </p:sp>
    </p:spTree>
    <p:extLst>
      <p:ext uri="{BB962C8B-B14F-4D97-AF65-F5344CB8AC3E}">
        <p14:creationId xmlns:p14="http://schemas.microsoft.com/office/powerpoint/2010/main" val="41977175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630</TotalTime>
  <Words>975</Words>
  <Application>Microsoft Office PowerPoint</Application>
  <PresentationFormat>Widescreen</PresentationFormat>
  <Paragraphs>96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Ion</vt:lpstr>
      <vt:lpstr>Risk</vt:lpstr>
      <vt:lpstr>Hazard vs risk</vt:lpstr>
      <vt:lpstr>PowerPoint Presentation</vt:lpstr>
      <vt:lpstr>PowerPoint Presentation</vt:lpstr>
      <vt:lpstr>What about multiple chemicals?</vt:lpstr>
      <vt:lpstr>terminology</vt:lpstr>
      <vt:lpstr>Comparative risk assessment.   Let’s go through a couple of examples, starting with CO2 and global warming</vt:lpstr>
      <vt:lpstr>PowerPoint Presentation</vt:lpstr>
      <vt:lpstr>How do we reduce risk?</vt:lpstr>
      <vt:lpstr>PowerPoint Presentation</vt:lpstr>
      <vt:lpstr>Pollution prevention (P2)</vt:lpstr>
      <vt:lpstr>P2 examples</vt:lpstr>
      <vt:lpstr>P2 – personal examples </vt:lpstr>
      <vt:lpstr>Reuse – includes recycle.  And stuff like increasing efficiency.</vt:lpstr>
      <vt:lpstr>If you can’t reuse, next up is treatment</vt:lpstr>
      <vt:lpstr>Last option - disposal</vt:lpstr>
      <vt:lpstr>Next up – treat waste as a resource!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dc:title>
  <dc:creator>Bob Hickey</dc:creator>
  <cp:lastModifiedBy>Bob Hickey</cp:lastModifiedBy>
  <cp:revision>4</cp:revision>
  <dcterms:created xsi:type="dcterms:W3CDTF">2022-01-11T18:07:46Z</dcterms:created>
  <dcterms:modified xsi:type="dcterms:W3CDTF">2022-01-13T17:50:01Z</dcterms:modified>
</cp:coreProperties>
</file>