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4" r:id="rId4"/>
    <p:sldId id="275" r:id="rId5"/>
    <p:sldId id="261" r:id="rId6"/>
    <p:sldId id="260" r:id="rId7"/>
    <p:sldId id="262" r:id="rId8"/>
    <p:sldId id="259" r:id="rId9"/>
    <p:sldId id="258" r:id="rId10"/>
    <p:sldId id="263" r:id="rId11"/>
    <p:sldId id="264" r:id="rId12"/>
    <p:sldId id="265" r:id="rId13"/>
    <p:sldId id="266" r:id="rId14"/>
    <p:sldId id="267" r:id="rId15"/>
    <p:sldId id="268" r:id="rId16"/>
    <p:sldId id="287" r:id="rId17"/>
    <p:sldId id="288" r:id="rId18"/>
    <p:sldId id="270" r:id="rId19"/>
    <p:sldId id="278" r:id="rId20"/>
    <p:sldId id="276" r:id="rId21"/>
    <p:sldId id="280" r:id="rId22"/>
    <p:sldId id="279" r:id="rId23"/>
    <p:sldId id="277" r:id="rId24"/>
    <p:sldId id="281" r:id="rId25"/>
    <p:sldId id="271" r:id="rId26"/>
    <p:sldId id="283" r:id="rId27"/>
    <p:sldId id="284" r:id="rId28"/>
    <p:sldId id="285" r:id="rId29"/>
    <p:sldId id="286" r:id="rId30"/>
    <p:sldId id="269" r:id="rId31"/>
    <p:sldId id="273" r:id="rId32"/>
    <p:sldId id="290" r:id="rId33"/>
    <p:sldId id="272" r:id="rId34"/>
    <p:sldId id="291" r:id="rId35"/>
    <p:sldId id="292" r:id="rId36"/>
    <p:sldId id="293" r:id="rId37"/>
    <p:sldId id="294" r:id="rId38"/>
    <p:sldId id="295" r:id="rId39"/>
    <p:sldId id="296" r:id="rId40"/>
    <p:sldId id="297" r:id="rId41"/>
    <p:sldId id="298" r:id="rId42"/>
    <p:sldId id="29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660"/>
  </p:normalViewPr>
  <p:slideViewPr>
    <p:cSldViewPr snapToGrid="0">
      <p:cViewPr varScale="1">
        <p:scale>
          <a:sx n="103" d="100"/>
          <a:sy n="103" d="100"/>
        </p:scale>
        <p:origin x="138" y="1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3371238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1622E7-FF31-46B1-8D6C-572AB02EDA48}"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299874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2874282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61330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642122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2611169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366082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506302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239506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314938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255405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1622E7-FF31-46B1-8D6C-572AB02EDA48}"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55478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1622E7-FF31-46B1-8D6C-572AB02EDA48}" type="datetimeFigureOut">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172061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255785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3672112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71622E7-FF31-46B1-8D6C-572AB02EDA48}" type="datetimeFigureOut">
              <a:rPr lang="en-US" smtClean="0"/>
              <a:t>2/22/2022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56415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1622E7-FF31-46B1-8D6C-572AB02EDA48}"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5FDD3-4663-483A-9ABC-C33225F3B0CD}" type="slidenum">
              <a:rPr lang="en-US" smtClean="0"/>
              <a:t>‹#›</a:t>
            </a:fld>
            <a:endParaRPr lang="en-US"/>
          </a:p>
        </p:txBody>
      </p:sp>
    </p:spTree>
    <p:extLst>
      <p:ext uri="{BB962C8B-B14F-4D97-AF65-F5344CB8AC3E}">
        <p14:creationId xmlns:p14="http://schemas.microsoft.com/office/powerpoint/2010/main" val="100764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71622E7-FF31-46B1-8D6C-572AB02EDA48}" type="datetimeFigureOut">
              <a:rPr lang="en-US" smtClean="0"/>
              <a:t>2/22/2022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3A5FDD3-4663-483A-9ABC-C33225F3B0CD}" type="slidenum">
              <a:rPr lang="en-US" smtClean="0"/>
              <a:t>‹#›</a:t>
            </a:fld>
            <a:endParaRPr lang="en-US"/>
          </a:p>
        </p:txBody>
      </p:sp>
    </p:spTree>
    <p:extLst>
      <p:ext uri="{BB962C8B-B14F-4D97-AF65-F5344CB8AC3E}">
        <p14:creationId xmlns:p14="http://schemas.microsoft.com/office/powerpoint/2010/main" val="17870065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nrcs.usda.gov/wps/portal/nrcs/main/national/plantsanimals/livestock/afo/"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tPp58p_ibxU" TargetMode="External"/><Relationship Id="rId2" Type="http://schemas.openxmlformats.org/officeDocument/2006/relationships/hyperlink" Target="https://www.youtube.com/watch?v=VqimTMcmbi4" TargetMode="External"/><Relationship Id="rId1" Type="http://schemas.openxmlformats.org/officeDocument/2006/relationships/slideLayout" Target="../slideLayouts/slideLayout2.xml"/><Relationship Id="rId4" Type="http://schemas.openxmlformats.org/officeDocument/2006/relationships/hyperlink" Target="https://www.google.com/search?q=manure+spreader+in+acti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oaa.gov/news-release/noaa-forecasts-average-sized-dead-zone-for-gulf-of-mexico" TargetMode="External"/><Relationship Id="rId2" Type="http://schemas.openxmlformats.org/officeDocument/2006/relationships/hyperlink" Target="https://oceanservice.noaa.gov/facts/eutrophication.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aterwatch.usgs.gov/?id=ww_current" TargetMode="External"/><Relationship Id="rId2" Type="http://schemas.openxmlformats.org/officeDocument/2006/relationships/hyperlink" Target="https://www.usgs.gov/" TargetMode="External"/><Relationship Id="rId1" Type="http://schemas.openxmlformats.org/officeDocument/2006/relationships/slideLayout" Target="../slideLayouts/slideLayout2.xml"/><Relationship Id="rId5" Type="http://schemas.openxmlformats.org/officeDocument/2006/relationships/hyperlink" Target="https://cida.usgs.gov/quality/rivers/home" TargetMode="External"/><Relationship Id="rId4" Type="http://schemas.openxmlformats.org/officeDocument/2006/relationships/hyperlink" Target="http://waterwatch.usgs.gov/wqwatch/?pcode=006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scijinks.gov/red-tid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bf.org/how-we-save-the-bay/chesapeake-clean-water-blueprint/the-history-of-bay-cleanup-efforts.html" TargetMode="External"/><Relationship Id="rId2" Type="http://schemas.openxmlformats.org/officeDocument/2006/relationships/hyperlink" Target="https://www.chesapeakebay.net/issues/agricultur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newswise.com/articles/how-did-soil-salinity-affect-ancient-civilization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organicfarmermag.com/2021/06/identification-mitigation-and-management-of-saline-and-sodic-soil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sciencedirect.com/topics/immunology-and-microbiology/growth-promoto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cdc.gov/handwashing/index.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BEA6-CD68-4D55-9900-7DBEC0191075}"/>
              </a:ext>
            </a:extLst>
          </p:cNvPr>
          <p:cNvSpPr>
            <a:spLocks noGrp="1"/>
          </p:cNvSpPr>
          <p:nvPr>
            <p:ph type="ctrTitle"/>
          </p:nvPr>
        </p:nvSpPr>
        <p:spPr>
          <a:xfrm>
            <a:off x="557795" y="415830"/>
            <a:ext cx="8825658" cy="3329581"/>
          </a:xfrm>
        </p:spPr>
        <p:txBody>
          <a:bodyPr/>
          <a:lstStyle/>
          <a:p>
            <a:r>
              <a:rPr lang="en-US" dirty="0"/>
              <a:t>Agricultural pollutants</a:t>
            </a:r>
          </a:p>
        </p:txBody>
      </p:sp>
      <p:sp>
        <p:nvSpPr>
          <p:cNvPr id="3" name="Subtitle 2">
            <a:extLst>
              <a:ext uri="{FF2B5EF4-FFF2-40B4-BE49-F238E27FC236}">
                <a16:creationId xmlns:a16="http://schemas.microsoft.com/office/drawing/2014/main" id="{B87ECE18-1C22-446A-89E5-E94067051B66}"/>
              </a:ext>
            </a:extLst>
          </p:cNvPr>
          <p:cNvSpPr>
            <a:spLocks noGrp="1"/>
          </p:cNvSpPr>
          <p:nvPr>
            <p:ph type="subTitle" idx="1"/>
          </p:nvPr>
        </p:nvSpPr>
        <p:spPr>
          <a:xfrm>
            <a:off x="447869" y="4777379"/>
            <a:ext cx="9532744" cy="1791371"/>
          </a:xfrm>
        </p:spPr>
        <p:txBody>
          <a:bodyPr>
            <a:normAutofit/>
          </a:bodyPr>
          <a:lstStyle/>
          <a:p>
            <a:r>
              <a:rPr lang="en-US" dirty="0"/>
              <a:t>#2 in pollution – after CO2/methane</a:t>
            </a:r>
          </a:p>
          <a:p>
            <a:r>
              <a:rPr lang="en-US" dirty="0"/>
              <a:t>Remember, a pollutant is a substance that is present in concentrations that may harm organisms (humans, plants and animals) or exceed an environmental quality standard.</a:t>
            </a:r>
          </a:p>
        </p:txBody>
      </p:sp>
    </p:spTree>
    <p:extLst>
      <p:ext uri="{BB962C8B-B14F-4D97-AF65-F5344CB8AC3E}">
        <p14:creationId xmlns:p14="http://schemas.microsoft.com/office/powerpoint/2010/main" val="3257526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FBDC-60DE-4ABE-BAB5-CFD8B21FE231}"/>
              </a:ext>
            </a:extLst>
          </p:cNvPr>
          <p:cNvSpPr>
            <a:spLocks noGrp="1"/>
          </p:cNvSpPr>
          <p:nvPr>
            <p:ph type="title"/>
          </p:nvPr>
        </p:nvSpPr>
        <p:spPr/>
        <p:txBody>
          <a:bodyPr/>
          <a:lstStyle/>
          <a:p>
            <a:r>
              <a:rPr lang="en-US" dirty="0"/>
              <a:t>So, what’s the problem?</a:t>
            </a:r>
          </a:p>
        </p:txBody>
      </p:sp>
      <p:sp>
        <p:nvSpPr>
          <p:cNvPr id="3" name="Content Placeholder 2">
            <a:extLst>
              <a:ext uri="{FF2B5EF4-FFF2-40B4-BE49-F238E27FC236}">
                <a16:creationId xmlns:a16="http://schemas.microsoft.com/office/drawing/2014/main" id="{C27323FE-023A-4ECE-B8C8-ECE9E6CE7FD8}"/>
              </a:ext>
            </a:extLst>
          </p:cNvPr>
          <p:cNvSpPr>
            <a:spLocks noGrp="1"/>
          </p:cNvSpPr>
          <p:nvPr>
            <p:ph idx="1"/>
          </p:nvPr>
        </p:nvSpPr>
        <p:spPr/>
        <p:txBody>
          <a:bodyPr/>
          <a:lstStyle/>
          <a:p>
            <a:r>
              <a:rPr lang="en-US" dirty="0"/>
              <a:t>Other than being corrosive?</a:t>
            </a:r>
          </a:p>
          <a:p>
            <a:r>
              <a:rPr lang="en-US" dirty="0"/>
              <a:t>Basically, it’s over-used and gets into waterways, lakes, streams, and the ocean.  More on this later!</a:t>
            </a:r>
          </a:p>
        </p:txBody>
      </p:sp>
    </p:spTree>
    <p:extLst>
      <p:ext uri="{BB962C8B-B14F-4D97-AF65-F5344CB8AC3E}">
        <p14:creationId xmlns:p14="http://schemas.microsoft.com/office/powerpoint/2010/main" val="370177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9A93-2874-473F-BB17-4FBA765D3538}"/>
              </a:ext>
            </a:extLst>
          </p:cNvPr>
          <p:cNvSpPr>
            <a:spLocks noGrp="1"/>
          </p:cNvSpPr>
          <p:nvPr>
            <p:ph type="title"/>
          </p:nvPr>
        </p:nvSpPr>
        <p:spPr/>
        <p:txBody>
          <a:bodyPr/>
          <a:lstStyle/>
          <a:p>
            <a:r>
              <a:rPr lang="en-US" dirty="0"/>
              <a:t>Poop</a:t>
            </a:r>
          </a:p>
        </p:txBody>
      </p:sp>
      <p:sp>
        <p:nvSpPr>
          <p:cNvPr id="3" name="Content Placeholder 2">
            <a:extLst>
              <a:ext uri="{FF2B5EF4-FFF2-40B4-BE49-F238E27FC236}">
                <a16:creationId xmlns:a16="http://schemas.microsoft.com/office/drawing/2014/main" id="{68194B2D-6B2D-4209-907D-18431AAEF02F}"/>
              </a:ext>
            </a:extLst>
          </p:cNvPr>
          <p:cNvSpPr>
            <a:spLocks noGrp="1"/>
          </p:cNvSpPr>
          <p:nvPr>
            <p:ph idx="1"/>
          </p:nvPr>
        </p:nvSpPr>
        <p:spPr/>
        <p:txBody>
          <a:bodyPr/>
          <a:lstStyle/>
          <a:p>
            <a:r>
              <a:rPr lang="en-US" dirty="0"/>
              <a:t>Yeah.  There’s a LOT.  Especially from cows. </a:t>
            </a:r>
          </a:p>
          <a:p>
            <a:pPr lvl="1"/>
            <a:r>
              <a:rPr lang="en-US" dirty="0"/>
              <a:t>Concentrated in feedlots and concentrated areas for chickens and pigs.</a:t>
            </a:r>
          </a:p>
          <a:p>
            <a:pPr lvl="1"/>
            <a:r>
              <a:rPr lang="en-US" dirty="0"/>
              <a:t>Major problem to deal with.  Antibiotics, methane, fecal microbiology, smell, </a:t>
            </a:r>
          </a:p>
          <a:p>
            <a:pPr lvl="1"/>
            <a:r>
              <a:rPr lang="en-US" dirty="0"/>
              <a:t>Chock full of phosphorus and nitrogen (basically, fertilizer).  Releases methane.</a:t>
            </a:r>
          </a:p>
        </p:txBody>
      </p:sp>
    </p:spTree>
    <p:extLst>
      <p:ext uri="{BB962C8B-B14F-4D97-AF65-F5344CB8AC3E}">
        <p14:creationId xmlns:p14="http://schemas.microsoft.com/office/powerpoint/2010/main" val="2788006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B763-27AC-4E9B-AD71-06C3CE83E12F}"/>
              </a:ext>
            </a:extLst>
          </p:cNvPr>
          <p:cNvSpPr>
            <a:spLocks noGrp="1"/>
          </p:cNvSpPr>
          <p:nvPr>
            <p:ph type="title"/>
          </p:nvPr>
        </p:nvSpPr>
        <p:spPr/>
        <p:txBody>
          <a:bodyPr/>
          <a:lstStyle/>
          <a:p>
            <a:r>
              <a:rPr lang="en-US" dirty="0"/>
              <a:t>What do we do with it?</a:t>
            </a:r>
          </a:p>
        </p:txBody>
      </p:sp>
      <p:sp>
        <p:nvSpPr>
          <p:cNvPr id="3" name="Content Placeholder 2">
            <a:extLst>
              <a:ext uri="{FF2B5EF4-FFF2-40B4-BE49-F238E27FC236}">
                <a16:creationId xmlns:a16="http://schemas.microsoft.com/office/drawing/2014/main" id="{F5D1316B-E434-4008-92D2-DCC8FFB447D8}"/>
              </a:ext>
            </a:extLst>
          </p:cNvPr>
          <p:cNvSpPr>
            <a:spLocks noGrp="1"/>
          </p:cNvSpPr>
          <p:nvPr>
            <p:ph idx="1"/>
          </p:nvPr>
        </p:nvSpPr>
        <p:spPr/>
        <p:txBody>
          <a:bodyPr/>
          <a:lstStyle/>
          <a:p>
            <a:r>
              <a:rPr lang="en-US" dirty="0"/>
              <a:t>Dealing mostly with concentrated animal feeding operations, or </a:t>
            </a:r>
            <a:r>
              <a:rPr lang="en-US" dirty="0">
                <a:hlinkClick r:id="rId2"/>
              </a:rPr>
              <a:t>CAFO</a:t>
            </a:r>
            <a:r>
              <a:rPr lang="en-US" dirty="0"/>
              <a:t>s.  269 million tons of it annually (2012) – 13x what humans produce (US stats)</a:t>
            </a:r>
          </a:p>
          <a:p>
            <a:r>
              <a:rPr lang="en-US" dirty="0"/>
              <a:t>Well, you could do what we do with human waste and fully treat it.  </a:t>
            </a:r>
          </a:p>
          <a:p>
            <a:pPr lvl="1"/>
            <a:r>
              <a:rPr lang="en-US" dirty="0"/>
              <a:t>We don’t.  Too expensive, etc.</a:t>
            </a:r>
          </a:p>
          <a:p>
            <a:r>
              <a:rPr lang="en-US" dirty="0"/>
              <a:t>First, we stockpile it.  Manure ponds and piles. (google pics)</a:t>
            </a:r>
          </a:p>
          <a:p>
            <a:r>
              <a:rPr lang="en-US" dirty="0"/>
              <a:t>Then, we treat it as a fertilizer and spread it on ag lands.  But… the volume is so large that we typically over-apply.</a:t>
            </a:r>
          </a:p>
        </p:txBody>
      </p:sp>
    </p:spTree>
    <p:extLst>
      <p:ext uri="{BB962C8B-B14F-4D97-AF65-F5344CB8AC3E}">
        <p14:creationId xmlns:p14="http://schemas.microsoft.com/office/powerpoint/2010/main" val="604278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A14C-4FA1-449F-A04E-1E2EE60B3D70}"/>
              </a:ext>
            </a:extLst>
          </p:cNvPr>
          <p:cNvSpPr>
            <a:spLocks noGrp="1"/>
          </p:cNvSpPr>
          <p:nvPr>
            <p:ph type="title"/>
          </p:nvPr>
        </p:nvSpPr>
        <p:spPr/>
        <p:txBody>
          <a:bodyPr/>
          <a:lstStyle/>
          <a:p>
            <a:r>
              <a:rPr lang="en-US" dirty="0"/>
              <a:t>Manure spreaders</a:t>
            </a:r>
          </a:p>
        </p:txBody>
      </p:sp>
      <p:sp>
        <p:nvSpPr>
          <p:cNvPr id="3" name="Content Placeholder 2">
            <a:extLst>
              <a:ext uri="{FF2B5EF4-FFF2-40B4-BE49-F238E27FC236}">
                <a16:creationId xmlns:a16="http://schemas.microsoft.com/office/drawing/2014/main" id="{9CD8E61C-7B21-4113-813C-0EEBA106A224}"/>
              </a:ext>
            </a:extLst>
          </p:cNvPr>
          <p:cNvSpPr>
            <a:spLocks noGrp="1"/>
          </p:cNvSpPr>
          <p:nvPr>
            <p:ph idx="1"/>
          </p:nvPr>
        </p:nvSpPr>
        <p:spPr/>
        <p:txBody>
          <a:bodyPr>
            <a:normAutofit/>
          </a:bodyPr>
          <a:lstStyle/>
          <a:p>
            <a:r>
              <a:rPr lang="en-US" dirty="0">
                <a:hlinkClick r:id="rId2"/>
              </a:rPr>
              <a:t>https://www.youtube.com/watch?v=VqimTMcmbi4</a:t>
            </a:r>
            <a:endParaRPr lang="en-US" dirty="0"/>
          </a:p>
          <a:p>
            <a:r>
              <a:rPr lang="en-US" dirty="0">
                <a:hlinkClick r:id="rId3"/>
              </a:rPr>
              <a:t>https://www.youtube.com/watch?v=tPp58p_ibxU</a:t>
            </a:r>
            <a:endParaRPr lang="en-US" dirty="0"/>
          </a:p>
          <a:p>
            <a:r>
              <a:rPr lang="en-US" dirty="0">
                <a:hlinkClick r:id="rId4"/>
              </a:rPr>
              <a:t>https://www.google.com/search?q=manure+spreader+in+action</a:t>
            </a:r>
            <a:endParaRPr lang="en-US" dirty="0"/>
          </a:p>
          <a:p>
            <a:endParaRPr lang="en-US" dirty="0"/>
          </a:p>
          <a:p>
            <a:endParaRPr lang="en-US" dirty="0"/>
          </a:p>
        </p:txBody>
      </p:sp>
    </p:spTree>
    <p:extLst>
      <p:ext uri="{BB962C8B-B14F-4D97-AF65-F5344CB8AC3E}">
        <p14:creationId xmlns:p14="http://schemas.microsoft.com/office/powerpoint/2010/main" val="2234496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4EE8B-5B2F-450E-B9E2-3AA2A564F9DB}"/>
              </a:ext>
            </a:extLst>
          </p:cNvPr>
          <p:cNvSpPr>
            <a:spLocks noGrp="1"/>
          </p:cNvSpPr>
          <p:nvPr>
            <p:ph type="title"/>
          </p:nvPr>
        </p:nvSpPr>
        <p:spPr/>
        <p:txBody>
          <a:bodyPr/>
          <a:lstStyle/>
          <a:p>
            <a:r>
              <a:rPr lang="en-US" dirty="0"/>
              <a:t>So, what happens if we overapply?</a:t>
            </a:r>
          </a:p>
        </p:txBody>
      </p:sp>
      <p:sp>
        <p:nvSpPr>
          <p:cNvPr id="3" name="Content Placeholder 2">
            <a:extLst>
              <a:ext uri="{FF2B5EF4-FFF2-40B4-BE49-F238E27FC236}">
                <a16:creationId xmlns:a16="http://schemas.microsoft.com/office/drawing/2014/main" id="{3367CC64-5227-4C65-8B7A-913978C80488}"/>
              </a:ext>
            </a:extLst>
          </p:cNvPr>
          <p:cNvSpPr>
            <a:spLocks noGrp="1"/>
          </p:cNvSpPr>
          <p:nvPr>
            <p:ph idx="1"/>
          </p:nvPr>
        </p:nvSpPr>
        <p:spPr/>
        <p:txBody>
          <a:bodyPr/>
          <a:lstStyle/>
          <a:p>
            <a:r>
              <a:rPr lang="en-US" dirty="0"/>
              <a:t>Basically, those nutrients get into rivers, streams, etc when it rains.</a:t>
            </a:r>
          </a:p>
          <a:p>
            <a:endParaRPr lang="en-US" dirty="0"/>
          </a:p>
          <a:p>
            <a:r>
              <a:rPr lang="en-US" dirty="0"/>
              <a:t>Which means happy plants in rivers, streams, lakes, and the ocean.</a:t>
            </a:r>
          </a:p>
          <a:p>
            <a:pPr lvl="1"/>
            <a:r>
              <a:rPr lang="en-US" dirty="0"/>
              <a:t>Algae blooms.  Rapid growth and death.</a:t>
            </a:r>
          </a:p>
          <a:p>
            <a:pPr lvl="2"/>
            <a:r>
              <a:rPr lang="en-US" dirty="0"/>
              <a:t>Sinks to the bottom and rots.  Gives off CO2.</a:t>
            </a:r>
          </a:p>
          <a:p>
            <a:pPr lvl="3"/>
            <a:r>
              <a:rPr lang="en-US" dirty="0"/>
              <a:t>Lakes become depleted in O2</a:t>
            </a:r>
          </a:p>
          <a:p>
            <a:pPr lvl="3"/>
            <a:r>
              <a:rPr lang="en-US" dirty="0"/>
              <a:t>Algae blocks the sun for other plants, etc.</a:t>
            </a:r>
          </a:p>
          <a:p>
            <a:pPr lvl="3"/>
            <a:r>
              <a:rPr lang="en-US" dirty="0"/>
              <a:t>Can ultimately kill everything in a stream/lake except the algae</a:t>
            </a:r>
          </a:p>
        </p:txBody>
      </p:sp>
    </p:spTree>
    <p:extLst>
      <p:ext uri="{BB962C8B-B14F-4D97-AF65-F5344CB8AC3E}">
        <p14:creationId xmlns:p14="http://schemas.microsoft.com/office/powerpoint/2010/main" val="260888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C95F-4440-4047-B0EC-4E362761DF13}"/>
              </a:ext>
            </a:extLst>
          </p:cNvPr>
          <p:cNvSpPr>
            <a:spLocks noGrp="1"/>
          </p:cNvSpPr>
          <p:nvPr>
            <p:ph type="title"/>
          </p:nvPr>
        </p:nvSpPr>
        <p:spPr/>
        <p:txBody>
          <a:bodyPr/>
          <a:lstStyle/>
          <a:p>
            <a:r>
              <a:rPr lang="en-US" dirty="0"/>
              <a:t>Eutrophication</a:t>
            </a:r>
            <a:br>
              <a:rPr lang="en-US" dirty="0"/>
            </a:br>
            <a:r>
              <a:rPr lang="en-US" dirty="0"/>
              <a:t>caused by nutrient runoff</a:t>
            </a:r>
          </a:p>
        </p:txBody>
      </p:sp>
      <p:sp>
        <p:nvSpPr>
          <p:cNvPr id="3" name="Content Placeholder 2">
            <a:extLst>
              <a:ext uri="{FF2B5EF4-FFF2-40B4-BE49-F238E27FC236}">
                <a16:creationId xmlns:a16="http://schemas.microsoft.com/office/drawing/2014/main" id="{DF0BA710-2D14-49DA-A768-44267C9D76AB}"/>
              </a:ext>
            </a:extLst>
          </p:cNvPr>
          <p:cNvSpPr>
            <a:spLocks noGrp="1"/>
          </p:cNvSpPr>
          <p:nvPr>
            <p:ph idx="1"/>
          </p:nvPr>
        </p:nvSpPr>
        <p:spPr/>
        <p:txBody>
          <a:bodyPr/>
          <a:lstStyle/>
          <a:p>
            <a:r>
              <a:rPr lang="en-US" dirty="0"/>
              <a:t>Common in ponds, rivers, streams, lakes, and oceans.</a:t>
            </a:r>
          </a:p>
        </p:txBody>
      </p:sp>
      <p:pic>
        <p:nvPicPr>
          <p:cNvPr id="4098" name="Picture 2" descr="Nutrient Removal in much of Utah-- Is it a Gigantic Waste!">
            <a:extLst>
              <a:ext uri="{FF2B5EF4-FFF2-40B4-BE49-F238E27FC236}">
                <a16:creationId xmlns:a16="http://schemas.microsoft.com/office/drawing/2014/main" id="{C9503F95-25F0-4373-8B8F-49DD6D027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813" y="2743200"/>
            <a:ext cx="6565187" cy="4114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swimming in a pond&#10;&#10;Description automatically generated with low confidence">
            <a:extLst>
              <a:ext uri="{FF2B5EF4-FFF2-40B4-BE49-F238E27FC236}">
                <a16:creationId xmlns:a16="http://schemas.microsoft.com/office/drawing/2014/main" id="{935AB0F5-73AC-4A7A-98A3-4A9A27CCC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9143"/>
            <a:ext cx="5602740" cy="3918857"/>
          </a:xfrm>
          <a:prstGeom prst="rect">
            <a:avLst/>
          </a:prstGeom>
        </p:spPr>
      </p:pic>
    </p:spTree>
    <p:extLst>
      <p:ext uri="{BB962C8B-B14F-4D97-AF65-F5344CB8AC3E}">
        <p14:creationId xmlns:p14="http://schemas.microsoft.com/office/powerpoint/2010/main" val="116394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5878-78A5-4C12-BDB1-4AE3DB8D3DF8}"/>
              </a:ext>
            </a:extLst>
          </p:cNvPr>
          <p:cNvSpPr>
            <a:spLocks noGrp="1"/>
          </p:cNvSpPr>
          <p:nvPr>
            <p:ph type="title"/>
          </p:nvPr>
        </p:nvSpPr>
        <p:spPr/>
        <p:txBody>
          <a:bodyPr/>
          <a:lstStyle/>
          <a:p>
            <a:endParaRPr lang="en-US"/>
          </a:p>
        </p:txBody>
      </p:sp>
      <p:pic>
        <p:nvPicPr>
          <p:cNvPr id="5" name="Content Placeholder 4" descr="A picture containing water, nature, mountain, lake&#10;&#10;Description automatically generated">
            <a:extLst>
              <a:ext uri="{FF2B5EF4-FFF2-40B4-BE49-F238E27FC236}">
                <a16:creationId xmlns:a16="http://schemas.microsoft.com/office/drawing/2014/main" id="{10735B5E-1233-479B-9BDB-1B06C25E77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1171"/>
            <a:ext cx="10338318" cy="6816829"/>
          </a:xfrm>
        </p:spPr>
      </p:pic>
    </p:spTree>
    <p:extLst>
      <p:ext uri="{BB962C8B-B14F-4D97-AF65-F5344CB8AC3E}">
        <p14:creationId xmlns:p14="http://schemas.microsoft.com/office/powerpoint/2010/main" val="3312266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C392-9F55-449C-A0DE-D9251CEDA47C}"/>
              </a:ext>
            </a:extLst>
          </p:cNvPr>
          <p:cNvSpPr>
            <a:spLocks noGrp="1"/>
          </p:cNvSpPr>
          <p:nvPr>
            <p:ph type="title"/>
          </p:nvPr>
        </p:nvSpPr>
        <p:spPr/>
        <p:txBody>
          <a:bodyPr/>
          <a:lstStyle/>
          <a:p>
            <a:endParaRPr lang="en-US"/>
          </a:p>
        </p:txBody>
      </p:sp>
      <p:pic>
        <p:nvPicPr>
          <p:cNvPr id="5" name="Content Placeholder 4" descr="A body of water with a rock wall and trees in the background&#10;&#10;Description automatically generated with low confidence">
            <a:extLst>
              <a:ext uri="{FF2B5EF4-FFF2-40B4-BE49-F238E27FC236}">
                <a16:creationId xmlns:a16="http://schemas.microsoft.com/office/drawing/2014/main" id="{302A77DA-C2D9-40B9-B507-8BE79D355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979"/>
            <a:ext cx="9050694" cy="6788021"/>
          </a:xfrm>
        </p:spPr>
      </p:pic>
    </p:spTree>
    <p:extLst>
      <p:ext uri="{BB962C8B-B14F-4D97-AF65-F5344CB8AC3E}">
        <p14:creationId xmlns:p14="http://schemas.microsoft.com/office/powerpoint/2010/main" val="3899960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A670-6C50-469C-BCCE-2E8190C365A8}"/>
              </a:ext>
            </a:extLst>
          </p:cNvPr>
          <p:cNvSpPr>
            <a:spLocks noGrp="1"/>
          </p:cNvSpPr>
          <p:nvPr>
            <p:ph type="title"/>
          </p:nvPr>
        </p:nvSpPr>
        <p:spPr/>
        <p:txBody>
          <a:bodyPr/>
          <a:lstStyle/>
          <a:p>
            <a:r>
              <a:rPr lang="en-US" dirty="0"/>
              <a:t>Mississippi Delta/Gulf of Mexico</a:t>
            </a:r>
          </a:p>
        </p:txBody>
      </p:sp>
      <p:sp>
        <p:nvSpPr>
          <p:cNvPr id="3" name="Content Placeholder 2">
            <a:extLst>
              <a:ext uri="{FF2B5EF4-FFF2-40B4-BE49-F238E27FC236}">
                <a16:creationId xmlns:a16="http://schemas.microsoft.com/office/drawing/2014/main" id="{F4E3A876-4511-438A-B10B-65A10A93AB12}"/>
              </a:ext>
            </a:extLst>
          </p:cNvPr>
          <p:cNvSpPr>
            <a:spLocks noGrp="1"/>
          </p:cNvSpPr>
          <p:nvPr>
            <p:ph idx="1"/>
          </p:nvPr>
        </p:nvSpPr>
        <p:spPr>
          <a:xfrm>
            <a:off x="0" y="1455759"/>
            <a:ext cx="11980506" cy="5187637"/>
          </a:xfrm>
        </p:spPr>
        <p:txBody>
          <a:bodyPr>
            <a:normAutofit/>
          </a:bodyPr>
          <a:lstStyle/>
          <a:p>
            <a:r>
              <a:rPr lang="en-US" dirty="0"/>
              <a:t>Northern Gulf Hypoxic zone.  6334 square miles (2021).  Potentially unavailable to fish and bottom species.</a:t>
            </a:r>
          </a:p>
          <a:p>
            <a:pPr lvl="1"/>
            <a:r>
              <a:rPr lang="en-US" dirty="0"/>
              <a:t>Lots of nutrients, mostly from ag lands, washed down the Miss and into the gulf.</a:t>
            </a:r>
          </a:p>
          <a:p>
            <a:pPr lvl="2"/>
            <a:r>
              <a:rPr lang="en-US" dirty="0"/>
              <a:t>Low oxygen due to algae blooms</a:t>
            </a:r>
          </a:p>
          <a:p>
            <a:pPr lvl="2"/>
            <a:endParaRPr lang="en-US" dirty="0"/>
          </a:p>
          <a:p>
            <a:pPr lvl="2"/>
            <a:endParaRPr lang="en-US" dirty="0"/>
          </a:p>
          <a:p>
            <a:r>
              <a:rPr lang="en-US" dirty="0"/>
              <a:t>When the </a:t>
            </a:r>
            <a:r>
              <a:rPr lang="en-US" dirty="0">
                <a:hlinkClick r:id="rId2"/>
              </a:rPr>
              <a:t>excess nutrients</a:t>
            </a:r>
            <a:r>
              <a:rPr lang="en-US" dirty="0"/>
              <a:t> reach the Gulf, they stimulate an overgrowth of algae, which eventually die and decompose, depleting oxygen as they sink to the bottom. The resulting low oxygen levels near the bottom of the Gulf cannot support most marine life. Fish, shrimp and crabs often swim out of the area, but animals that are unable to swim or move away are stressed or killed by the low oxygen. The Gulf of Mexico dead zone occurs every summer.</a:t>
            </a:r>
          </a:p>
          <a:p>
            <a:endParaRPr lang="en-US" dirty="0"/>
          </a:p>
          <a:p>
            <a:r>
              <a:rPr lang="en-US" dirty="0">
                <a:hlinkClick r:id="rId3"/>
              </a:rPr>
              <a:t>https://www.noaa.gov/news-release/noaa-forecasts-average-sized-dead-zone-for-gulf-of-mexico</a:t>
            </a:r>
            <a:r>
              <a:rPr lang="en-US" dirty="0"/>
              <a:t> </a:t>
            </a:r>
          </a:p>
          <a:p>
            <a:pPr lvl="2"/>
            <a:endParaRPr lang="en-US" dirty="0"/>
          </a:p>
        </p:txBody>
      </p:sp>
    </p:spTree>
    <p:extLst>
      <p:ext uri="{BB962C8B-B14F-4D97-AF65-F5344CB8AC3E}">
        <p14:creationId xmlns:p14="http://schemas.microsoft.com/office/powerpoint/2010/main" val="3752811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6C05-C756-4104-90D6-39B4C0B463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A47F91-A9EB-4FC2-8E48-4EC6C35D46EC}"/>
              </a:ext>
            </a:extLst>
          </p:cNvPr>
          <p:cNvSpPr>
            <a:spLocks noGrp="1"/>
          </p:cNvSpPr>
          <p:nvPr>
            <p:ph idx="1"/>
          </p:nvPr>
        </p:nvSpPr>
        <p:spPr/>
        <p:txBody>
          <a:bodyPr/>
          <a:lstStyle/>
          <a:p>
            <a:r>
              <a:rPr lang="en-US" dirty="0"/>
              <a:t>The </a:t>
            </a:r>
            <a:r>
              <a:rPr lang="en-US" dirty="0">
                <a:hlinkClick r:id="rId2"/>
              </a:rPr>
              <a:t>USGS</a:t>
            </a:r>
            <a:r>
              <a:rPr lang="en-US" dirty="0"/>
              <a:t> operates more than </a:t>
            </a:r>
            <a:r>
              <a:rPr lang="en-US" dirty="0">
                <a:hlinkClick r:id="rId3"/>
              </a:rPr>
              <a:t>3,000 real-time stream gauges</a:t>
            </a:r>
            <a:r>
              <a:rPr lang="en-US" dirty="0"/>
              <a:t>,</a:t>
            </a:r>
            <a:r>
              <a:rPr lang="en-US" dirty="0">
                <a:hlinkClick r:id="rId4"/>
              </a:rPr>
              <a:t> 60 real-time nitrate sensors</a:t>
            </a:r>
            <a:r>
              <a:rPr lang="en-US" dirty="0"/>
              <a:t>, and</a:t>
            </a:r>
            <a:r>
              <a:rPr lang="en-US" dirty="0">
                <a:hlinkClick r:id="rId5"/>
              </a:rPr>
              <a:t> 38 long-term monitoring sites</a:t>
            </a:r>
            <a:r>
              <a:rPr lang="en-US" dirty="0"/>
              <a:t> to measure nutrients in rivers throughout the Mississippi-Atchafalaya watershed. Data from these networks are used to track long-term changes in nutrient inputs to the Gulf and to help build models of nutrient sources and hotspots within the watershed.</a:t>
            </a:r>
          </a:p>
        </p:txBody>
      </p:sp>
    </p:spTree>
    <p:extLst>
      <p:ext uri="{BB962C8B-B14F-4D97-AF65-F5344CB8AC3E}">
        <p14:creationId xmlns:p14="http://schemas.microsoft.com/office/powerpoint/2010/main" val="66496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EF59-304D-49A2-9220-AC96CF27461B}"/>
              </a:ext>
            </a:extLst>
          </p:cNvPr>
          <p:cNvSpPr>
            <a:spLocks noGrp="1"/>
          </p:cNvSpPr>
          <p:nvPr>
            <p:ph type="title"/>
          </p:nvPr>
        </p:nvSpPr>
        <p:spPr/>
        <p:txBody>
          <a:bodyPr/>
          <a:lstStyle/>
          <a:p>
            <a:r>
              <a:rPr lang="en-US" dirty="0"/>
              <a:t>Really?  How?</a:t>
            </a:r>
          </a:p>
        </p:txBody>
      </p:sp>
      <p:sp>
        <p:nvSpPr>
          <p:cNvPr id="3" name="Content Placeholder 2">
            <a:extLst>
              <a:ext uri="{FF2B5EF4-FFF2-40B4-BE49-F238E27FC236}">
                <a16:creationId xmlns:a16="http://schemas.microsoft.com/office/drawing/2014/main" id="{C501DCE6-77D6-415C-A367-42E87DF55F8C}"/>
              </a:ext>
            </a:extLst>
          </p:cNvPr>
          <p:cNvSpPr>
            <a:spLocks noGrp="1"/>
          </p:cNvSpPr>
          <p:nvPr>
            <p:ph idx="1"/>
          </p:nvPr>
        </p:nvSpPr>
        <p:spPr/>
        <p:txBody>
          <a:bodyPr/>
          <a:lstStyle/>
          <a:p>
            <a:r>
              <a:rPr lang="en-US" dirty="0"/>
              <a:t>Pesticides, herbicides, and fungicides.  Already covered!</a:t>
            </a:r>
          </a:p>
          <a:p>
            <a:r>
              <a:rPr lang="en-US" dirty="0"/>
              <a:t>Antibiotics</a:t>
            </a:r>
          </a:p>
          <a:p>
            <a:r>
              <a:rPr lang="en-US" dirty="0"/>
              <a:t>Fertilizer</a:t>
            </a:r>
          </a:p>
          <a:p>
            <a:pPr lvl="1"/>
            <a:r>
              <a:rPr lang="en-US" dirty="0"/>
              <a:t>Ammonia</a:t>
            </a:r>
          </a:p>
          <a:p>
            <a:pPr lvl="1"/>
            <a:r>
              <a:rPr lang="en-US" dirty="0"/>
              <a:t>Poop</a:t>
            </a:r>
          </a:p>
          <a:p>
            <a:r>
              <a:rPr lang="en-US" dirty="0"/>
              <a:t>Soil salinization</a:t>
            </a:r>
          </a:p>
          <a:p>
            <a:r>
              <a:rPr lang="en-US" dirty="0"/>
              <a:t>erosion</a:t>
            </a:r>
          </a:p>
        </p:txBody>
      </p:sp>
    </p:spTree>
    <p:extLst>
      <p:ext uri="{BB962C8B-B14F-4D97-AF65-F5344CB8AC3E}">
        <p14:creationId xmlns:p14="http://schemas.microsoft.com/office/powerpoint/2010/main" val="135581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AC5E-581A-46F2-B97A-F22C78366F17}"/>
              </a:ext>
            </a:extLst>
          </p:cNvPr>
          <p:cNvSpPr>
            <a:spLocks noGrp="1"/>
          </p:cNvSpPr>
          <p:nvPr>
            <p:ph type="title"/>
          </p:nvPr>
        </p:nvSpPr>
        <p:spPr/>
        <p:txBody>
          <a:bodyPr/>
          <a:lstStyle/>
          <a:p>
            <a:endParaRPr lang="en-US"/>
          </a:p>
        </p:txBody>
      </p:sp>
      <p:pic>
        <p:nvPicPr>
          <p:cNvPr id="6" name="Content Placeholder 5" descr="Map&#10;&#10;Description automatically generated">
            <a:extLst>
              <a:ext uri="{FF2B5EF4-FFF2-40B4-BE49-F238E27FC236}">
                <a16:creationId xmlns:a16="http://schemas.microsoft.com/office/drawing/2014/main" id="{2BBEF24A-EA56-4E80-A5BF-F8D4D282ED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5642" y="28575"/>
            <a:ext cx="10647785" cy="6829425"/>
          </a:xfrm>
        </p:spPr>
      </p:pic>
      <p:pic>
        <p:nvPicPr>
          <p:cNvPr id="3073" name="Picture 1" descr="Mississippi River watershed maps showing areas of pollution runoff and discharges from agricultural and urban areas that contribute to annual summer hypoxic (dead) zone in the Gulf of Mexico.">
            <a:extLst>
              <a:ext uri="{FF2B5EF4-FFF2-40B4-BE49-F238E27FC236}">
                <a16:creationId xmlns:a16="http://schemas.microsoft.com/office/drawing/2014/main" id="{F7694EFB-172F-4538-B9D1-BF17BAE18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44375"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621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0D1A-83D6-456E-A6F0-39273C891CA8}"/>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A9F75C1F-2CF8-4153-A693-34E97F911B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0" y="-1401"/>
            <a:ext cx="8078011" cy="6859401"/>
          </a:xfrm>
        </p:spPr>
      </p:pic>
    </p:spTree>
    <p:extLst>
      <p:ext uri="{BB962C8B-B14F-4D97-AF65-F5344CB8AC3E}">
        <p14:creationId xmlns:p14="http://schemas.microsoft.com/office/powerpoint/2010/main" val="3035091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16E1-9CBD-45FA-B40B-E9E2766CCF8A}"/>
              </a:ext>
            </a:extLst>
          </p:cNvPr>
          <p:cNvSpPr>
            <a:spLocks noGrp="1"/>
          </p:cNvSpPr>
          <p:nvPr>
            <p:ph type="title"/>
          </p:nvPr>
        </p:nvSpPr>
        <p:spPr/>
        <p:txBody>
          <a:bodyPr/>
          <a:lstStyle/>
          <a:p>
            <a:endParaRPr lang="en-US"/>
          </a:p>
        </p:txBody>
      </p:sp>
      <p:pic>
        <p:nvPicPr>
          <p:cNvPr id="5" name="Content Placeholder 4" descr="Diagram, map&#10;&#10;Description automatically generated">
            <a:extLst>
              <a:ext uri="{FF2B5EF4-FFF2-40B4-BE49-F238E27FC236}">
                <a16:creationId xmlns:a16="http://schemas.microsoft.com/office/drawing/2014/main" id="{BE18F782-F555-404D-B95D-4241ABBC42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610" y="8001"/>
            <a:ext cx="9697419" cy="6921534"/>
          </a:xfrm>
        </p:spPr>
      </p:pic>
    </p:spTree>
    <p:extLst>
      <p:ext uri="{BB962C8B-B14F-4D97-AF65-F5344CB8AC3E}">
        <p14:creationId xmlns:p14="http://schemas.microsoft.com/office/powerpoint/2010/main" val="214042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186F-AA56-4CFB-81F4-191A821588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3E8AED-4F5C-4D0D-9AC3-0A6EB84187B0}"/>
              </a:ext>
            </a:extLst>
          </p:cNvPr>
          <p:cNvSpPr>
            <a:spLocks noGrp="1"/>
          </p:cNvSpPr>
          <p:nvPr>
            <p:ph idx="1"/>
          </p:nvPr>
        </p:nvSpPr>
        <p:spPr/>
        <p:txBody>
          <a:bodyPr/>
          <a:lstStyle/>
          <a:p>
            <a:endParaRPr lang="en-US"/>
          </a:p>
        </p:txBody>
      </p:sp>
      <p:pic>
        <p:nvPicPr>
          <p:cNvPr id="4" name="Picture 3" descr="Chart&#10;&#10;Description automatically generated">
            <a:extLst>
              <a:ext uri="{FF2B5EF4-FFF2-40B4-BE49-F238E27FC236}">
                <a16:creationId xmlns:a16="http://schemas.microsoft.com/office/drawing/2014/main" id="{48613297-E437-4DCA-9950-9F04F0BD0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839878"/>
            <a:ext cx="12061371" cy="6018122"/>
          </a:xfrm>
          <a:prstGeom prst="rect">
            <a:avLst/>
          </a:prstGeom>
        </p:spPr>
      </p:pic>
    </p:spTree>
    <p:extLst>
      <p:ext uri="{BB962C8B-B14F-4D97-AF65-F5344CB8AC3E}">
        <p14:creationId xmlns:p14="http://schemas.microsoft.com/office/powerpoint/2010/main" val="485510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8FA9-D19D-42B2-AE37-8FEFB5B47F2B}"/>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D6E110C-8DA9-44B9-8BAD-0257B7FE32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6563" y="1408922"/>
            <a:ext cx="7265437" cy="5449078"/>
          </a:xfrm>
        </p:spPr>
      </p:pic>
      <p:sp>
        <p:nvSpPr>
          <p:cNvPr id="6" name="TextBox 5">
            <a:extLst>
              <a:ext uri="{FF2B5EF4-FFF2-40B4-BE49-F238E27FC236}">
                <a16:creationId xmlns:a16="http://schemas.microsoft.com/office/drawing/2014/main" id="{DD65FC1C-4CB7-4A6F-85A6-5654E1A1FB23}"/>
              </a:ext>
            </a:extLst>
          </p:cNvPr>
          <p:cNvSpPr txBox="1"/>
          <p:nvPr/>
        </p:nvSpPr>
        <p:spPr>
          <a:xfrm>
            <a:off x="429208" y="2276669"/>
            <a:ext cx="4254759" cy="923330"/>
          </a:xfrm>
          <a:prstGeom prst="rect">
            <a:avLst/>
          </a:prstGeom>
          <a:noFill/>
        </p:spPr>
        <p:txBody>
          <a:bodyPr wrap="square" rtlCol="0">
            <a:spAutoFit/>
          </a:bodyPr>
          <a:lstStyle/>
          <a:p>
            <a:r>
              <a:rPr lang="en-US" dirty="0"/>
              <a:t>Map of phytoplankton concentrations.  This is how we get at dead zones in oceans.</a:t>
            </a:r>
          </a:p>
        </p:txBody>
      </p:sp>
    </p:spTree>
    <p:extLst>
      <p:ext uri="{BB962C8B-B14F-4D97-AF65-F5344CB8AC3E}">
        <p14:creationId xmlns:p14="http://schemas.microsoft.com/office/powerpoint/2010/main" val="1291339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7DFA-5911-46A3-8684-7EB00E3D65AF}"/>
              </a:ext>
            </a:extLst>
          </p:cNvPr>
          <p:cNvSpPr>
            <a:spLocks noGrp="1"/>
          </p:cNvSpPr>
          <p:nvPr>
            <p:ph type="title"/>
          </p:nvPr>
        </p:nvSpPr>
        <p:spPr/>
        <p:txBody>
          <a:bodyPr/>
          <a:lstStyle/>
          <a:p>
            <a:r>
              <a:rPr lang="en-US" dirty="0"/>
              <a:t>Florida</a:t>
            </a:r>
            <a:br>
              <a:rPr lang="en-US" dirty="0"/>
            </a:br>
            <a:endParaRPr lang="en-US" dirty="0"/>
          </a:p>
        </p:txBody>
      </p:sp>
      <p:sp>
        <p:nvSpPr>
          <p:cNvPr id="3" name="Content Placeholder 2">
            <a:extLst>
              <a:ext uri="{FF2B5EF4-FFF2-40B4-BE49-F238E27FC236}">
                <a16:creationId xmlns:a16="http://schemas.microsoft.com/office/drawing/2014/main" id="{5F22BAD4-CDDB-4D2D-9FC0-576DCD3FD3ED}"/>
              </a:ext>
            </a:extLst>
          </p:cNvPr>
          <p:cNvSpPr>
            <a:spLocks noGrp="1"/>
          </p:cNvSpPr>
          <p:nvPr>
            <p:ph idx="1"/>
          </p:nvPr>
        </p:nvSpPr>
        <p:spPr/>
        <p:txBody>
          <a:bodyPr/>
          <a:lstStyle/>
          <a:p>
            <a:r>
              <a:rPr lang="en-US" dirty="0"/>
              <a:t>The dreaded Red Tides.  And no, that’s not a college football team.</a:t>
            </a:r>
          </a:p>
          <a:p>
            <a:r>
              <a:rPr lang="en-US" dirty="0"/>
              <a:t>Again, eutrophication.  This time, an algae which, in high enough concentrations, releases toxins.</a:t>
            </a:r>
          </a:p>
          <a:p>
            <a:pPr lvl="1"/>
            <a:r>
              <a:rPr lang="en-US" dirty="0"/>
              <a:t>Bad enough to kill dolphins, turtles, and manatees.</a:t>
            </a:r>
          </a:p>
          <a:p>
            <a:pPr lvl="1"/>
            <a:r>
              <a:rPr lang="en-US" dirty="0"/>
              <a:t>Due to wave action, toxins can go airborne and severely irritate beachgoers.</a:t>
            </a:r>
          </a:p>
          <a:p>
            <a:pPr lvl="1"/>
            <a:r>
              <a:rPr lang="en-US" dirty="0"/>
              <a:t>Lasts up to 2 years.</a:t>
            </a:r>
          </a:p>
        </p:txBody>
      </p:sp>
    </p:spTree>
    <p:extLst>
      <p:ext uri="{BB962C8B-B14F-4D97-AF65-F5344CB8AC3E}">
        <p14:creationId xmlns:p14="http://schemas.microsoft.com/office/powerpoint/2010/main" val="1359861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AA9F-B014-45CF-9EF6-CF7FFB973462}"/>
              </a:ext>
            </a:extLst>
          </p:cNvPr>
          <p:cNvSpPr>
            <a:spLocks noGrp="1"/>
          </p:cNvSpPr>
          <p:nvPr>
            <p:ph type="title"/>
          </p:nvPr>
        </p:nvSpPr>
        <p:spPr/>
        <p:txBody>
          <a:bodyPr/>
          <a:lstStyle/>
          <a:p>
            <a:r>
              <a:rPr lang="en-US" dirty="0"/>
              <a:t>Off Texas. Red tide.</a:t>
            </a:r>
          </a:p>
        </p:txBody>
      </p:sp>
      <p:pic>
        <p:nvPicPr>
          <p:cNvPr id="5" name="Content Placeholder 4" descr="A picture containing sky, outdoor, nature, shore&#10;&#10;Description automatically generated">
            <a:extLst>
              <a:ext uri="{FF2B5EF4-FFF2-40B4-BE49-F238E27FC236}">
                <a16:creationId xmlns:a16="http://schemas.microsoft.com/office/drawing/2014/main" id="{B3956A37-936D-46F3-B365-B4DC3C4E7C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279" y="1040830"/>
            <a:ext cx="8290248" cy="5803174"/>
          </a:xfrm>
        </p:spPr>
      </p:pic>
    </p:spTree>
    <p:extLst>
      <p:ext uri="{BB962C8B-B14F-4D97-AF65-F5344CB8AC3E}">
        <p14:creationId xmlns:p14="http://schemas.microsoft.com/office/powerpoint/2010/main" val="3211490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4651-4F95-4B35-9B6A-67ABF4CF1E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9C6B06-57DE-4B14-8FDD-751B1A35203B}"/>
              </a:ext>
            </a:extLst>
          </p:cNvPr>
          <p:cNvSpPr>
            <a:spLocks noGrp="1"/>
          </p:cNvSpPr>
          <p:nvPr>
            <p:ph idx="1"/>
          </p:nvPr>
        </p:nvSpPr>
        <p:spPr/>
        <p:txBody>
          <a:bodyPr/>
          <a:lstStyle/>
          <a:p>
            <a:r>
              <a:rPr lang="en-US" dirty="0">
                <a:hlinkClick r:id="rId2"/>
              </a:rPr>
              <a:t>https://scijinks.gov/red-tide/</a:t>
            </a:r>
            <a:r>
              <a:rPr lang="en-US" dirty="0"/>
              <a:t> </a:t>
            </a:r>
          </a:p>
          <a:p>
            <a:endParaRPr lang="en-US" dirty="0"/>
          </a:p>
        </p:txBody>
      </p:sp>
    </p:spTree>
    <p:extLst>
      <p:ext uri="{BB962C8B-B14F-4D97-AF65-F5344CB8AC3E}">
        <p14:creationId xmlns:p14="http://schemas.microsoft.com/office/powerpoint/2010/main" val="3672460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B448-040F-42B3-9117-39FDC121BF63}"/>
              </a:ext>
            </a:extLst>
          </p:cNvPr>
          <p:cNvSpPr>
            <a:spLocks noGrp="1"/>
          </p:cNvSpPr>
          <p:nvPr>
            <p:ph type="title"/>
          </p:nvPr>
        </p:nvSpPr>
        <p:spPr/>
        <p:txBody>
          <a:bodyPr/>
          <a:lstStyle/>
          <a:p>
            <a:endParaRPr lang="en-US"/>
          </a:p>
        </p:txBody>
      </p:sp>
      <p:pic>
        <p:nvPicPr>
          <p:cNvPr id="5" name="Content Placeholder 4" descr="A picture containing outdoor, ground, water, beach&#10;&#10;Description automatically generated">
            <a:extLst>
              <a:ext uri="{FF2B5EF4-FFF2-40B4-BE49-F238E27FC236}">
                <a16:creationId xmlns:a16="http://schemas.microsoft.com/office/drawing/2014/main" id="{2FDD1B41-9F72-463C-9ED9-BB06687EC1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6029" y="452718"/>
            <a:ext cx="11381393" cy="6405282"/>
          </a:xfrm>
        </p:spPr>
      </p:pic>
    </p:spTree>
    <p:extLst>
      <p:ext uri="{BB962C8B-B14F-4D97-AF65-F5344CB8AC3E}">
        <p14:creationId xmlns:p14="http://schemas.microsoft.com/office/powerpoint/2010/main" val="376742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74E1-49C1-4111-A71C-3E60E2DC52AD}"/>
              </a:ext>
            </a:extLst>
          </p:cNvPr>
          <p:cNvSpPr>
            <a:spLocks noGrp="1"/>
          </p:cNvSpPr>
          <p:nvPr>
            <p:ph type="title"/>
          </p:nvPr>
        </p:nvSpPr>
        <p:spPr/>
        <p:txBody>
          <a:bodyPr/>
          <a:lstStyle/>
          <a:p>
            <a:endParaRPr lang="en-US"/>
          </a:p>
        </p:txBody>
      </p:sp>
      <p:pic>
        <p:nvPicPr>
          <p:cNvPr id="5" name="Content Placeholder 4" descr="A picture containing water, blue, swimming, blurry&#10;&#10;Description automatically generated">
            <a:extLst>
              <a:ext uri="{FF2B5EF4-FFF2-40B4-BE49-F238E27FC236}">
                <a16:creationId xmlns:a16="http://schemas.microsoft.com/office/drawing/2014/main" id="{B78EF467-094C-4FA1-9ED9-484890BA6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995"/>
            <a:ext cx="9125339" cy="6844005"/>
          </a:xfrm>
        </p:spPr>
      </p:pic>
    </p:spTree>
    <p:extLst>
      <p:ext uri="{BB962C8B-B14F-4D97-AF65-F5344CB8AC3E}">
        <p14:creationId xmlns:p14="http://schemas.microsoft.com/office/powerpoint/2010/main" val="217382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7777-4DAA-4806-8C4C-BF6E539DB7F3}"/>
              </a:ext>
            </a:extLst>
          </p:cNvPr>
          <p:cNvSpPr>
            <a:spLocks noGrp="1"/>
          </p:cNvSpPr>
          <p:nvPr>
            <p:ph type="title"/>
          </p:nvPr>
        </p:nvSpPr>
        <p:spPr/>
        <p:txBody>
          <a:bodyPr/>
          <a:lstStyle/>
          <a:p>
            <a:r>
              <a:rPr lang="en-US" dirty="0"/>
              <a:t>But…..	</a:t>
            </a:r>
          </a:p>
        </p:txBody>
      </p:sp>
      <p:sp>
        <p:nvSpPr>
          <p:cNvPr id="3" name="Content Placeholder 2">
            <a:extLst>
              <a:ext uri="{FF2B5EF4-FFF2-40B4-BE49-F238E27FC236}">
                <a16:creationId xmlns:a16="http://schemas.microsoft.com/office/drawing/2014/main" id="{8E0DE86A-B0D5-44E4-9520-B1074B18D2CA}"/>
              </a:ext>
            </a:extLst>
          </p:cNvPr>
          <p:cNvSpPr>
            <a:spLocks noGrp="1"/>
          </p:cNvSpPr>
          <p:nvPr>
            <p:ph idx="1"/>
          </p:nvPr>
        </p:nvSpPr>
        <p:spPr/>
        <p:txBody>
          <a:bodyPr/>
          <a:lstStyle/>
          <a:p>
            <a:r>
              <a:rPr lang="en-US" dirty="0"/>
              <a:t>Food is really, really, really important!  And as populations grow, so does the need for food.</a:t>
            </a:r>
          </a:p>
          <a:p>
            <a:r>
              <a:rPr lang="en-US" dirty="0"/>
              <a:t>As society has become richer, animal protein has become more and more a part of our diets.</a:t>
            </a:r>
          </a:p>
        </p:txBody>
      </p:sp>
    </p:spTree>
    <p:extLst>
      <p:ext uri="{BB962C8B-B14F-4D97-AF65-F5344CB8AC3E}">
        <p14:creationId xmlns:p14="http://schemas.microsoft.com/office/powerpoint/2010/main" val="2629647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380F-7AE3-467B-A774-E9319DC3A380}"/>
              </a:ext>
            </a:extLst>
          </p:cNvPr>
          <p:cNvSpPr>
            <a:spLocks noGrp="1"/>
          </p:cNvSpPr>
          <p:nvPr>
            <p:ph type="title"/>
          </p:nvPr>
        </p:nvSpPr>
        <p:spPr/>
        <p:txBody>
          <a:bodyPr/>
          <a:lstStyle/>
          <a:p>
            <a:r>
              <a:rPr lang="en-US" dirty="0"/>
              <a:t>Chesapeake Bay</a:t>
            </a:r>
          </a:p>
        </p:txBody>
      </p:sp>
      <p:pic>
        <p:nvPicPr>
          <p:cNvPr id="5" name="Content Placeholder 4" descr="Map&#10;&#10;Description automatically generated">
            <a:extLst>
              <a:ext uri="{FF2B5EF4-FFF2-40B4-BE49-F238E27FC236}">
                <a16:creationId xmlns:a16="http://schemas.microsoft.com/office/drawing/2014/main" id="{FB4C332C-6C93-43D3-8162-E00DF1CA51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8692" y="-11950"/>
            <a:ext cx="6223308" cy="6869950"/>
          </a:xfrm>
        </p:spPr>
      </p:pic>
      <p:sp>
        <p:nvSpPr>
          <p:cNvPr id="6" name="TextBox 5">
            <a:extLst>
              <a:ext uri="{FF2B5EF4-FFF2-40B4-BE49-F238E27FC236}">
                <a16:creationId xmlns:a16="http://schemas.microsoft.com/office/drawing/2014/main" id="{999B18A6-64F0-4765-B85C-BB8588F9BD53}"/>
              </a:ext>
            </a:extLst>
          </p:cNvPr>
          <p:cNvSpPr txBox="1"/>
          <p:nvPr/>
        </p:nvSpPr>
        <p:spPr>
          <a:xfrm>
            <a:off x="447869" y="1853248"/>
            <a:ext cx="5318449" cy="2308324"/>
          </a:xfrm>
          <a:prstGeom prst="rect">
            <a:avLst/>
          </a:prstGeom>
          <a:noFill/>
        </p:spPr>
        <p:txBody>
          <a:bodyPr wrap="square" rtlCol="0">
            <a:spAutoFit/>
          </a:bodyPr>
          <a:lstStyle/>
          <a:p>
            <a:r>
              <a:rPr lang="en-US" dirty="0"/>
              <a:t>Lots of ag in this region.  Ditto industry, people, etc.</a:t>
            </a:r>
          </a:p>
          <a:p>
            <a:endParaRPr lang="en-US" dirty="0"/>
          </a:p>
          <a:p>
            <a:r>
              <a:rPr lang="en-US" dirty="0"/>
              <a:t>So, a lot gets into the Bay.  Stormwater runoff, fertilizer, animal wastes, deforestation, wetland destruction, sea level rise.  Etc.</a:t>
            </a:r>
          </a:p>
          <a:p>
            <a:endParaRPr lang="en-US" dirty="0"/>
          </a:p>
          <a:p>
            <a:r>
              <a:rPr lang="en-US" dirty="0"/>
              <a:t>Largest estuary in the US</a:t>
            </a:r>
          </a:p>
        </p:txBody>
      </p:sp>
    </p:spTree>
    <p:extLst>
      <p:ext uri="{BB962C8B-B14F-4D97-AF65-F5344CB8AC3E}">
        <p14:creationId xmlns:p14="http://schemas.microsoft.com/office/powerpoint/2010/main" val="919745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77F0-E695-4D53-955F-AB38EDBA80C6}"/>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3556D05F-6513-4002-AF46-3F4B337A97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785"/>
            <a:ext cx="8313576" cy="6854215"/>
          </a:xfrm>
        </p:spPr>
      </p:pic>
    </p:spTree>
    <p:extLst>
      <p:ext uri="{BB962C8B-B14F-4D97-AF65-F5344CB8AC3E}">
        <p14:creationId xmlns:p14="http://schemas.microsoft.com/office/powerpoint/2010/main" val="3604741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D5E9-488C-44A5-B331-8D22EF7FEF3E}"/>
              </a:ext>
            </a:extLst>
          </p:cNvPr>
          <p:cNvSpPr>
            <a:spLocks noGrp="1"/>
          </p:cNvSpPr>
          <p:nvPr>
            <p:ph type="title"/>
          </p:nvPr>
        </p:nvSpPr>
        <p:spPr/>
        <p:txBody>
          <a:bodyPr/>
          <a:lstStyle/>
          <a:p>
            <a:endParaRPr lang="en-US"/>
          </a:p>
        </p:txBody>
      </p:sp>
      <p:pic>
        <p:nvPicPr>
          <p:cNvPr id="5" name="Content Placeholder 4" descr="Chart, bar chart&#10;&#10;Description automatically generated">
            <a:extLst>
              <a:ext uri="{FF2B5EF4-FFF2-40B4-BE49-F238E27FC236}">
                <a16:creationId xmlns:a16="http://schemas.microsoft.com/office/drawing/2014/main" id="{154E1F87-5051-484F-B3F5-1A5E8FDC82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974035" cy="6858000"/>
          </a:xfrm>
        </p:spPr>
      </p:pic>
    </p:spTree>
    <p:extLst>
      <p:ext uri="{BB962C8B-B14F-4D97-AF65-F5344CB8AC3E}">
        <p14:creationId xmlns:p14="http://schemas.microsoft.com/office/powerpoint/2010/main" val="497492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E2F0-9EBA-4963-B721-86D1EB831E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8FBAB7-32BC-4B19-963B-C41417EDF080}"/>
              </a:ext>
            </a:extLst>
          </p:cNvPr>
          <p:cNvSpPr>
            <a:spLocks noGrp="1"/>
          </p:cNvSpPr>
          <p:nvPr>
            <p:ph idx="1"/>
          </p:nvPr>
        </p:nvSpPr>
        <p:spPr/>
        <p:txBody>
          <a:bodyPr/>
          <a:lstStyle/>
          <a:p>
            <a:r>
              <a:rPr lang="en-US" dirty="0">
                <a:hlinkClick r:id="rId2"/>
              </a:rPr>
              <a:t>https://www.chesapeakebay.net/issues/agriculture</a:t>
            </a:r>
            <a:r>
              <a:rPr lang="en-US" dirty="0"/>
              <a:t> </a:t>
            </a:r>
          </a:p>
          <a:p>
            <a:r>
              <a:rPr lang="en-US" dirty="0">
                <a:hlinkClick r:id="rId3"/>
              </a:rPr>
              <a:t>https://www.cbf.org/how-we-save-the-bay/chesapeake-clean-water-blueprint/the-history-of-bay-cleanup-efforts.html</a:t>
            </a:r>
            <a:endParaRPr lang="en-US" dirty="0"/>
          </a:p>
          <a:p>
            <a:endParaRPr lang="en-US" dirty="0"/>
          </a:p>
        </p:txBody>
      </p:sp>
    </p:spTree>
    <p:extLst>
      <p:ext uri="{BB962C8B-B14F-4D97-AF65-F5344CB8AC3E}">
        <p14:creationId xmlns:p14="http://schemas.microsoft.com/office/powerpoint/2010/main" val="3912484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A955-8551-464E-B115-C782F41DA334}"/>
              </a:ext>
            </a:extLst>
          </p:cNvPr>
          <p:cNvSpPr>
            <a:spLocks noGrp="1"/>
          </p:cNvSpPr>
          <p:nvPr>
            <p:ph type="title"/>
          </p:nvPr>
        </p:nvSpPr>
        <p:spPr/>
        <p:txBody>
          <a:bodyPr/>
          <a:lstStyle/>
          <a:p>
            <a:r>
              <a:rPr lang="en-US" dirty="0"/>
              <a:t>globally</a:t>
            </a:r>
          </a:p>
        </p:txBody>
      </p:sp>
      <p:sp>
        <p:nvSpPr>
          <p:cNvPr id="3" name="Content Placeholder 2">
            <a:extLst>
              <a:ext uri="{FF2B5EF4-FFF2-40B4-BE49-F238E27FC236}">
                <a16:creationId xmlns:a16="http://schemas.microsoft.com/office/drawing/2014/main" id="{3F867FEA-1BA3-4DFC-A5CF-8DE56B2B4790}"/>
              </a:ext>
            </a:extLst>
          </p:cNvPr>
          <p:cNvSpPr>
            <a:spLocks noGrp="1"/>
          </p:cNvSpPr>
          <p:nvPr>
            <p:ph idx="1"/>
          </p:nvPr>
        </p:nvSpPr>
        <p:spPr/>
        <p:txBody>
          <a:bodyPr/>
          <a:lstStyle/>
          <a:p>
            <a:r>
              <a:rPr lang="en-US" dirty="0"/>
              <a:t>~2/3 of applied nitrogen is not used by crops</a:t>
            </a:r>
          </a:p>
          <a:p>
            <a:r>
              <a:rPr lang="en-US" dirty="0"/>
              <a:t>~1/2 the applied phosphorus is not used by crops.</a:t>
            </a:r>
          </a:p>
        </p:txBody>
      </p:sp>
    </p:spTree>
    <p:extLst>
      <p:ext uri="{BB962C8B-B14F-4D97-AF65-F5344CB8AC3E}">
        <p14:creationId xmlns:p14="http://schemas.microsoft.com/office/powerpoint/2010/main" val="1985919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45E3-A1DC-4B35-9020-BBEDB149EEF8}"/>
              </a:ext>
            </a:extLst>
          </p:cNvPr>
          <p:cNvSpPr>
            <a:spLocks noGrp="1"/>
          </p:cNvSpPr>
          <p:nvPr>
            <p:ph type="title"/>
          </p:nvPr>
        </p:nvSpPr>
        <p:spPr/>
        <p:txBody>
          <a:bodyPr/>
          <a:lstStyle/>
          <a:p>
            <a:r>
              <a:rPr lang="en-US" dirty="0"/>
              <a:t>Last but not least:  the soils.</a:t>
            </a:r>
          </a:p>
        </p:txBody>
      </p:sp>
      <p:sp>
        <p:nvSpPr>
          <p:cNvPr id="3" name="Content Placeholder 2">
            <a:extLst>
              <a:ext uri="{FF2B5EF4-FFF2-40B4-BE49-F238E27FC236}">
                <a16:creationId xmlns:a16="http://schemas.microsoft.com/office/drawing/2014/main" id="{CFFFC89B-FA59-41BB-94D7-AEE7020E3C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60440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1DF7-B1C3-4408-B2D7-0D5ECDCB2CB0}"/>
              </a:ext>
            </a:extLst>
          </p:cNvPr>
          <p:cNvSpPr>
            <a:spLocks noGrp="1"/>
          </p:cNvSpPr>
          <p:nvPr>
            <p:ph type="title"/>
          </p:nvPr>
        </p:nvSpPr>
        <p:spPr/>
        <p:txBody>
          <a:bodyPr/>
          <a:lstStyle/>
          <a:p>
            <a:r>
              <a:rPr lang="en-US" dirty="0"/>
              <a:t>Erosion</a:t>
            </a:r>
          </a:p>
        </p:txBody>
      </p:sp>
      <p:sp>
        <p:nvSpPr>
          <p:cNvPr id="3" name="Content Placeholder 2">
            <a:extLst>
              <a:ext uri="{FF2B5EF4-FFF2-40B4-BE49-F238E27FC236}">
                <a16:creationId xmlns:a16="http://schemas.microsoft.com/office/drawing/2014/main" id="{8AA117D0-BE00-4FAB-B44C-EBE1069C55D1}"/>
              </a:ext>
            </a:extLst>
          </p:cNvPr>
          <p:cNvSpPr>
            <a:spLocks noGrp="1"/>
          </p:cNvSpPr>
          <p:nvPr>
            <p:ph idx="1"/>
          </p:nvPr>
        </p:nvSpPr>
        <p:spPr/>
        <p:txBody>
          <a:bodyPr/>
          <a:lstStyle/>
          <a:p>
            <a:r>
              <a:rPr lang="en-US" dirty="0"/>
              <a:t>When you clear lands for agriculture – or reduce cover through grazing.  Or compact soils (think cows). </a:t>
            </a:r>
          </a:p>
          <a:p>
            <a:r>
              <a:rPr lang="en-US" dirty="0"/>
              <a:t>You get increased erosion when it rains.  </a:t>
            </a:r>
          </a:p>
          <a:p>
            <a:pPr lvl="1"/>
            <a:r>
              <a:rPr lang="en-US" dirty="0"/>
              <a:t>Not only are you losing prime soils as they are washed downhill, but the sediment chokes plants and animals downstream.</a:t>
            </a:r>
          </a:p>
          <a:p>
            <a:pPr lvl="1"/>
            <a:r>
              <a:rPr lang="en-US" dirty="0"/>
              <a:t>But it’s not really pollution (unless you consider all the stuff carried with it).</a:t>
            </a:r>
          </a:p>
          <a:p>
            <a:pPr lvl="1"/>
            <a:r>
              <a:rPr lang="en-US" dirty="0"/>
              <a:t>Natural process, accelerated by humans.</a:t>
            </a:r>
          </a:p>
        </p:txBody>
      </p:sp>
    </p:spTree>
    <p:extLst>
      <p:ext uri="{BB962C8B-B14F-4D97-AF65-F5344CB8AC3E}">
        <p14:creationId xmlns:p14="http://schemas.microsoft.com/office/powerpoint/2010/main" val="3971214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9A06-E999-45B4-871B-773FF53C0E40}"/>
              </a:ext>
            </a:extLst>
          </p:cNvPr>
          <p:cNvSpPr>
            <a:spLocks noGrp="1"/>
          </p:cNvSpPr>
          <p:nvPr>
            <p:ph type="title"/>
          </p:nvPr>
        </p:nvSpPr>
        <p:spPr/>
        <p:txBody>
          <a:bodyPr/>
          <a:lstStyle/>
          <a:p>
            <a:r>
              <a:rPr lang="en-US" dirty="0"/>
              <a:t>Soil salinization</a:t>
            </a:r>
          </a:p>
        </p:txBody>
      </p:sp>
      <p:sp>
        <p:nvSpPr>
          <p:cNvPr id="3" name="Content Placeholder 2">
            <a:extLst>
              <a:ext uri="{FF2B5EF4-FFF2-40B4-BE49-F238E27FC236}">
                <a16:creationId xmlns:a16="http://schemas.microsoft.com/office/drawing/2014/main" id="{570020B9-D3D1-4800-9B2D-AB9D3AB0D661}"/>
              </a:ext>
            </a:extLst>
          </p:cNvPr>
          <p:cNvSpPr>
            <a:spLocks noGrp="1"/>
          </p:cNvSpPr>
          <p:nvPr>
            <p:ph idx="1"/>
          </p:nvPr>
        </p:nvSpPr>
        <p:spPr/>
        <p:txBody>
          <a:bodyPr/>
          <a:lstStyle/>
          <a:p>
            <a:r>
              <a:rPr lang="en-US" dirty="0"/>
              <a:t>The accumulation of salts in the soil.</a:t>
            </a:r>
          </a:p>
          <a:p>
            <a:r>
              <a:rPr lang="en-US" dirty="0" err="1"/>
              <a:t>Typicaly</a:t>
            </a:r>
            <a:r>
              <a:rPr lang="en-US" dirty="0"/>
              <a:t> because of irrigation</a:t>
            </a:r>
          </a:p>
          <a:p>
            <a:pPr lvl="1"/>
            <a:r>
              <a:rPr lang="en-US" dirty="0"/>
              <a:t>As the water dumped on the ground evaporates, it leaves behind whatever salts it’s carrying.  The higher the initial salt content, the faster the salt buildup.</a:t>
            </a:r>
          </a:p>
          <a:p>
            <a:r>
              <a:rPr lang="en-US" dirty="0"/>
              <a:t>Limits plant development by limiting nutrient uptake.  At high enough levels, kills the plants.</a:t>
            </a:r>
          </a:p>
          <a:p>
            <a:r>
              <a:rPr lang="en-US" dirty="0"/>
              <a:t>Also messes with soil structure, which also limits plants.</a:t>
            </a:r>
          </a:p>
        </p:txBody>
      </p:sp>
    </p:spTree>
    <p:extLst>
      <p:ext uri="{BB962C8B-B14F-4D97-AF65-F5344CB8AC3E}">
        <p14:creationId xmlns:p14="http://schemas.microsoft.com/office/powerpoint/2010/main" val="2022502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084EC-F696-4541-8B15-CFF2BBB1298C}"/>
              </a:ext>
            </a:extLst>
          </p:cNvPr>
          <p:cNvSpPr>
            <a:spLocks noGrp="1"/>
          </p:cNvSpPr>
          <p:nvPr>
            <p:ph type="title"/>
          </p:nvPr>
        </p:nvSpPr>
        <p:spPr/>
        <p:txBody>
          <a:bodyPr/>
          <a:lstStyle/>
          <a:p>
            <a:r>
              <a:rPr lang="en-US" dirty="0">
                <a:effectLst/>
                <a:latin typeface="Arial" panose="020B0604020202020204" pitchFamily="34" charset="0"/>
              </a:rPr>
              <a:t>Human-induced factors that may lead to </a:t>
            </a:r>
            <a:r>
              <a:rPr lang="en-US" dirty="0" err="1">
                <a:effectLst/>
                <a:latin typeface="Arial" panose="020B0604020202020204" pitchFamily="34" charset="0"/>
              </a:rPr>
              <a:t>salinisation</a:t>
            </a:r>
            <a:r>
              <a:rPr lang="en-US" dirty="0">
                <a:effectLst/>
                <a:latin typeface="Arial" panose="020B0604020202020204" pitchFamily="34" charset="0"/>
              </a:rPr>
              <a:t>:</a:t>
            </a:r>
            <a:endParaRPr lang="en-US" dirty="0"/>
          </a:p>
        </p:txBody>
      </p:sp>
      <p:sp>
        <p:nvSpPr>
          <p:cNvPr id="3" name="Content Placeholder 2">
            <a:extLst>
              <a:ext uri="{FF2B5EF4-FFF2-40B4-BE49-F238E27FC236}">
                <a16:creationId xmlns:a16="http://schemas.microsoft.com/office/drawing/2014/main" id="{1A0A55F2-2F66-4D53-AE61-E8BDA944C8A7}"/>
              </a:ext>
            </a:extLst>
          </p:cNvPr>
          <p:cNvSpPr>
            <a:spLocks noGrp="1"/>
          </p:cNvSpPr>
          <p:nvPr>
            <p:ph idx="1"/>
          </p:nvPr>
        </p:nvSpPr>
        <p:spPr>
          <a:xfrm>
            <a:off x="1103312" y="2052918"/>
            <a:ext cx="10513300" cy="4683784"/>
          </a:xfrm>
        </p:spPr>
        <p:txBody>
          <a:bodyPr/>
          <a:lstStyle/>
          <a:p>
            <a:r>
              <a:rPr lang="en-US" dirty="0">
                <a:effectLst/>
                <a:latin typeface="Arial" panose="020B0604020202020204" pitchFamily="34" charset="0"/>
              </a:rPr>
              <a:t>irrigation with waters rich in salts;</a:t>
            </a:r>
          </a:p>
          <a:p>
            <a:r>
              <a:rPr lang="en-US" dirty="0">
                <a:effectLst/>
                <a:latin typeface="Arial" panose="020B0604020202020204" pitchFamily="34" charset="0"/>
              </a:rPr>
              <a:t>rising water table due to human activities (filtration from unlined canals and reservoirs, uneven distribution of irrigation water, poor irrigation practices, improper drainage);</a:t>
            </a:r>
          </a:p>
          <a:p>
            <a:pPr lvl="1"/>
            <a:r>
              <a:rPr lang="en-US" dirty="0">
                <a:latin typeface="Arial" panose="020B0604020202020204" pitchFamily="34" charset="0"/>
              </a:rPr>
              <a:t>Note west Australia situation.</a:t>
            </a:r>
            <a:endParaRPr lang="en-US" dirty="0">
              <a:effectLst/>
              <a:latin typeface="Arial" panose="020B0604020202020204" pitchFamily="34" charset="0"/>
            </a:endParaRPr>
          </a:p>
          <a:p>
            <a:r>
              <a:rPr lang="en-US" dirty="0">
                <a:effectLst/>
                <a:latin typeface="Arial" panose="020B0604020202020204" pitchFamily="34" charset="0"/>
              </a:rPr>
              <a:t>use of </a:t>
            </a:r>
            <a:r>
              <a:rPr lang="en-US" dirty="0" err="1">
                <a:effectLst/>
                <a:latin typeface="Arial" panose="020B0604020202020204" pitchFamily="34" charset="0"/>
              </a:rPr>
              <a:t>fertilisers</a:t>
            </a:r>
            <a:r>
              <a:rPr lang="en-US" dirty="0">
                <a:effectLst/>
                <a:latin typeface="Arial" panose="020B0604020202020204" pitchFamily="34" charset="0"/>
              </a:rPr>
              <a:t> and other inputs, especially where land under intensive agriculture has low permeability and limited possibilities of leaching;</a:t>
            </a:r>
          </a:p>
          <a:p>
            <a:r>
              <a:rPr lang="en-US" dirty="0">
                <a:effectLst/>
                <a:latin typeface="Arial" panose="020B0604020202020204" pitchFamily="34" charset="0"/>
              </a:rPr>
              <a:t>use of wastewaters rich in salts for irrigation;</a:t>
            </a:r>
          </a:p>
          <a:p>
            <a:r>
              <a:rPr lang="en-US" dirty="0">
                <a:effectLst/>
                <a:latin typeface="Arial" panose="020B0604020202020204" pitchFamily="34" charset="0"/>
              </a:rPr>
              <a:t>salt-rich wastewater disposal on soils;</a:t>
            </a:r>
          </a:p>
          <a:p>
            <a:r>
              <a:rPr lang="en-US" dirty="0">
                <a:effectLst/>
                <a:latin typeface="Arial" panose="020B0604020202020204" pitchFamily="34" charset="0"/>
              </a:rPr>
              <a:t>contamination of soils with salt-rich waters and industrial by-products</a:t>
            </a:r>
            <a:endParaRPr lang="en-US" dirty="0"/>
          </a:p>
        </p:txBody>
      </p:sp>
    </p:spTree>
    <p:extLst>
      <p:ext uri="{BB962C8B-B14F-4D97-AF65-F5344CB8AC3E}">
        <p14:creationId xmlns:p14="http://schemas.microsoft.com/office/powerpoint/2010/main" val="3064670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D2CE-A1A8-4B8E-8DF2-4C24D38B9EA4}"/>
              </a:ext>
            </a:extLst>
          </p:cNvPr>
          <p:cNvSpPr>
            <a:spLocks noGrp="1"/>
          </p:cNvSpPr>
          <p:nvPr>
            <p:ph type="title"/>
          </p:nvPr>
        </p:nvSpPr>
        <p:spPr/>
        <p:txBody>
          <a:bodyPr/>
          <a:lstStyle/>
          <a:p>
            <a:r>
              <a:rPr lang="en-US" dirty="0"/>
              <a:t>Has the potential to destroy civilizations</a:t>
            </a:r>
          </a:p>
        </p:txBody>
      </p:sp>
      <p:sp>
        <p:nvSpPr>
          <p:cNvPr id="3" name="Content Placeholder 2">
            <a:extLst>
              <a:ext uri="{FF2B5EF4-FFF2-40B4-BE49-F238E27FC236}">
                <a16:creationId xmlns:a16="http://schemas.microsoft.com/office/drawing/2014/main" id="{EE3395BF-5A3B-4FB9-8437-5DBF8B28294A}"/>
              </a:ext>
            </a:extLst>
          </p:cNvPr>
          <p:cNvSpPr>
            <a:spLocks noGrp="1"/>
          </p:cNvSpPr>
          <p:nvPr>
            <p:ph idx="1"/>
          </p:nvPr>
        </p:nvSpPr>
        <p:spPr/>
        <p:txBody>
          <a:bodyPr/>
          <a:lstStyle/>
          <a:p>
            <a:r>
              <a:rPr lang="en-US" dirty="0"/>
              <a:t>Hohokam lived 600-1600 years ago in the Lower Salt valley in Arizona and were well-known for their irrigation engineering. The Soil Science Society of America’s (SSSA) May 15</a:t>
            </a:r>
            <a:r>
              <a:rPr lang="en-US" baseline="30000" dirty="0"/>
              <a:t>th </a:t>
            </a:r>
            <a:r>
              <a:rPr lang="en-US" dirty="0"/>
              <a:t>Soils Matter blog explores how the salty irrigation water played a role in the civilizations ultimate fate. </a:t>
            </a:r>
            <a:r>
              <a:rPr lang="en-US" dirty="0">
                <a:hlinkClick r:id="rId2"/>
              </a:rPr>
              <a:t>https://www.newswise.com/articles/how-did-soil-salinity-affect-ancient-civilizations</a:t>
            </a:r>
            <a:r>
              <a:rPr lang="en-US" dirty="0"/>
              <a:t> </a:t>
            </a:r>
          </a:p>
          <a:p>
            <a:r>
              <a:rPr lang="en-US" dirty="0"/>
              <a:t>Mesopotamia.</a:t>
            </a:r>
          </a:p>
          <a:p>
            <a:r>
              <a:rPr lang="en-US" dirty="0"/>
              <a:t>Aztecs</a:t>
            </a:r>
          </a:p>
        </p:txBody>
      </p:sp>
    </p:spTree>
    <p:extLst>
      <p:ext uri="{BB962C8B-B14F-4D97-AF65-F5344CB8AC3E}">
        <p14:creationId xmlns:p14="http://schemas.microsoft.com/office/powerpoint/2010/main" val="2159852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7BD1-62FA-4B3C-8E22-CE33714D17F1}"/>
              </a:ext>
            </a:extLst>
          </p:cNvPr>
          <p:cNvSpPr>
            <a:spLocks noGrp="1"/>
          </p:cNvSpPr>
          <p:nvPr>
            <p:ph type="title"/>
          </p:nvPr>
        </p:nvSpPr>
        <p:spPr/>
        <p:txBody>
          <a:bodyPr/>
          <a:lstStyle/>
          <a:p>
            <a:r>
              <a:rPr lang="en-US" dirty="0"/>
              <a:t>In the US</a:t>
            </a:r>
          </a:p>
        </p:txBody>
      </p:sp>
      <p:sp>
        <p:nvSpPr>
          <p:cNvPr id="3" name="Content Placeholder 2">
            <a:extLst>
              <a:ext uri="{FF2B5EF4-FFF2-40B4-BE49-F238E27FC236}">
                <a16:creationId xmlns:a16="http://schemas.microsoft.com/office/drawing/2014/main" id="{67B81892-86DA-4158-B1AB-AD504CBD6A07}"/>
              </a:ext>
            </a:extLst>
          </p:cNvPr>
          <p:cNvSpPr>
            <a:spLocks noGrp="1"/>
          </p:cNvSpPr>
          <p:nvPr>
            <p:ph idx="1"/>
          </p:nvPr>
        </p:nvSpPr>
        <p:spPr/>
        <p:txBody>
          <a:bodyPr/>
          <a:lstStyle/>
          <a:p>
            <a:r>
              <a:rPr lang="en-US" dirty="0"/>
              <a:t>1.1 trillion dollar enterprise.  ~5% of the US GDP.</a:t>
            </a:r>
          </a:p>
          <a:p>
            <a:r>
              <a:rPr lang="en-US" dirty="0"/>
              <a:t>~10% of US employment (the whole industry)</a:t>
            </a:r>
          </a:p>
          <a:p>
            <a:pPr lvl="1"/>
            <a:r>
              <a:rPr lang="en-US" dirty="0"/>
              <a:t>1.4% is direct on-farm employment</a:t>
            </a:r>
          </a:p>
          <a:p>
            <a:pPr lvl="1"/>
            <a:r>
              <a:rPr lang="en-US" dirty="0"/>
              <a:t>Most are in the food service industry (restaurants)</a:t>
            </a:r>
          </a:p>
          <a:p>
            <a:r>
              <a:rPr lang="en-US" dirty="0"/>
              <a:t>~12% on average of household expenditures.</a:t>
            </a:r>
          </a:p>
          <a:p>
            <a:r>
              <a:rPr lang="en-US" dirty="0"/>
              <a:t>~40% of the US land area dedicated to ag (including rangelands)</a:t>
            </a:r>
          </a:p>
          <a:p>
            <a:pPr lvl="1"/>
            <a:r>
              <a:rPr lang="en-US" dirty="0"/>
              <a:t>Of that, about 40% is crops, 40% pasture, 10% woodland, the rest other.</a:t>
            </a:r>
          </a:p>
          <a:p>
            <a:endParaRPr lang="en-US" dirty="0"/>
          </a:p>
        </p:txBody>
      </p:sp>
    </p:spTree>
    <p:extLst>
      <p:ext uri="{BB962C8B-B14F-4D97-AF65-F5344CB8AC3E}">
        <p14:creationId xmlns:p14="http://schemas.microsoft.com/office/powerpoint/2010/main" val="2318675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82BD-ED0A-4E79-99AE-5079317BFF68}"/>
              </a:ext>
            </a:extLst>
          </p:cNvPr>
          <p:cNvSpPr>
            <a:spLocks noGrp="1"/>
          </p:cNvSpPr>
          <p:nvPr>
            <p:ph type="title"/>
          </p:nvPr>
        </p:nvSpPr>
        <p:spPr/>
        <p:txBody>
          <a:bodyPr/>
          <a:lstStyle/>
          <a:p>
            <a:r>
              <a:rPr lang="en-US" sz="1200" dirty="0">
                <a:hlinkClick r:id="rId2"/>
              </a:rPr>
              <a:t>https://organicfarmermag.com/2021/06/identification-mitigation-and-management-of-saline-and-sodic-soils/</a:t>
            </a:r>
            <a:r>
              <a:rPr lang="en-US" sz="1200" dirty="0"/>
              <a:t> </a:t>
            </a:r>
          </a:p>
        </p:txBody>
      </p:sp>
      <p:pic>
        <p:nvPicPr>
          <p:cNvPr id="5" name="Content Placeholder 4" descr="Map&#10;&#10;Description automatically generated">
            <a:extLst>
              <a:ext uri="{FF2B5EF4-FFF2-40B4-BE49-F238E27FC236}">
                <a16:creationId xmlns:a16="http://schemas.microsoft.com/office/drawing/2014/main" id="{A8D6F17D-651C-4B34-8C73-253DC49B6B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570" y="2453951"/>
            <a:ext cx="11939308" cy="4209370"/>
          </a:xfrm>
        </p:spPr>
      </p:pic>
    </p:spTree>
    <p:extLst>
      <p:ext uri="{BB962C8B-B14F-4D97-AF65-F5344CB8AC3E}">
        <p14:creationId xmlns:p14="http://schemas.microsoft.com/office/powerpoint/2010/main" val="2817740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1A428-9209-42E7-919C-84E82A5348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11EDDD-9E23-4418-BF85-B346C766DBEA}"/>
              </a:ext>
            </a:extLst>
          </p:cNvPr>
          <p:cNvSpPr>
            <a:spLocks noGrp="1"/>
          </p:cNvSpPr>
          <p:nvPr>
            <p:ph idx="1"/>
          </p:nvPr>
        </p:nvSpPr>
        <p:spPr/>
        <p:txBody>
          <a:bodyPr/>
          <a:lstStyle/>
          <a:p>
            <a:r>
              <a:rPr lang="en-US" dirty="0"/>
              <a:t>Fixing?  Really, the only thing is to flush the system with clean water, either washing the salts downstream or deeper into the ground.</a:t>
            </a:r>
          </a:p>
          <a:p>
            <a:r>
              <a:rPr lang="en-US" dirty="0"/>
              <a:t>Expensive, as if there was clean water, they’d be using it.</a:t>
            </a:r>
          </a:p>
        </p:txBody>
      </p:sp>
    </p:spTree>
    <p:extLst>
      <p:ext uri="{BB962C8B-B14F-4D97-AF65-F5344CB8AC3E}">
        <p14:creationId xmlns:p14="http://schemas.microsoft.com/office/powerpoint/2010/main" val="3384756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0049-E2B1-4EBD-B8B1-DDC2F6D814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1986C9-0700-41F6-A6A0-71ED09EBBD2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7808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59AE7-042E-4E7D-9333-4042A11F43D9}"/>
              </a:ext>
            </a:extLst>
          </p:cNvPr>
          <p:cNvSpPr>
            <a:spLocks noGrp="1"/>
          </p:cNvSpPr>
          <p:nvPr>
            <p:ph type="title"/>
          </p:nvPr>
        </p:nvSpPr>
        <p:spPr/>
        <p:txBody>
          <a:bodyPr/>
          <a:lstStyle/>
          <a:p>
            <a:r>
              <a:rPr lang="en-US" dirty="0"/>
              <a:t>Antibiotics</a:t>
            </a:r>
          </a:p>
        </p:txBody>
      </p:sp>
      <p:sp>
        <p:nvSpPr>
          <p:cNvPr id="3" name="Content Placeholder 2">
            <a:extLst>
              <a:ext uri="{FF2B5EF4-FFF2-40B4-BE49-F238E27FC236}">
                <a16:creationId xmlns:a16="http://schemas.microsoft.com/office/drawing/2014/main" id="{C3D2E897-7C4E-4BEC-A48F-80A0F68FFE00}"/>
              </a:ext>
            </a:extLst>
          </p:cNvPr>
          <p:cNvSpPr>
            <a:spLocks noGrp="1"/>
          </p:cNvSpPr>
          <p:nvPr>
            <p:ph idx="1"/>
          </p:nvPr>
        </p:nvSpPr>
        <p:spPr/>
        <p:txBody>
          <a:bodyPr/>
          <a:lstStyle/>
          <a:p>
            <a:r>
              <a:rPr lang="en-US" dirty="0"/>
              <a:t>Antibiotics are used extensively in agriculture, livestock and in animal husbandry</a:t>
            </a:r>
          </a:p>
          <a:p>
            <a:r>
              <a:rPr lang="en-US" dirty="0"/>
              <a:t>In agriculture, these are used to increase crop productivity; in animal husbandry and livestock to treat sick animals and as </a:t>
            </a:r>
            <a:r>
              <a:rPr lang="en-US" dirty="0">
                <a:hlinkClick r:id="rId2" tooltip="Learn more about growth promoters from ScienceDirect's AI-generated Topic Pages"/>
              </a:rPr>
              <a:t>growth promoters</a:t>
            </a:r>
            <a:r>
              <a:rPr lang="en-US" dirty="0"/>
              <a:t> in animal feed at controlled concentrations.</a:t>
            </a:r>
          </a:p>
          <a:p>
            <a:r>
              <a:rPr lang="en-US" dirty="0"/>
              <a:t>a common perception amongst livestock producers is that the benefits of antibiotics in production outweigh the costs</a:t>
            </a:r>
          </a:p>
          <a:p>
            <a:endParaRPr lang="en-US" dirty="0"/>
          </a:p>
        </p:txBody>
      </p:sp>
    </p:spTree>
    <p:extLst>
      <p:ext uri="{BB962C8B-B14F-4D97-AF65-F5344CB8AC3E}">
        <p14:creationId xmlns:p14="http://schemas.microsoft.com/office/powerpoint/2010/main" val="347156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9E6D-1970-4C11-80ED-1571A56F99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6B1FAC-DF6E-49EB-BB93-8EF801EBB576}"/>
              </a:ext>
            </a:extLst>
          </p:cNvPr>
          <p:cNvSpPr>
            <a:spLocks noGrp="1"/>
          </p:cNvSpPr>
          <p:nvPr>
            <p:ph idx="1"/>
          </p:nvPr>
        </p:nvSpPr>
        <p:spPr/>
        <p:txBody>
          <a:bodyPr/>
          <a:lstStyle/>
          <a:p>
            <a:r>
              <a:rPr lang="en-US" dirty="0"/>
              <a:t> People can get infections from food in different ways:</a:t>
            </a:r>
          </a:p>
          <a:p>
            <a:pPr>
              <a:buFont typeface="Arial" panose="020B0604020202020204" pitchFamily="34" charset="0"/>
              <a:buChar char="•"/>
            </a:pPr>
            <a:r>
              <a:rPr lang="en-US" dirty="0"/>
              <a:t>From handling or eating meat, seafood, milk, or eggs that are raw or undercooked and contaminated with resistant bacteria</a:t>
            </a:r>
          </a:p>
          <a:p>
            <a:pPr>
              <a:buFont typeface="Arial" panose="020B0604020202020204" pitchFamily="34" charset="0"/>
              <a:buChar char="•"/>
            </a:pPr>
            <a:r>
              <a:rPr lang="en-US" dirty="0"/>
              <a:t>From handling or eating fruits and vegetables contaminated with resistant bacteria</a:t>
            </a:r>
          </a:p>
          <a:p>
            <a:pPr>
              <a:buFont typeface="Arial" panose="020B0604020202020204" pitchFamily="34" charset="0"/>
              <a:buChar char="•"/>
            </a:pPr>
            <a:r>
              <a:rPr lang="en-US" dirty="0"/>
              <a:t>From contact with untreated or un-composted animal waste, either directly or when it gets into water and the environment</a:t>
            </a:r>
          </a:p>
          <a:p>
            <a:pPr>
              <a:buFont typeface="Arial" panose="020B0604020202020204" pitchFamily="34" charset="0"/>
              <a:buChar char="•"/>
            </a:pPr>
            <a:r>
              <a:rPr lang="en-US" dirty="0"/>
              <a:t>From touching or caring for animals without proper </a:t>
            </a:r>
            <a:r>
              <a:rPr lang="en-US" dirty="0">
                <a:hlinkClick r:id="rId2"/>
              </a:rPr>
              <a:t>handwashing</a:t>
            </a:r>
            <a:endParaRPr lang="en-US" dirty="0"/>
          </a:p>
          <a:p>
            <a:endParaRPr lang="en-US" dirty="0"/>
          </a:p>
        </p:txBody>
      </p:sp>
    </p:spTree>
    <p:extLst>
      <p:ext uri="{BB962C8B-B14F-4D97-AF65-F5344CB8AC3E}">
        <p14:creationId xmlns:p14="http://schemas.microsoft.com/office/powerpoint/2010/main" val="214445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33EE-5DEA-4039-BA8C-1306B04832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A6EEB1-4486-4B0D-A922-405EF0FF5C28}"/>
              </a:ext>
            </a:extLst>
          </p:cNvPr>
          <p:cNvSpPr>
            <a:spLocks noGrp="1"/>
          </p:cNvSpPr>
          <p:nvPr>
            <p:ph idx="1"/>
          </p:nvPr>
        </p:nvSpPr>
        <p:spPr/>
        <p:txBody>
          <a:bodyPr/>
          <a:lstStyle/>
          <a:p>
            <a:r>
              <a:rPr lang="en-US" dirty="0"/>
              <a:t>around 70 percent of the total volume of all medically important antibiotics in the United States is sold for use on the farm.</a:t>
            </a:r>
          </a:p>
          <a:p>
            <a:r>
              <a:rPr lang="en-US" dirty="0"/>
              <a:t>About 95 percent of the antibiotics were sold for use in feed and water, which makes tailoring treatments to individual animals difficult</a:t>
            </a:r>
          </a:p>
          <a:p>
            <a:r>
              <a:rPr lang="en-US" dirty="0"/>
              <a:t>About 96 percent were sold over the counter, without any veterinary oversight or involvement, but an FDA policy (2017) prohibits giving medically important antibiotics to critters unless needed and under the oversight of a vet.</a:t>
            </a:r>
          </a:p>
        </p:txBody>
      </p:sp>
    </p:spTree>
    <p:extLst>
      <p:ext uri="{BB962C8B-B14F-4D97-AF65-F5344CB8AC3E}">
        <p14:creationId xmlns:p14="http://schemas.microsoft.com/office/powerpoint/2010/main" val="4171382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74C1-A00B-48BE-9EC4-064379A3C59E}"/>
              </a:ext>
            </a:extLst>
          </p:cNvPr>
          <p:cNvSpPr>
            <a:spLocks noGrp="1"/>
          </p:cNvSpPr>
          <p:nvPr>
            <p:ph type="title"/>
          </p:nvPr>
        </p:nvSpPr>
        <p:spPr/>
        <p:txBody>
          <a:bodyPr/>
          <a:lstStyle/>
          <a:p>
            <a:endParaRPr lang="en-US"/>
          </a:p>
        </p:txBody>
      </p:sp>
      <p:pic>
        <p:nvPicPr>
          <p:cNvPr id="5" name="Content Placeholder 4" descr="Website&#10;&#10;Description automatically generated with medium confidence">
            <a:extLst>
              <a:ext uri="{FF2B5EF4-FFF2-40B4-BE49-F238E27FC236}">
                <a16:creationId xmlns:a16="http://schemas.microsoft.com/office/drawing/2014/main" id="{8B49473E-52B5-439F-89AF-633FD56188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355771" cy="6928678"/>
          </a:xfrm>
        </p:spPr>
      </p:pic>
    </p:spTree>
    <p:extLst>
      <p:ext uri="{BB962C8B-B14F-4D97-AF65-F5344CB8AC3E}">
        <p14:creationId xmlns:p14="http://schemas.microsoft.com/office/powerpoint/2010/main" val="4141284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FD8D-8F1A-4754-885A-58F5ED12C4E3}"/>
              </a:ext>
            </a:extLst>
          </p:cNvPr>
          <p:cNvSpPr>
            <a:spLocks noGrp="1"/>
          </p:cNvSpPr>
          <p:nvPr>
            <p:ph type="title"/>
          </p:nvPr>
        </p:nvSpPr>
        <p:spPr/>
        <p:txBody>
          <a:bodyPr/>
          <a:lstStyle/>
          <a:p>
            <a:r>
              <a:rPr lang="en-US" dirty="0"/>
              <a:t>Ammonia (NH3)</a:t>
            </a:r>
          </a:p>
        </p:txBody>
      </p:sp>
      <p:sp>
        <p:nvSpPr>
          <p:cNvPr id="3" name="Content Placeholder 2">
            <a:extLst>
              <a:ext uri="{FF2B5EF4-FFF2-40B4-BE49-F238E27FC236}">
                <a16:creationId xmlns:a16="http://schemas.microsoft.com/office/drawing/2014/main" id="{EA394BB2-0565-4D43-A4F4-F7FFEF3E4084}"/>
              </a:ext>
            </a:extLst>
          </p:cNvPr>
          <p:cNvSpPr>
            <a:spLocks noGrp="1"/>
          </p:cNvSpPr>
          <p:nvPr>
            <p:ph idx="1"/>
          </p:nvPr>
        </p:nvSpPr>
        <p:spPr/>
        <p:txBody>
          <a:bodyPr/>
          <a:lstStyle/>
          <a:p>
            <a:r>
              <a:rPr lang="en-US" dirty="0"/>
              <a:t>Extremely common chemically made fertilizer.  The goal is to get nitrogen to plants</a:t>
            </a:r>
          </a:p>
          <a:p>
            <a:pPr lvl="1"/>
            <a:r>
              <a:rPr lang="en-US" dirty="0"/>
              <a:t>Otherwise, they’d have to rely on nitrogen fixing bacteria (beans, peas, clover) or natural sources (decaying plant and animal material).</a:t>
            </a:r>
          </a:p>
          <a:p>
            <a:pPr lvl="1"/>
            <a:r>
              <a:rPr lang="en-US" dirty="0"/>
              <a:t>Y’all know what ammonia smells like (cleaners).  But, in high enough concentrations it is corrosive and can irritate, burn, and kill.  Blindness and lung damage are common results.  No antidote – just flush with water asap.</a:t>
            </a:r>
          </a:p>
          <a:p>
            <a:pPr lvl="1"/>
            <a:r>
              <a:rPr lang="en-US" dirty="0"/>
              <a:t>Quickly reacts with water to a form where the N is available to plants (NH4).  Also binds to clays and organics so it doesn’t wash away.</a:t>
            </a:r>
          </a:p>
          <a:p>
            <a:pPr lvl="1"/>
            <a:r>
              <a:rPr lang="en-US" dirty="0"/>
              <a:t>Used globally</a:t>
            </a:r>
          </a:p>
        </p:txBody>
      </p:sp>
    </p:spTree>
    <p:extLst>
      <p:ext uri="{BB962C8B-B14F-4D97-AF65-F5344CB8AC3E}">
        <p14:creationId xmlns:p14="http://schemas.microsoft.com/office/powerpoint/2010/main" val="25406304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238</TotalTime>
  <Words>1642</Words>
  <Application>Microsoft Office PowerPoint</Application>
  <PresentationFormat>Widescreen</PresentationFormat>
  <Paragraphs>127</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Century Gothic</vt:lpstr>
      <vt:lpstr>Wingdings 3</vt:lpstr>
      <vt:lpstr>Ion</vt:lpstr>
      <vt:lpstr>Agricultural pollutants</vt:lpstr>
      <vt:lpstr>Really?  How?</vt:lpstr>
      <vt:lpstr>But….. </vt:lpstr>
      <vt:lpstr>In the US</vt:lpstr>
      <vt:lpstr>Antibiotics</vt:lpstr>
      <vt:lpstr>PowerPoint Presentation</vt:lpstr>
      <vt:lpstr>PowerPoint Presentation</vt:lpstr>
      <vt:lpstr>PowerPoint Presentation</vt:lpstr>
      <vt:lpstr>Ammonia (NH3)</vt:lpstr>
      <vt:lpstr>So, what’s the problem?</vt:lpstr>
      <vt:lpstr>Poop</vt:lpstr>
      <vt:lpstr>What do we do with it?</vt:lpstr>
      <vt:lpstr>Manure spreaders</vt:lpstr>
      <vt:lpstr>So, what happens if we overapply?</vt:lpstr>
      <vt:lpstr>Eutrophication caused by nutrient runoff</vt:lpstr>
      <vt:lpstr>PowerPoint Presentation</vt:lpstr>
      <vt:lpstr>PowerPoint Presentation</vt:lpstr>
      <vt:lpstr>Mississippi Delta/Gulf of Mexico</vt:lpstr>
      <vt:lpstr>PowerPoint Presentation</vt:lpstr>
      <vt:lpstr>PowerPoint Presentation</vt:lpstr>
      <vt:lpstr>PowerPoint Presentation</vt:lpstr>
      <vt:lpstr>PowerPoint Presentation</vt:lpstr>
      <vt:lpstr>PowerPoint Presentation</vt:lpstr>
      <vt:lpstr>PowerPoint Presentation</vt:lpstr>
      <vt:lpstr>Florida </vt:lpstr>
      <vt:lpstr>Off Texas. Red tide.</vt:lpstr>
      <vt:lpstr>PowerPoint Presentation</vt:lpstr>
      <vt:lpstr>PowerPoint Presentation</vt:lpstr>
      <vt:lpstr>PowerPoint Presentation</vt:lpstr>
      <vt:lpstr>Chesapeake Bay</vt:lpstr>
      <vt:lpstr>PowerPoint Presentation</vt:lpstr>
      <vt:lpstr>PowerPoint Presentation</vt:lpstr>
      <vt:lpstr>PowerPoint Presentation</vt:lpstr>
      <vt:lpstr>globally</vt:lpstr>
      <vt:lpstr>Last but not least:  the soils.</vt:lpstr>
      <vt:lpstr>Erosion</vt:lpstr>
      <vt:lpstr>Soil salinization</vt:lpstr>
      <vt:lpstr>Human-induced factors that may lead to salinisation:</vt:lpstr>
      <vt:lpstr>Has the potential to destroy civilizations</vt:lpstr>
      <vt:lpstr>https://organicfarmermag.com/2021/06/identification-mitigation-and-management-of-saline-and-sodic-soils/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Agriculture</dc:title>
  <dc:creator>Bob Hickey</dc:creator>
  <cp:lastModifiedBy>Bob Hickey</cp:lastModifiedBy>
  <cp:revision>4</cp:revision>
  <dcterms:created xsi:type="dcterms:W3CDTF">2022-02-15T20:30:46Z</dcterms:created>
  <dcterms:modified xsi:type="dcterms:W3CDTF">2022-02-22T17:04:32Z</dcterms:modified>
</cp:coreProperties>
</file>