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78" r:id="rId6"/>
    <p:sldId id="259" r:id="rId7"/>
    <p:sldId id="282" r:id="rId8"/>
    <p:sldId id="260" r:id="rId9"/>
    <p:sldId id="262" r:id="rId10"/>
    <p:sldId id="273" r:id="rId11"/>
    <p:sldId id="274" r:id="rId12"/>
    <p:sldId id="263" r:id="rId13"/>
    <p:sldId id="264" r:id="rId14"/>
    <p:sldId id="265" r:id="rId15"/>
    <p:sldId id="266" r:id="rId16"/>
    <p:sldId id="267" r:id="rId17"/>
    <p:sldId id="269" r:id="rId18"/>
    <p:sldId id="281" r:id="rId19"/>
    <p:sldId id="279" r:id="rId20"/>
    <p:sldId id="280" r:id="rId21"/>
    <p:sldId id="285" r:id="rId22"/>
    <p:sldId id="288" r:id="rId23"/>
    <p:sldId id="287" r:id="rId24"/>
    <p:sldId id="270" r:id="rId25"/>
    <p:sldId id="271" r:id="rId26"/>
    <p:sldId id="272" r:id="rId27"/>
    <p:sldId id="276" r:id="rId28"/>
    <p:sldId id="283" r:id="rId29"/>
    <p:sldId id="27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12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dc.noaa.gov/sotc/synoptic/2017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oceancleanup.com/sources/" TargetMode="External"/><Relationship Id="rId2" Type="http://schemas.openxmlformats.org/officeDocument/2006/relationships/hyperlink" Target="https://www.dailymail.co.uk/sciencetech/article-4651756/Shocking-interactive-maps-Earth-s-plastic-pollution.html" TargetMode="External"/><Relationship Id="rId1" Type="http://schemas.openxmlformats.org/officeDocument/2006/relationships/slideLayout" Target="../slideLayouts/slideLayout2.xml"/><Relationship Id="rId5" Type="http://schemas.openxmlformats.org/officeDocument/2006/relationships/hyperlink" Target="https://news.nationalgeographic.com/2018/03/great-pacific-garbage-patch-plastics-environment/" TargetMode="External"/><Relationship Id="rId4" Type="http://schemas.openxmlformats.org/officeDocument/2006/relationships/hyperlink" Target="http://plasticadrift.org/?lat=47.3&amp;lng=-130.6&amp;center=-5&amp;startmon=jan&amp;direction=fw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ailymail.co.uk/sciencetech/article-3254786/Should-fear-North-Atlantic-blob-Climate-scientists-warn-record-cold-ocean-sign-changes-ocean-currents.html" TargetMode="External"/><Relationship Id="rId2" Type="http://schemas.openxmlformats.org/officeDocument/2006/relationships/hyperlink" Target="https://www.youtube.com/watch?v=3niR_-Kv4S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Ocean Circulation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569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1.bp.blogspot.com/-Q24R1MFJWyg/Uu5PEaJBVeI/AAAAAAAAQPc/sJwhf8Ry-bQ/s1600/el+nino+vs+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0"/>
            <a:ext cx="9066802" cy="680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8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astronomyonline.org/SolarSystem/Images/Earth_Moon/ElN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20" y="0"/>
            <a:ext cx="58909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5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pmel.noaa.gov/tao/elnino/gif/reynolds/nancy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74023"/>
            <a:ext cx="8763095" cy="678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6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impacts</a:t>
            </a:r>
          </a:p>
        </p:txBody>
      </p:sp>
      <p:sp>
        <p:nvSpPr>
          <p:cNvPr id="3" name="Content Placeholder 2"/>
          <p:cNvSpPr>
            <a:spLocks noGrp="1"/>
          </p:cNvSpPr>
          <p:nvPr>
            <p:ph idx="1"/>
          </p:nvPr>
        </p:nvSpPr>
        <p:spPr/>
        <p:txBody>
          <a:bodyPr/>
          <a:lstStyle/>
          <a:p>
            <a:endParaRPr lang="en-US"/>
          </a:p>
        </p:txBody>
      </p:sp>
      <p:pic>
        <p:nvPicPr>
          <p:cNvPr id="5122" name="Picture 2" descr="https://upload.wikimedia.org/wikipedia/commons/b/b7/El_Nino_regional_impac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349" y="0"/>
            <a:ext cx="61836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6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El Nino predictions</a:t>
            </a:r>
          </a:p>
        </p:txBody>
      </p:sp>
      <p:pic>
        <p:nvPicPr>
          <p:cNvPr id="6146" name="Picture 2" descr="http://www.noaanews.noaa.gov/stories2015/images/Outlook_map_temp2015_2F_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649" y="85060"/>
            <a:ext cx="8743351" cy="682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El </a:t>
            </a:r>
            <a:r>
              <a:rPr lang="en-US" dirty="0" err="1"/>
              <a:t>nino</a:t>
            </a:r>
            <a:r>
              <a:rPr lang="en-US" dirty="0"/>
              <a:t> predictions</a:t>
            </a:r>
          </a:p>
          <a:p>
            <a:endParaRPr lang="en-US" dirty="0"/>
          </a:p>
        </p:txBody>
      </p:sp>
      <p:pic>
        <p:nvPicPr>
          <p:cNvPr id="7170" name="Picture 2" descr="http://blackchristiannews.com/go/wp-content/uploads/2015/10/el-nino-wet-cold-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220" y="0"/>
            <a:ext cx="87837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1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6" name="Picture 4" descr="http://blogs.nicholas.duke.edu/thegreengrok/files/2013/03/ENSO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0"/>
            <a:ext cx="85697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8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Image result for image multivariate enso index"/>
          <p:cNvSpPr>
            <a:spLocks noChangeAspect="1" noChangeArrowheads="1"/>
          </p:cNvSpPr>
          <p:nvPr/>
        </p:nvSpPr>
        <p:spPr bwMode="auto">
          <a:xfrm>
            <a:off x="2938463" y="2319338"/>
            <a:ext cx="6315075" cy="2219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www.esrl.noaa.gov/psd/enso/mei/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0207"/>
            <a:ext cx="12192000" cy="425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8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E32-2163-4248-AA13-90DD9A5DEA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FDE3F00-A20E-47A3-B6DA-92A30EA9F35F}"/>
              </a:ext>
            </a:extLst>
          </p:cNvPr>
          <p:cNvPicPr>
            <a:picLocks noGrp="1" noChangeAspect="1"/>
          </p:cNvPicPr>
          <p:nvPr>
            <p:ph idx="1"/>
          </p:nvPr>
        </p:nvPicPr>
        <p:blipFill>
          <a:blip r:embed="rId2"/>
          <a:stretch>
            <a:fillRect/>
          </a:stretch>
        </p:blipFill>
        <p:spPr>
          <a:xfrm>
            <a:off x="3329609" y="9789"/>
            <a:ext cx="8862391" cy="6848211"/>
          </a:xfrm>
        </p:spPr>
      </p:pic>
    </p:spTree>
    <p:extLst>
      <p:ext uri="{BB962C8B-B14F-4D97-AF65-F5344CB8AC3E}">
        <p14:creationId xmlns:p14="http://schemas.microsoft.com/office/powerpoint/2010/main" val="355534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C839-54FE-4197-B8AA-E15A7A7F95A9}"/>
              </a:ext>
            </a:extLst>
          </p:cNvPr>
          <p:cNvSpPr>
            <a:spLocks noGrp="1"/>
          </p:cNvSpPr>
          <p:nvPr>
            <p:ph type="title"/>
          </p:nvPr>
        </p:nvSpPr>
        <p:spPr/>
        <p:txBody>
          <a:bodyPr/>
          <a:lstStyle/>
          <a:p>
            <a:r>
              <a:rPr lang="en-US" dirty="0"/>
              <a:t>The blob</a:t>
            </a:r>
          </a:p>
        </p:txBody>
      </p:sp>
      <p:pic>
        <p:nvPicPr>
          <p:cNvPr id="9" name="Content Placeholder 8">
            <a:extLst>
              <a:ext uri="{FF2B5EF4-FFF2-40B4-BE49-F238E27FC236}">
                <a16:creationId xmlns:a16="http://schemas.microsoft.com/office/drawing/2014/main" id="{FDB5CAE0-18EC-4539-BFF0-7DADACE2AB67}"/>
              </a:ext>
            </a:extLst>
          </p:cNvPr>
          <p:cNvPicPr>
            <a:picLocks noGrp="1" noChangeAspect="1"/>
          </p:cNvPicPr>
          <p:nvPr>
            <p:ph idx="1"/>
          </p:nvPr>
        </p:nvPicPr>
        <p:blipFill>
          <a:blip r:embed="rId2"/>
          <a:stretch>
            <a:fillRect/>
          </a:stretch>
        </p:blipFill>
        <p:spPr>
          <a:xfrm>
            <a:off x="3299791" y="-13252"/>
            <a:ext cx="8892209" cy="6871252"/>
          </a:xfrm>
        </p:spPr>
      </p:pic>
    </p:spTree>
    <p:extLst>
      <p:ext uri="{BB962C8B-B14F-4D97-AF65-F5344CB8AC3E}">
        <p14:creationId xmlns:p14="http://schemas.microsoft.com/office/powerpoint/2010/main" val="252194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Closely tied to the atmosphere, as you might expect.</a:t>
            </a:r>
          </a:p>
        </p:txBody>
      </p:sp>
      <p:sp>
        <p:nvSpPr>
          <p:cNvPr id="3" name="Content Placeholder 2"/>
          <p:cNvSpPr>
            <a:spLocks noGrp="1"/>
          </p:cNvSpPr>
          <p:nvPr>
            <p:ph idx="1"/>
          </p:nvPr>
        </p:nvSpPr>
        <p:spPr/>
        <p:txBody>
          <a:bodyPr/>
          <a:lstStyle/>
          <a:p>
            <a:r>
              <a:rPr lang="en-US" dirty="0"/>
              <a:t>Another way of moving energy from the equator to the poles</a:t>
            </a:r>
          </a:p>
        </p:txBody>
      </p:sp>
    </p:spTree>
    <p:extLst>
      <p:ext uri="{BB962C8B-B14F-4D97-AF65-F5344CB8AC3E}">
        <p14:creationId xmlns:p14="http://schemas.microsoft.com/office/powerpoint/2010/main" val="359607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449B-5780-48BC-8580-10879F7A8E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784C606-46BF-49B1-8B4F-699F45F58512}"/>
              </a:ext>
            </a:extLst>
          </p:cNvPr>
          <p:cNvPicPr>
            <a:picLocks noGrp="1" noChangeAspect="1"/>
          </p:cNvPicPr>
          <p:nvPr>
            <p:ph idx="1"/>
          </p:nvPr>
        </p:nvPicPr>
        <p:blipFill>
          <a:blip r:embed="rId2"/>
          <a:stretch>
            <a:fillRect/>
          </a:stretch>
        </p:blipFill>
        <p:spPr>
          <a:xfrm>
            <a:off x="2494723" y="9067"/>
            <a:ext cx="9697278" cy="6848933"/>
          </a:xfrm>
        </p:spPr>
      </p:pic>
    </p:spTree>
    <p:extLst>
      <p:ext uri="{BB962C8B-B14F-4D97-AF65-F5344CB8AC3E}">
        <p14:creationId xmlns:p14="http://schemas.microsoft.com/office/powerpoint/2010/main" val="2735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92BD-A3AC-4AB5-B258-B9C18F1C47A7}"/>
              </a:ext>
            </a:extLst>
          </p:cNvPr>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F656B604-A08A-49E2-A515-355F91229744}"/>
              </a:ext>
            </a:extLst>
          </p:cNvPr>
          <p:cNvPicPr>
            <a:picLocks noGrp="1" noChangeAspect="1"/>
          </p:cNvPicPr>
          <p:nvPr>
            <p:ph idx="1"/>
          </p:nvPr>
        </p:nvPicPr>
        <p:blipFill>
          <a:blip r:embed="rId2"/>
          <a:stretch>
            <a:fillRect/>
          </a:stretch>
        </p:blipFill>
        <p:spPr>
          <a:xfrm>
            <a:off x="468091" y="0"/>
            <a:ext cx="8865095" cy="6850302"/>
          </a:xfrm>
        </p:spPr>
      </p:pic>
    </p:spTree>
    <p:extLst>
      <p:ext uri="{BB962C8B-B14F-4D97-AF65-F5344CB8AC3E}">
        <p14:creationId xmlns:p14="http://schemas.microsoft.com/office/powerpoint/2010/main" val="198897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44C-3448-4E50-ADFF-87EBECE3308C}"/>
              </a:ext>
            </a:extLst>
          </p:cNvPr>
          <p:cNvSpPr>
            <a:spLocks noGrp="1"/>
          </p:cNvSpPr>
          <p:nvPr>
            <p:ph type="title"/>
          </p:nvPr>
        </p:nvSpPr>
        <p:spPr/>
        <p:txBody>
          <a:bodyPr/>
          <a:lstStyle/>
          <a:p>
            <a:endParaRPr lang="en-US"/>
          </a:p>
        </p:txBody>
      </p:sp>
      <p:pic>
        <p:nvPicPr>
          <p:cNvPr id="5" name="Content Placeholder 4" descr="Diagram&#10;&#10;Description automatically generated with low confidence">
            <a:extLst>
              <a:ext uri="{FF2B5EF4-FFF2-40B4-BE49-F238E27FC236}">
                <a16:creationId xmlns:a16="http://schemas.microsoft.com/office/drawing/2014/main" id="{AE4874FA-CF43-4157-A561-528DD0ADF700}"/>
              </a:ext>
            </a:extLst>
          </p:cNvPr>
          <p:cNvPicPr>
            <a:picLocks noGrp="1" noChangeAspect="1"/>
          </p:cNvPicPr>
          <p:nvPr>
            <p:ph idx="1"/>
          </p:nvPr>
        </p:nvPicPr>
        <p:blipFill>
          <a:blip r:embed="rId2"/>
          <a:stretch>
            <a:fillRect/>
          </a:stretch>
        </p:blipFill>
        <p:spPr>
          <a:xfrm>
            <a:off x="510131" y="-1"/>
            <a:ext cx="8844076" cy="6834059"/>
          </a:xfrm>
        </p:spPr>
      </p:pic>
    </p:spTree>
    <p:extLst>
      <p:ext uri="{BB962C8B-B14F-4D97-AF65-F5344CB8AC3E}">
        <p14:creationId xmlns:p14="http://schemas.microsoft.com/office/powerpoint/2010/main" val="88284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1CFF-FC2B-42A0-88CD-205879CA8BA3}"/>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43519066-AF98-4E7C-80D8-BE7163E2ED07}"/>
              </a:ext>
            </a:extLst>
          </p:cNvPr>
          <p:cNvPicPr>
            <a:picLocks noGrp="1" noChangeAspect="1"/>
          </p:cNvPicPr>
          <p:nvPr>
            <p:ph idx="1"/>
          </p:nvPr>
        </p:nvPicPr>
        <p:blipFill>
          <a:blip r:embed="rId2"/>
          <a:stretch>
            <a:fillRect/>
          </a:stretch>
        </p:blipFill>
        <p:spPr>
          <a:xfrm>
            <a:off x="685800" y="-1"/>
            <a:ext cx="8815551" cy="6812017"/>
          </a:xfrm>
        </p:spPr>
      </p:pic>
    </p:spTree>
    <p:extLst>
      <p:ext uri="{BB962C8B-B14F-4D97-AF65-F5344CB8AC3E}">
        <p14:creationId xmlns:p14="http://schemas.microsoft.com/office/powerpoint/2010/main" val="369782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about the Pacific decadal oscillation?</a:t>
            </a:r>
          </a:p>
        </p:txBody>
      </p:sp>
      <p:sp>
        <p:nvSpPr>
          <p:cNvPr id="3" name="Content Placeholder 2"/>
          <p:cNvSpPr>
            <a:spLocks noGrp="1"/>
          </p:cNvSpPr>
          <p:nvPr>
            <p:ph idx="1"/>
          </p:nvPr>
        </p:nvSpPr>
        <p:spPr/>
        <p:txBody>
          <a:bodyPr/>
          <a:lstStyle/>
          <a:p>
            <a:r>
              <a:rPr lang="en-US" dirty="0"/>
              <a:t>Similar to El Nino, but affects the northern pacific.</a:t>
            </a:r>
          </a:p>
          <a:p>
            <a:r>
              <a:rPr lang="en-US" dirty="0"/>
              <a:t>Warm and cold phases</a:t>
            </a:r>
          </a:p>
          <a:p>
            <a:r>
              <a:rPr lang="en-US" dirty="0"/>
              <a:t>BUT – operates over decades (20-30 years), not months.</a:t>
            </a:r>
          </a:p>
        </p:txBody>
      </p:sp>
    </p:spTree>
    <p:extLst>
      <p:ext uri="{BB962C8B-B14F-4D97-AF65-F5344CB8AC3E}">
        <p14:creationId xmlns:p14="http://schemas.microsoft.com/office/powerpoint/2010/main" val="365799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goes-r.gov/users/comet/tropical/textbook_2nd_edition/media/graphics/pdo_hare_fisher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11"/>
            <a:ext cx="6590413" cy="6867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7D4501-C7AD-4696-800A-5D172066F06C}"/>
              </a:ext>
            </a:extLst>
          </p:cNvPr>
          <p:cNvSpPr/>
          <p:nvPr/>
        </p:nvSpPr>
        <p:spPr>
          <a:xfrm>
            <a:off x="0" y="3424444"/>
            <a:ext cx="7056782"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E1CF19-B897-4D89-9A07-0ECB9196CFB4}"/>
              </a:ext>
            </a:extLst>
          </p:cNvPr>
          <p:cNvPicPr>
            <a:picLocks noChangeAspect="1"/>
          </p:cNvPicPr>
          <p:nvPr/>
        </p:nvPicPr>
        <p:blipFill>
          <a:blip r:embed="rId3"/>
          <a:stretch>
            <a:fillRect/>
          </a:stretch>
        </p:blipFill>
        <p:spPr>
          <a:xfrm>
            <a:off x="6590413" y="1789897"/>
            <a:ext cx="5601587" cy="5068103"/>
          </a:xfrm>
          <a:prstGeom prst="rect">
            <a:avLst/>
          </a:prstGeom>
        </p:spPr>
      </p:pic>
    </p:spTree>
    <p:extLst>
      <p:ext uri="{BB962C8B-B14F-4D97-AF65-F5344CB8AC3E}">
        <p14:creationId xmlns:p14="http://schemas.microsoft.com/office/powerpoint/2010/main" val="4179323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s://upload.wikimedia.org/wikipedia/commons/thumb/0/09/PDO.svg/1000px-PD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63" y="695739"/>
            <a:ext cx="9480402" cy="61622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7A456-2E80-469B-B9F4-8C2DF7147E0D}"/>
              </a:ext>
            </a:extLst>
          </p:cNvPr>
          <p:cNvSpPr txBox="1"/>
          <p:nvPr/>
        </p:nvSpPr>
        <p:spPr>
          <a:xfrm>
            <a:off x="9594712" y="5586484"/>
            <a:ext cx="2445027" cy="923330"/>
          </a:xfrm>
          <a:prstGeom prst="rect">
            <a:avLst/>
          </a:prstGeom>
          <a:noFill/>
        </p:spPr>
        <p:txBody>
          <a:bodyPr wrap="square" rtlCol="0">
            <a:spAutoFit/>
          </a:bodyPr>
          <a:lstStyle/>
          <a:p>
            <a:r>
              <a:rPr lang="en-US" dirty="0"/>
              <a:t>Red = warm phase, blue=cold phase, line= 5-year running average</a:t>
            </a:r>
          </a:p>
        </p:txBody>
      </p:sp>
    </p:spTree>
    <p:extLst>
      <p:ext uri="{BB962C8B-B14F-4D97-AF65-F5344CB8AC3E}">
        <p14:creationId xmlns:p14="http://schemas.microsoft.com/office/powerpoint/2010/main" val="219635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Experts also believe the PDO can intensify or diminish the impacts of ENSO according to its phase. If both ENSO and the PDO are in the same phase, it is believed that El Niño/La Nina impacts may be magnified. Conversely, if ENSO and the PDO are out of phase, it has been proposed that they may offset one another, preventing "true" ENSO impacts from occurring. </a:t>
            </a:r>
          </a:p>
        </p:txBody>
      </p:sp>
    </p:spTree>
    <p:extLst>
      <p:ext uri="{BB962C8B-B14F-4D97-AF65-F5344CB8AC3E}">
        <p14:creationId xmlns:p14="http://schemas.microsoft.com/office/powerpoint/2010/main" val="61886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BAB6-8883-48E5-A088-911B3681F067}"/>
              </a:ext>
            </a:extLst>
          </p:cNvPr>
          <p:cNvSpPr>
            <a:spLocks noGrp="1"/>
          </p:cNvSpPr>
          <p:nvPr>
            <p:ph type="title"/>
          </p:nvPr>
        </p:nvSpPr>
        <p:spPr>
          <a:xfrm>
            <a:off x="139149" y="89452"/>
            <a:ext cx="2216425" cy="5701748"/>
          </a:xfrm>
        </p:spPr>
        <p:txBody>
          <a:bodyPr/>
          <a:lstStyle/>
          <a:p>
            <a:r>
              <a:rPr lang="en-US" dirty="0"/>
              <a:t>Try to tie ocean temps to ENSO/PDO</a:t>
            </a:r>
          </a:p>
        </p:txBody>
      </p:sp>
      <p:sp>
        <p:nvSpPr>
          <p:cNvPr id="3" name="Content Placeholder 2">
            <a:extLst>
              <a:ext uri="{FF2B5EF4-FFF2-40B4-BE49-F238E27FC236}">
                <a16:creationId xmlns:a16="http://schemas.microsoft.com/office/drawing/2014/main" id="{CDFC3EE1-2782-4C56-B398-A332199C5C3F}"/>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14C88A9D-0533-44B6-A6CB-0AF7905978CD}"/>
              </a:ext>
            </a:extLst>
          </p:cNvPr>
          <p:cNvPicPr>
            <a:picLocks noChangeAspect="1"/>
          </p:cNvPicPr>
          <p:nvPr/>
        </p:nvPicPr>
        <p:blipFill>
          <a:blip r:embed="rId2"/>
          <a:stretch>
            <a:fillRect/>
          </a:stretch>
        </p:blipFill>
        <p:spPr>
          <a:xfrm>
            <a:off x="2494723" y="9067"/>
            <a:ext cx="9697278" cy="6848933"/>
          </a:xfrm>
          <a:prstGeom prst="rect">
            <a:avLst/>
          </a:prstGeom>
        </p:spPr>
      </p:pic>
    </p:spTree>
    <p:extLst>
      <p:ext uri="{BB962C8B-B14F-4D97-AF65-F5344CB8AC3E}">
        <p14:creationId xmlns:p14="http://schemas.microsoft.com/office/powerpoint/2010/main" val="191500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there are more of these all over the world</a:t>
            </a:r>
          </a:p>
        </p:txBody>
      </p:sp>
      <p:sp>
        <p:nvSpPr>
          <p:cNvPr id="3" name="Content Placeholder 2"/>
          <p:cNvSpPr>
            <a:spLocks noGrp="1"/>
          </p:cNvSpPr>
          <p:nvPr>
            <p:ph idx="1"/>
          </p:nvPr>
        </p:nvSpPr>
        <p:spPr/>
        <p:txBody>
          <a:bodyPr/>
          <a:lstStyle/>
          <a:p>
            <a:r>
              <a:rPr lang="en-US" dirty="0"/>
              <a:t>Interrelationships not well understood, if at all.</a:t>
            </a:r>
          </a:p>
          <a:p>
            <a:r>
              <a:rPr lang="en-US" dirty="0"/>
              <a:t>If you’re interested, a lot more info, including interrelationships, can be found at </a:t>
            </a:r>
            <a:r>
              <a:rPr lang="en-US" dirty="0">
                <a:hlinkClick r:id="rId2"/>
              </a:rPr>
              <a:t>https://www.ncdc.noaa.gov/sotc/synoptic/201712</a:t>
            </a:r>
            <a:endParaRPr lang="en-US" dirty="0"/>
          </a:p>
          <a:p>
            <a:endParaRPr lang="en-US" dirty="0"/>
          </a:p>
        </p:txBody>
      </p:sp>
    </p:spTree>
    <p:extLst>
      <p:ext uri="{BB962C8B-B14F-4D97-AF65-F5344CB8AC3E}">
        <p14:creationId xmlns:p14="http://schemas.microsoft.com/office/powerpoint/2010/main" val="343253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D3A9910-B328-42C4-A4A5-74E633EFF15A}"/>
              </a:ext>
            </a:extLst>
          </p:cNvPr>
          <p:cNvPicPr>
            <a:picLocks noGrp="1" noChangeAspect="1"/>
          </p:cNvPicPr>
          <p:nvPr>
            <p:ph idx="1"/>
          </p:nvPr>
        </p:nvPicPr>
        <p:blipFill>
          <a:blip r:embed="rId2"/>
          <a:stretch>
            <a:fillRect/>
          </a:stretch>
        </p:blipFill>
        <p:spPr>
          <a:xfrm>
            <a:off x="-1" y="7454"/>
            <a:ext cx="9134061" cy="6850546"/>
          </a:xfrm>
        </p:spPr>
      </p:pic>
    </p:spTree>
    <p:extLst>
      <p:ext uri="{BB962C8B-B14F-4D97-AF65-F5344CB8AC3E}">
        <p14:creationId xmlns:p14="http://schemas.microsoft.com/office/powerpoint/2010/main" val="207056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D2D5-2876-47BE-B108-AA9FED4970AD}"/>
              </a:ext>
            </a:extLst>
          </p:cNvPr>
          <p:cNvSpPr>
            <a:spLocks noGrp="1"/>
          </p:cNvSpPr>
          <p:nvPr>
            <p:ph type="title"/>
          </p:nvPr>
        </p:nvSpPr>
        <p:spPr/>
        <p:txBody>
          <a:bodyPr/>
          <a:lstStyle/>
          <a:p>
            <a:r>
              <a:rPr lang="en-US" dirty="0"/>
              <a:t>Ocean environmental issues</a:t>
            </a:r>
          </a:p>
        </p:txBody>
      </p:sp>
      <p:sp>
        <p:nvSpPr>
          <p:cNvPr id="3" name="Content Placeholder 2">
            <a:extLst>
              <a:ext uri="{FF2B5EF4-FFF2-40B4-BE49-F238E27FC236}">
                <a16:creationId xmlns:a16="http://schemas.microsoft.com/office/drawing/2014/main" id="{19970BC6-8079-4345-9BA2-D392A824806E}"/>
              </a:ext>
            </a:extLst>
          </p:cNvPr>
          <p:cNvSpPr>
            <a:spLocks noGrp="1"/>
          </p:cNvSpPr>
          <p:nvPr>
            <p:ph idx="1"/>
          </p:nvPr>
        </p:nvSpPr>
        <p:spPr/>
        <p:txBody>
          <a:bodyPr/>
          <a:lstStyle/>
          <a:p>
            <a:r>
              <a:rPr lang="en-US" dirty="0"/>
              <a:t>General pollution.  Including plastics: </a:t>
            </a:r>
          </a:p>
          <a:p>
            <a:pPr lvl="1"/>
            <a:r>
              <a:rPr lang="en-US" dirty="0">
                <a:hlinkClick r:id="rId2"/>
              </a:rPr>
              <a:t>https://www.dailymail.co.uk/sciencetech/article-4651756/Shocking-interactive-maps-Earth-s-plastic-pollution.html</a:t>
            </a:r>
            <a:endParaRPr lang="en-US" dirty="0"/>
          </a:p>
          <a:p>
            <a:pPr lvl="1"/>
            <a:r>
              <a:rPr lang="en-US" dirty="0">
                <a:hlinkClick r:id="rId3"/>
              </a:rPr>
              <a:t>https://www.theoceancleanup.com/sources/</a:t>
            </a:r>
            <a:endParaRPr lang="en-US" dirty="0"/>
          </a:p>
          <a:p>
            <a:pPr lvl="1"/>
            <a:r>
              <a:rPr lang="en-US" dirty="0">
                <a:hlinkClick r:id="rId4"/>
              </a:rPr>
              <a:t>http://plasticadrift.org/?lat=47.3&amp;lng=-130.6&amp;center=-5&amp;startmon=jan&amp;direction=fwd</a:t>
            </a:r>
            <a:endParaRPr lang="en-US" dirty="0"/>
          </a:p>
          <a:p>
            <a:pPr lvl="1"/>
            <a:r>
              <a:rPr lang="en-US" dirty="0">
                <a:hlinkClick r:id="rId5"/>
              </a:rPr>
              <a:t>https://news.nationalgeographic.com/2018/03/great-pacific-garbage-patch-plastics-environment/</a:t>
            </a:r>
            <a:endParaRPr lang="en-US" dirty="0"/>
          </a:p>
          <a:p>
            <a:pPr lvl="1"/>
            <a:endParaRPr lang="en-US" dirty="0"/>
          </a:p>
          <a:p>
            <a:r>
              <a:rPr lang="en-US" dirty="0"/>
              <a:t>Overfishing</a:t>
            </a:r>
          </a:p>
        </p:txBody>
      </p:sp>
    </p:spTree>
    <p:extLst>
      <p:ext uri="{BB962C8B-B14F-4D97-AF65-F5344CB8AC3E}">
        <p14:creationId xmlns:p14="http://schemas.microsoft.com/office/powerpoint/2010/main" val="414967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www.aip.org/history/climate/images/conveyor-b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1" y="147668"/>
            <a:ext cx="9566753" cy="668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2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 – animation of ocean conveyor belt</a:t>
            </a:r>
          </a:p>
        </p:txBody>
      </p:sp>
      <p:sp>
        <p:nvSpPr>
          <p:cNvPr id="3" name="Content Placeholder 2"/>
          <p:cNvSpPr>
            <a:spLocks noGrp="1"/>
          </p:cNvSpPr>
          <p:nvPr>
            <p:ph idx="1"/>
          </p:nvPr>
        </p:nvSpPr>
        <p:spPr/>
        <p:txBody>
          <a:bodyPr/>
          <a:lstStyle/>
          <a:p>
            <a:r>
              <a:rPr lang="en-US" dirty="0">
                <a:hlinkClick r:id="rId2"/>
              </a:rPr>
              <a:t>https://www.youtube.com/watch?v=3niR_-Kv4SM</a:t>
            </a:r>
            <a:endParaRPr lang="en-US" dirty="0"/>
          </a:p>
          <a:p>
            <a:r>
              <a:rPr lang="en-US" dirty="0"/>
              <a:t>But.. Fear the blob. </a:t>
            </a:r>
            <a:r>
              <a:rPr lang="en-US" dirty="0">
                <a:hlinkClick r:id="rId3"/>
              </a:rPr>
              <a:t>http://www.dailymail.co.uk/sciencetech/article-3254786/Should-fear-North-Atlantic-blob-Climate-scientists-warn-record-cold-ocean-sign-changes-ocean-currents.html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65362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a closer look at the pacific</a:t>
            </a:r>
          </a:p>
        </p:txBody>
      </p:sp>
      <p:sp>
        <p:nvSpPr>
          <p:cNvPr id="3" name="Content Placeholder 2"/>
          <p:cNvSpPr>
            <a:spLocks noGrp="1"/>
          </p:cNvSpPr>
          <p:nvPr>
            <p:ph idx="1"/>
          </p:nvPr>
        </p:nvSpPr>
        <p:spPr/>
        <p:txBody>
          <a:bodyPr/>
          <a:lstStyle/>
          <a:p>
            <a:r>
              <a:rPr lang="en-US" dirty="0"/>
              <a:t>El Nino, La Nina, and pacific decadal oscillation</a:t>
            </a:r>
          </a:p>
        </p:txBody>
      </p:sp>
    </p:spTree>
    <p:extLst>
      <p:ext uri="{BB962C8B-B14F-4D97-AF65-F5344CB8AC3E}">
        <p14:creationId xmlns:p14="http://schemas.microsoft.com/office/powerpoint/2010/main" val="57804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FDB3-F37E-4992-B546-5BD580A9E0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731C4-DE13-4AD6-8E9A-054042464DD1}"/>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D1CCADD0-D731-49EF-90D0-ABA8B2E8F92B}"/>
              </a:ext>
            </a:extLst>
          </p:cNvPr>
          <p:cNvPicPr>
            <a:picLocks noChangeAspect="1"/>
          </p:cNvPicPr>
          <p:nvPr/>
        </p:nvPicPr>
        <p:blipFill>
          <a:blip r:embed="rId2"/>
          <a:stretch>
            <a:fillRect/>
          </a:stretch>
        </p:blipFill>
        <p:spPr>
          <a:xfrm>
            <a:off x="-1" y="7454"/>
            <a:ext cx="9134061" cy="6850546"/>
          </a:xfrm>
          <a:prstGeom prst="rect">
            <a:avLst/>
          </a:prstGeom>
        </p:spPr>
      </p:pic>
    </p:spTree>
    <p:extLst>
      <p:ext uri="{BB962C8B-B14F-4D97-AF65-F5344CB8AC3E}">
        <p14:creationId xmlns:p14="http://schemas.microsoft.com/office/powerpoint/2010/main" val="304520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nino</a:t>
            </a:r>
            <a:r>
              <a:rPr lang="en-US" dirty="0"/>
              <a:t>, la </a:t>
            </a:r>
            <a:r>
              <a:rPr lang="en-US" dirty="0" err="1"/>
              <a:t>nina</a:t>
            </a:r>
            <a:r>
              <a:rPr lang="en-US" dirty="0"/>
              <a:t> events</a:t>
            </a:r>
          </a:p>
        </p:txBody>
      </p:sp>
      <p:sp>
        <p:nvSpPr>
          <p:cNvPr id="3" name="Content Placeholder 2"/>
          <p:cNvSpPr>
            <a:spLocks noGrp="1"/>
          </p:cNvSpPr>
          <p:nvPr>
            <p:ph idx="1"/>
          </p:nvPr>
        </p:nvSpPr>
        <p:spPr/>
        <p:txBody>
          <a:bodyPr/>
          <a:lstStyle/>
          <a:p>
            <a:r>
              <a:rPr lang="en-US" dirty="0"/>
              <a:t>ENSO: El Nino Southern Oscillation – the term for the overall cycle.</a:t>
            </a:r>
          </a:p>
          <a:p>
            <a:r>
              <a:rPr lang="en-US" dirty="0"/>
              <a:t>Tied to water temperatures (and thus, currents and winds) along the equator.</a:t>
            </a:r>
          </a:p>
          <a:p>
            <a:r>
              <a:rPr lang="en-US" dirty="0"/>
              <a:t>El Nino = warm pacific.  No upwelling near S America.  This is a bad thing….</a:t>
            </a:r>
          </a:p>
          <a:p>
            <a:r>
              <a:rPr lang="en-US" dirty="0"/>
              <a:t>La Nina = cooler pacific.  Heavy upwelling near S America</a:t>
            </a:r>
          </a:p>
          <a:p>
            <a:r>
              <a:rPr lang="en-US" dirty="0"/>
              <a:t>6-18 month events.</a:t>
            </a:r>
          </a:p>
        </p:txBody>
      </p:sp>
    </p:spTree>
    <p:extLst>
      <p:ext uri="{BB962C8B-B14F-4D97-AF65-F5344CB8AC3E}">
        <p14:creationId xmlns:p14="http://schemas.microsoft.com/office/powerpoint/2010/main" val="294842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tampabay.com/specials/2010/graphics/la-nina-vs-el-nino/la-nina-vs-el-n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1039"/>
            <a:ext cx="12133937" cy="444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36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131</TotalTime>
  <Words>425</Words>
  <Application>Microsoft Office PowerPoint</Application>
  <PresentationFormat>Widescreen</PresentationFormat>
  <Paragraphs>37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Celestial</vt:lpstr>
      <vt:lpstr>Ocean Circulation</vt:lpstr>
      <vt:lpstr>Closely tied to the atmosphere, as you might expect.</vt:lpstr>
      <vt:lpstr>PowerPoint Presentation</vt:lpstr>
      <vt:lpstr>PowerPoint Presentation</vt:lpstr>
      <vt:lpstr>Nasa – animation of ocean conveyor belt</vt:lpstr>
      <vt:lpstr>Now, a closer look at the pacific</vt:lpstr>
      <vt:lpstr>PowerPoint Presentation</vt:lpstr>
      <vt:lpstr>El nino, la nina events</vt:lpstr>
      <vt:lpstr>PowerPoint Presentation</vt:lpstr>
      <vt:lpstr>PowerPoint Presentation</vt:lpstr>
      <vt:lpstr>PowerPoint Presentation</vt:lpstr>
      <vt:lpstr>PowerPoint Presentation</vt:lpstr>
      <vt:lpstr>Global impacts</vt:lpstr>
      <vt:lpstr>PowerPoint Presentation</vt:lpstr>
      <vt:lpstr>PowerPoint Presentation</vt:lpstr>
      <vt:lpstr>PowerPoint Presentation</vt:lpstr>
      <vt:lpstr>PowerPoint Presentation</vt:lpstr>
      <vt:lpstr>PowerPoint Presentation</vt:lpstr>
      <vt:lpstr>The blob</vt:lpstr>
      <vt:lpstr>PowerPoint Presentation</vt:lpstr>
      <vt:lpstr>PowerPoint Presentation</vt:lpstr>
      <vt:lpstr>PowerPoint Presentation</vt:lpstr>
      <vt:lpstr>PowerPoint Presentation</vt:lpstr>
      <vt:lpstr>But what about the Pacific decadal oscillation?</vt:lpstr>
      <vt:lpstr>PowerPoint Presentation</vt:lpstr>
      <vt:lpstr>PowerPoint Presentation</vt:lpstr>
      <vt:lpstr>PowerPoint Presentation</vt:lpstr>
      <vt:lpstr>Try to tie ocean temps to ENSO/PDO</vt:lpstr>
      <vt:lpstr>And there are more of these all over the world</vt:lpstr>
      <vt:lpstr>Ocean environmental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Circulation</dc:title>
  <dc:creator>Bob Hickey</dc:creator>
  <cp:lastModifiedBy>Bob Hickey</cp:lastModifiedBy>
  <cp:revision>13</cp:revision>
  <dcterms:created xsi:type="dcterms:W3CDTF">2016-01-22T04:23:20Z</dcterms:created>
  <dcterms:modified xsi:type="dcterms:W3CDTF">2022-10-02T19:57:04Z</dcterms:modified>
</cp:coreProperties>
</file>