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359" r:id="rId2"/>
    <p:sldId id="360" r:id="rId3"/>
    <p:sldId id="361" r:id="rId4"/>
    <p:sldId id="362" r:id="rId5"/>
    <p:sldId id="363" r:id="rId6"/>
    <p:sldId id="314" r:id="rId7"/>
    <p:sldId id="364" r:id="rId8"/>
    <p:sldId id="365" r:id="rId9"/>
    <p:sldId id="366" r:id="rId10"/>
    <p:sldId id="330" r:id="rId11"/>
    <p:sldId id="349" r:id="rId12"/>
    <p:sldId id="347" r:id="rId13"/>
    <p:sldId id="346" r:id="rId14"/>
    <p:sldId id="367" r:id="rId15"/>
    <p:sldId id="345" r:id="rId16"/>
    <p:sldId id="352" r:id="rId17"/>
    <p:sldId id="355" r:id="rId18"/>
    <p:sldId id="341" r:id="rId19"/>
    <p:sldId id="342" r:id="rId20"/>
    <p:sldId id="343" r:id="rId21"/>
    <p:sldId id="339" r:id="rId22"/>
    <p:sldId id="340" r:id="rId23"/>
    <p:sldId id="336" r:id="rId24"/>
    <p:sldId id="369" r:id="rId25"/>
    <p:sldId id="370" r:id="rId26"/>
    <p:sldId id="344" r:id="rId27"/>
    <p:sldId id="307" r:id="rId28"/>
    <p:sldId id="357" r:id="rId29"/>
    <p:sldId id="358" r:id="rId30"/>
    <p:sldId id="356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Open Sans Light" panose="020B0306030504020204" pitchFamily="34" charset="0"/>
      <p:regular r:id="rId42"/>
      <p:italic r:id="rId43"/>
    </p:embeddedFont>
    <p:embeddedFont>
      <p:font typeface="Wingdings 3" panose="05040102010807070707" pitchFamily="18" charset="2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Roggio" initials="SR" lastIdx="18" clrIdx="0"/>
  <p:cmAuthor id="1" name="Sheehy, Matthew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FF"/>
    <a:srgbClr val="FF8700"/>
    <a:srgbClr val="FF4F00"/>
    <a:srgbClr val="006699"/>
    <a:srgbClr val="FFC500"/>
    <a:srgbClr val="4F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 autoAdjust="0"/>
    <p:restoredTop sz="88230" autoAdjust="0"/>
  </p:normalViewPr>
  <p:slideViewPr>
    <p:cSldViewPr>
      <p:cViewPr varScale="1">
        <p:scale>
          <a:sx n="133" d="100"/>
          <a:sy n="133" d="100"/>
        </p:scale>
        <p:origin x="77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12120"/>
    </p:cViewPr>
  </p:sorterViewPr>
  <p:notesViewPr>
    <p:cSldViewPr>
      <p:cViewPr varScale="1">
        <p:scale>
          <a:sx n="71" d="100"/>
          <a:sy n="71" d="100"/>
        </p:scale>
        <p:origin x="-280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8B33-D9DC-4A50-9353-FFB4030E322C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CA119-78C6-4B7B-944D-389C2B129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39635-4331-4800-AD55-7FDA14096C54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5E19D-7D07-4765-AE64-786F54E2D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0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8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7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E19D-7D07-4765-AE64-786F54E2D2B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4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17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7C1942-64D4-4F1F-B64D-611174421FA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BF92-57A3-4CF5-A5BD-BD5D413C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66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ider.com/far-right-pundits-deep-state-made-hurricane-ian-to-target-desantis-2022-1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iro.au/acc/global-cfc-emissions-now-declining-agai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science.com/environment/the-hole-in-the-ozone-layer-is-the-smallest-its-been-in-almost-30-year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vs.gsfc.nasa.gov/cgi-bin/details.cgi?aid=11781" TargetMode="External"/><Relationship Id="rId2" Type="http://schemas.openxmlformats.org/officeDocument/2006/relationships/hyperlink" Target="https://www.youtube.com/watch?v=phbvQenRgL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U6pxSNDPh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Ozone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But first, let’s deconstruct this. </a:t>
            </a:r>
            <a:r>
              <a:rPr lang="en-US">
                <a:hlinkClick r:id="rId2"/>
              </a:rPr>
              <a:t>https://www.insider.com/far-right-pundits-deep-state-made-hurricane-ian-to-target-desantis-2022-10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248400" y="3891484"/>
            <a:ext cx="2409444" cy="1213916"/>
            <a:chOff x="0" y="1755874"/>
            <a:chExt cx="2990088" cy="1669851"/>
          </a:xfrm>
          <a:solidFill>
            <a:srgbClr val="FFC500"/>
          </a:solidFill>
        </p:grpSpPr>
        <p:sp>
          <p:nvSpPr>
            <p:cNvPr id="22" name="Rounded Rectangle 21"/>
            <p:cNvSpPr/>
            <p:nvPr/>
          </p:nvSpPr>
          <p:spPr>
            <a:xfrm>
              <a:off x="0" y="1755874"/>
              <a:ext cx="2990088" cy="166985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81515" y="1837389"/>
              <a:ext cx="2827058" cy="15068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48400" y="2362200"/>
            <a:ext cx="2409445" cy="1213916"/>
            <a:chOff x="6248400" y="2362200"/>
            <a:chExt cx="2409445" cy="1213916"/>
          </a:xfrm>
        </p:grpSpPr>
        <p:sp>
          <p:nvSpPr>
            <p:cNvPr id="19" name="Rounded Rectangle 18"/>
            <p:cNvSpPr/>
            <p:nvPr/>
          </p:nvSpPr>
          <p:spPr>
            <a:xfrm>
              <a:off x="6248401" y="2362200"/>
              <a:ext cx="2409444" cy="1213916"/>
            </a:xfrm>
            <a:prstGeom prst="roundRect">
              <a:avLst/>
            </a:prstGeom>
            <a:solidFill>
              <a:srgbClr val="FFC5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6248400" y="2438400"/>
              <a:ext cx="2362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Open Sans Light"/>
                  <a:cs typeface="Open Sans Light"/>
                </a:rPr>
                <a:t>Lower than normal ozone levels in the atmosphere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867400" y="39624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srgbClr val="000000"/>
                </a:solidFill>
                <a:latin typeface="Open Sans Light"/>
                <a:cs typeface="Open Sans Light"/>
              </a:rPr>
              <a:t>CFCs might be causing the ozone to disappear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03231" y="3851947"/>
            <a:ext cx="2409444" cy="1213916"/>
            <a:chOff x="0" y="1755874"/>
            <a:chExt cx="2990088" cy="1669851"/>
          </a:xfrm>
          <a:solidFill>
            <a:srgbClr val="FFC500"/>
          </a:solidFill>
        </p:grpSpPr>
        <p:sp>
          <p:nvSpPr>
            <p:cNvPr id="12" name="Rounded Rectangle 11"/>
            <p:cNvSpPr/>
            <p:nvPr/>
          </p:nvSpPr>
          <p:spPr>
            <a:xfrm>
              <a:off x="0" y="1755874"/>
              <a:ext cx="2990088" cy="166985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6"/>
            <p:cNvSpPr/>
            <p:nvPr/>
          </p:nvSpPr>
          <p:spPr>
            <a:xfrm>
              <a:off x="81515" y="1837389"/>
              <a:ext cx="2827059" cy="15068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dirty="0">
                  <a:solidFill>
                    <a:srgbClr val="000000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</a:t>
              </a:r>
              <a:r>
                <a:rPr lang="en-US" sz="2600" kern="1200" dirty="0">
                  <a:solidFill>
                    <a:srgbClr val="000000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nference?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91199" y="2240324"/>
            <a:ext cx="2409444" cy="1362780"/>
            <a:chOff x="-1" y="0"/>
            <a:chExt cx="2990087" cy="1669852"/>
          </a:xfrm>
          <a:solidFill>
            <a:srgbClr val="FFC5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-1" y="0"/>
              <a:ext cx="2990087" cy="166985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81517" y="81515"/>
              <a:ext cx="2827058" cy="150682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dirty="0">
                  <a:solidFill>
                    <a:schemeClr val="tx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</a:t>
              </a:r>
              <a:r>
                <a:rPr lang="en-US" sz="2600" kern="1200" dirty="0">
                  <a:solidFill>
                    <a:schemeClr val="tx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bservation?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4800" y="7620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Do </a:t>
            </a:r>
            <a:r>
              <a:rPr lang="en-US" sz="44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CFCs</a:t>
            </a:r>
            <a:r>
              <a:rPr lang="en-US" sz="44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cause ozone depletion?</a:t>
            </a:r>
            <a:endParaRPr lang="en-US" sz="44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5" name="Picture 4" descr="infographic_02_07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" y="1828800"/>
            <a:ext cx="6894406" cy="47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00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398" y="533400"/>
            <a:ext cx="662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HYPOTHESIS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CFCs are breaking down O</a:t>
            </a:r>
            <a:r>
              <a:rPr lang="en-US" sz="3600" baseline="-250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</a:t>
            </a:r>
            <a:endParaRPr lang="en-US" sz="36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399" y="2133600"/>
            <a:ext cx="6629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PREDICTION</a:t>
            </a:r>
          </a:p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IF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polar clouds and sunlight were causing </a:t>
            </a:r>
            <a:r>
              <a:rPr lang="en-US" sz="3600" dirty="0" err="1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Cl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to react with O</a:t>
            </a:r>
            <a:r>
              <a:rPr lang="en-US" sz="3600" baseline="-250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, </a:t>
            </a:r>
          </a:p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THEN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many </a:t>
            </a:r>
            <a:r>
              <a:rPr lang="en-US" sz="3600" dirty="0" err="1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ClO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molecules should be found in the atmosphere.</a:t>
            </a:r>
            <a:endParaRPr lang="en-US" sz="36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60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97198" y="1430866"/>
            <a:ext cx="5384802" cy="1934765"/>
            <a:chOff x="2997198" y="1430866"/>
            <a:chExt cx="5384802" cy="1934765"/>
          </a:xfrm>
        </p:grpSpPr>
        <p:sp>
          <p:nvSpPr>
            <p:cNvPr id="3" name="Freeform 2"/>
            <p:cNvSpPr/>
            <p:nvPr/>
          </p:nvSpPr>
          <p:spPr>
            <a:xfrm>
              <a:off x="3048000" y="1430866"/>
              <a:ext cx="5334000" cy="1934765"/>
            </a:xfrm>
            <a:custGeom>
              <a:avLst/>
              <a:gdLst>
                <a:gd name="connsiteX0" fmla="*/ 0 w 3784600"/>
                <a:gd name="connsiteY0" fmla="*/ 241846 h 1934765"/>
                <a:gd name="connsiteX1" fmla="*/ 2817218 w 3784600"/>
                <a:gd name="connsiteY1" fmla="*/ 241846 h 1934765"/>
                <a:gd name="connsiteX2" fmla="*/ 2817218 w 3784600"/>
                <a:gd name="connsiteY2" fmla="*/ 0 h 1934765"/>
                <a:gd name="connsiteX3" fmla="*/ 3784600 w 3784600"/>
                <a:gd name="connsiteY3" fmla="*/ 967383 h 1934765"/>
                <a:gd name="connsiteX4" fmla="*/ 2817218 w 3784600"/>
                <a:gd name="connsiteY4" fmla="*/ 1934765 h 1934765"/>
                <a:gd name="connsiteX5" fmla="*/ 2817218 w 3784600"/>
                <a:gd name="connsiteY5" fmla="*/ 1692919 h 1934765"/>
                <a:gd name="connsiteX6" fmla="*/ 0 w 3784600"/>
                <a:gd name="connsiteY6" fmla="*/ 1692919 h 1934765"/>
                <a:gd name="connsiteX7" fmla="*/ 0 w 3784600"/>
                <a:gd name="connsiteY7" fmla="*/ 241846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4600" h="1934765">
                  <a:moveTo>
                    <a:pt x="0" y="241846"/>
                  </a:moveTo>
                  <a:lnTo>
                    <a:pt x="2817218" y="241846"/>
                  </a:lnTo>
                  <a:lnTo>
                    <a:pt x="2817218" y="0"/>
                  </a:lnTo>
                  <a:lnTo>
                    <a:pt x="3784600" y="967383"/>
                  </a:lnTo>
                  <a:lnTo>
                    <a:pt x="2817218" y="1934765"/>
                  </a:lnTo>
                  <a:lnTo>
                    <a:pt x="2817218" y="1692919"/>
                  </a:lnTo>
                  <a:lnTo>
                    <a:pt x="0" y="1692919"/>
                  </a:lnTo>
                  <a:lnTo>
                    <a:pt x="0" y="24184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253276" rIns="736967" bIns="253276" numCol="1" spcCol="1270" anchor="t" anchorCtr="0">
              <a:noAutofit/>
            </a:bodyPr>
            <a:lstStyle/>
            <a:p>
              <a:pPr marL="457200" lvl="2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kern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97198" y="1950720"/>
              <a:ext cx="4505325" cy="927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Data collected in the real world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No manipulation of subjects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Can only show correlations</a:t>
              </a:r>
            </a:p>
          </p:txBody>
        </p:sp>
      </p:grpSp>
      <p:sp>
        <p:nvSpPr>
          <p:cNvPr id="4" name="Freeform 3"/>
          <p:cNvSpPr/>
          <p:nvPr/>
        </p:nvSpPr>
        <p:spPr>
          <a:xfrm>
            <a:off x="1066800" y="1625601"/>
            <a:ext cx="2207683" cy="1529354"/>
          </a:xfrm>
          <a:custGeom>
            <a:avLst/>
            <a:gdLst>
              <a:gd name="connsiteX0" fmla="*/ 0 w 2207683"/>
              <a:gd name="connsiteY0" fmla="*/ 254897 h 1529354"/>
              <a:gd name="connsiteX1" fmla="*/ 254897 w 2207683"/>
              <a:gd name="connsiteY1" fmla="*/ 0 h 1529354"/>
              <a:gd name="connsiteX2" fmla="*/ 1952786 w 2207683"/>
              <a:gd name="connsiteY2" fmla="*/ 0 h 1529354"/>
              <a:gd name="connsiteX3" fmla="*/ 2207683 w 2207683"/>
              <a:gd name="connsiteY3" fmla="*/ 254897 h 1529354"/>
              <a:gd name="connsiteX4" fmla="*/ 2207683 w 2207683"/>
              <a:gd name="connsiteY4" fmla="*/ 1274457 h 1529354"/>
              <a:gd name="connsiteX5" fmla="*/ 1952786 w 2207683"/>
              <a:gd name="connsiteY5" fmla="*/ 1529354 h 1529354"/>
              <a:gd name="connsiteX6" fmla="*/ 254897 w 2207683"/>
              <a:gd name="connsiteY6" fmla="*/ 1529354 h 1529354"/>
              <a:gd name="connsiteX7" fmla="*/ 0 w 2207683"/>
              <a:gd name="connsiteY7" fmla="*/ 1274457 h 1529354"/>
              <a:gd name="connsiteX8" fmla="*/ 0 w 2207683"/>
              <a:gd name="connsiteY8" fmla="*/ 254897 h 152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683" h="1529354">
                <a:moveTo>
                  <a:pt x="0" y="254897"/>
                </a:moveTo>
                <a:cubicBezTo>
                  <a:pt x="0" y="114121"/>
                  <a:pt x="114121" y="0"/>
                  <a:pt x="254897" y="0"/>
                </a:cubicBezTo>
                <a:lnTo>
                  <a:pt x="1952786" y="0"/>
                </a:lnTo>
                <a:cubicBezTo>
                  <a:pt x="2093562" y="0"/>
                  <a:pt x="2207683" y="114121"/>
                  <a:pt x="2207683" y="254897"/>
                </a:cubicBezTo>
                <a:lnTo>
                  <a:pt x="2207683" y="1274457"/>
                </a:lnTo>
                <a:cubicBezTo>
                  <a:pt x="2207683" y="1415233"/>
                  <a:pt x="2093562" y="1529354"/>
                  <a:pt x="1952786" y="1529354"/>
                </a:cubicBezTo>
                <a:lnTo>
                  <a:pt x="254897" y="1529354"/>
                </a:lnTo>
                <a:cubicBezTo>
                  <a:pt x="114121" y="1529354"/>
                  <a:pt x="0" y="1415233"/>
                  <a:pt x="0" y="1274457"/>
                </a:cubicBezTo>
                <a:lnTo>
                  <a:pt x="0" y="254897"/>
                </a:lnTo>
                <a:close/>
              </a:path>
            </a:pathLst>
          </a:custGeom>
          <a:solidFill>
            <a:srgbClr val="FFC5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907" tIns="122282" rIns="169907" bIns="122282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>
                <a:solidFill>
                  <a:schemeClr val="tx1"/>
                </a:solidFill>
                <a:latin typeface="Open Sans Light"/>
                <a:cs typeface="Open Sans Light"/>
              </a:rPr>
              <a:t>Observational studies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14132" y="3551138"/>
            <a:ext cx="5291668" cy="1934765"/>
            <a:chOff x="3014132" y="3551138"/>
            <a:chExt cx="5291668" cy="1934765"/>
          </a:xfrm>
        </p:grpSpPr>
        <p:sp>
          <p:nvSpPr>
            <p:cNvPr id="5" name="Freeform 4"/>
            <p:cNvSpPr/>
            <p:nvPr/>
          </p:nvSpPr>
          <p:spPr>
            <a:xfrm>
              <a:off x="3124200" y="3551138"/>
              <a:ext cx="5181600" cy="1934765"/>
            </a:xfrm>
            <a:custGeom>
              <a:avLst/>
              <a:gdLst>
                <a:gd name="connsiteX0" fmla="*/ 0 w 3784600"/>
                <a:gd name="connsiteY0" fmla="*/ 241846 h 1934765"/>
                <a:gd name="connsiteX1" fmla="*/ 2817218 w 3784600"/>
                <a:gd name="connsiteY1" fmla="*/ 241846 h 1934765"/>
                <a:gd name="connsiteX2" fmla="*/ 2817218 w 3784600"/>
                <a:gd name="connsiteY2" fmla="*/ 0 h 1934765"/>
                <a:gd name="connsiteX3" fmla="*/ 3784600 w 3784600"/>
                <a:gd name="connsiteY3" fmla="*/ 967383 h 1934765"/>
                <a:gd name="connsiteX4" fmla="*/ 2817218 w 3784600"/>
                <a:gd name="connsiteY4" fmla="*/ 1934765 h 1934765"/>
                <a:gd name="connsiteX5" fmla="*/ 2817218 w 3784600"/>
                <a:gd name="connsiteY5" fmla="*/ 1692919 h 1934765"/>
                <a:gd name="connsiteX6" fmla="*/ 0 w 3784600"/>
                <a:gd name="connsiteY6" fmla="*/ 1692919 h 1934765"/>
                <a:gd name="connsiteX7" fmla="*/ 0 w 3784600"/>
                <a:gd name="connsiteY7" fmla="*/ 241846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4600" h="1934765">
                  <a:moveTo>
                    <a:pt x="0" y="241846"/>
                  </a:moveTo>
                  <a:lnTo>
                    <a:pt x="2817218" y="241846"/>
                  </a:lnTo>
                  <a:lnTo>
                    <a:pt x="2817218" y="0"/>
                  </a:lnTo>
                  <a:lnTo>
                    <a:pt x="3784600" y="967383"/>
                  </a:lnTo>
                  <a:lnTo>
                    <a:pt x="2817218" y="1934765"/>
                  </a:lnTo>
                  <a:lnTo>
                    <a:pt x="2817218" y="1692919"/>
                  </a:lnTo>
                  <a:lnTo>
                    <a:pt x="0" y="1692919"/>
                  </a:lnTo>
                  <a:lnTo>
                    <a:pt x="0" y="24184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253276" rIns="736967" bIns="253276" numCol="1" spcCol="1270" anchor="t" anchorCtr="0">
              <a:noAutofit/>
            </a:bodyPr>
            <a:lstStyle/>
            <a:p>
              <a:pPr marL="457200" lvl="2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kern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4132" y="4072468"/>
              <a:ext cx="4986868" cy="927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Data collected by manipulating variables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Uses test group(s) and control group(s)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Open Sans Light"/>
                  <a:cs typeface="Open Sans Light"/>
                </a:rPr>
                <a:t>Can show cause and effect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0" y="55941"/>
            <a:ext cx="7653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How do you </a:t>
            </a:r>
            <a:r>
              <a:rPr lang="en-US" sz="48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test</a:t>
            </a:r>
            <a:r>
              <a:rPr lang="en-US" sz="48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hypotheses</a:t>
            </a:r>
            <a:r>
              <a:rPr lang="en-US" sz="4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</a:t>
            </a:r>
            <a:endParaRPr lang="en-US" sz="48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66800" y="3753843"/>
            <a:ext cx="2207683" cy="1529354"/>
          </a:xfrm>
          <a:custGeom>
            <a:avLst/>
            <a:gdLst>
              <a:gd name="connsiteX0" fmla="*/ 0 w 2207683"/>
              <a:gd name="connsiteY0" fmla="*/ 254897 h 1529354"/>
              <a:gd name="connsiteX1" fmla="*/ 254897 w 2207683"/>
              <a:gd name="connsiteY1" fmla="*/ 0 h 1529354"/>
              <a:gd name="connsiteX2" fmla="*/ 1952786 w 2207683"/>
              <a:gd name="connsiteY2" fmla="*/ 0 h 1529354"/>
              <a:gd name="connsiteX3" fmla="*/ 2207683 w 2207683"/>
              <a:gd name="connsiteY3" fmla="*/ 254897 h 1529354"/>
              <a:gd name="connsiteX4" fmla="*/ 2207683 w 2207683"/>
              <a:gd name="connsiteY4" fmla="*/ 1274457 h 1529354"/>
              <a:gd name="connsiteX5" fmla="*/ 1952786 w 2207683"/>
              <a:gd name="connsiteY5" fmla="*/ 1529354 h 1529354"/>
              <a:gd name="connsiteX6" fmla="*/ 254897 w 2207683"/>
              <a:gd name="connsiteY6" fmla="*/ 1529354 h 1529354"/>
              <a:gd name="connsiteX7" fmla="*/ 0 w 2207683"/>
              <a:gd name="connsiteY7" fmla="*/ 1274457 h 1529354"/>
              <a:gd name="connsiteX8" fmla="*/ 0 w 2207683"/>
              <a:gd name="connsiteY8" fmla="*/ 254897 h 152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683" h="1529354">
                <a:moveTo>
                  <a:pt x="0" y="254897"/>
                </a:moveTo>
                <a:cubicBezTo>
                  <a:pt x="0" y="114121"/>
                  <a:pt x="114121" y="0"/>
                  <a:pt x="254897" y="0"/>
                </a:cubicBezTo>
                <a:lnTo>
                  <a:pt x="1952786" y="0"/>
                </a:lnTo>
                <a:cubicBezTo>
                  <a:pt x="2093562" y="0"/>
                  <a:pt x="2207683" y="114121"/>
                  <a:pt x="2207683" y="254897"/>
                </a:cubicBezTo>
                <a:lnTo>
                  <a:pt x="2207683" y="1274457"/>
                </a:lnTo>
                <a:cubicBezTo>
                  <a:pt x="2207683" y="1415233"/>
                  <a:pt x="2093562" y="1529354"/>
                  <a:pt x="1952786" y="1529354"/>
                </a:cubicBezTo>
                <a:lnTo>
                  <a:pt x="254897" y="1529354"/>
                </a:lnTo>
                <a:cubicBezTo>
                  <a:pt x="114121" y="1529354"/>
                  <a:pt x="0" y="1415233"/>
                  <a:pt x="0" y="1274457"/>
                </a:cubicBezTo>
                <a:lnTo>
                  <a:pt x="0" y="254897"/>
                </a:lnTo>
                <a:close/>
              </a:path>
            </a:pathLst>
          </a:custGeom>
          <a:solidFill>
            <a:srgbClr val="FFC5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907" tIns="122282" rIns="169907" bIns="122282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>
                <a:solidFill>
                  <a:srgbClr val="000000"/>
                </a:solidFill>
                <a:latin typeface="Open Sans Light"/>
                <a:cs typeface="Open Sans Light"/>
              </a:rPr>
              <a:t>Experimental studies</a:t>
            </a:r>
          </a:p>
        </p:txBody>
      </p:sp>
    </p:spTree>
    <p:extLst>
      <p:ext uri="{BB962C8B-B14F-4D97-AF65-F5344CB8AC3E}">
        <p14:creationId xmlns:p14="http://schemas.microsoft.com/office/powerpoint/2010/main" val="5663521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CORRELATION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12192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CAUSE and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When two things occur together, </a:t>
            </a:r>
          </a:p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but one does not  necessarily cause the other</a:t>
            </a:r>
            <a:endParaRPr lang="en-US" sz="28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455334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When two things occur together,</a:t>
            </a:r>
          </a:p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but one directly occurs (the effect) in response to, or as a result of, the other (the cause)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838200"/>
            <a:ext cx="0" cy="52578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357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Well.. We can measure the amount of Cl in the stratosphere.  Has it increased?</a:t>
            </a:r>
          </a:p>
          <a:p>
            <a:endParaRPr lang="en-US" dirty="0"/>
          </a:p>
          <a:p>
            <a:r>
              <a:rPr lang="en-US" dirty="0"/>
              <a:t>Yes.</a:t>
            </a:r>
          </a:p>
          <a:p>
            <a:endParaRPr lang="en-US" dirty="0"/>
          </a:p>
          <a:p>
            <a:r>
              <a:rPr lang="en-US" dirty="0"/>
              <a:t>Has it increased along with increasing CFC production?</a:t>
            </a:r>
          </a:p>
          <a:p>
            <a:endParaRPr lang="en-US" dirty="0"/>
          </a:p>
          <a:p>
            <a:r>
              <a:rPr lang="en-US" dirty="0"/>
              <a:t>Yes.</a:t>
            </a:r>
          </a:p>
          <a:p>
            <a:endParaRPr lang="en-US" dirty="0"/>
          </a:p>
          <a:p>
            <a:r>
              <a:rPr lang="en-US" dirty="0"/>
              <a:t>Can we duplicate this reaction in the lab at stratospheric conditions?</a:t>
            </a:r>
          </a:p>
          <a:p>
            <a:endParaRPr lang="en-US" dirty="0"/>
          </a:p>
          <a:p>
            <a:r>
              <a:rPr lang="en-US" dirty="0"/>
              <a:t>Yes.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532" y="609600"/>
            <a:ext cx="6629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Could something </a:t>
            </a:r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other than CFCs 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be causing ozone depletion?</a:t>
            </a:r>
            <a:endParaRPr lang="en-US" sz="36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733800"/>
            <a:ext cx="2209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Ozone concentration (DU), </a:t>
            </a:r>
            <a:r>
              <a:rPr lang="en-US" sz="15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Antarctica</a:t>
            </a:r>
          </a:p>
          <a:p>
            <a:r>
              <a:rPr lang="en-US" sz="15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annual October averages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8869" y="3733800"/>
            <a:ext cx="21251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CFC</a:t>
            </a:r>
            <a:r>
              <a:rPr lang="en-US" sz="1600" baseline="-250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12</a:t>
            </a:r>
            <a:r>
              <a:rPr lang="en-US" sz="1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concentration </a:t>
            </a:r>
            <a:r>
              <a:rPr lang="en-US" sz="16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(</a:t>
            </a:r>
            <a:r>
              <a:rPr lang="en-US" sz="1600" dirty="0" err="1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ppt</a:t>
            </a:r>
            <a:r>
              <a:rPr lang="en-US" sz="16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) global average</a:t>
            </a:r>
          </a:p>
        </p:txBody>
      </p:sp>
      <p:pic>
        <p:nvPicPr>
          <p:cNvPr id="2" name="Picture 1" descr="infographic_02_07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43200"/>
            <a:ext cx="4743785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638002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that we can figure out.</a:t>
            </a:r>
          </a:p>
        </p:txBody>
      </p:sp>
    </p:spTree>
    <p:extLst>
      <p:ext uri="{BB962C8B-B14F-4D97-AF65-F5344CB8AC3E}">
        <p14:creationId xmlns:p14="http://schemas.microsoft.com/office/powerpoint/2010/main" val="668250790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12873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Is </a:t>
            </a:r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ozone depletion 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(and increased exposure to UV rays) </a:t>
            </a:r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causing higher rates of skin cancer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407018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525"/>
            <a:ext cx="746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Ozone/UV radiation experiments</a:t>
            </a:r>
          </a:p>
        </p:txBody>
      </p:sp>
      <p:pic>
        <p:nvPicPr>
          <p:cNvPr id="2" name="Picture 1" descr="infographic_02_05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32738"/>
            <a:ext cx="6929884" cy="62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6192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62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So how do we </a:t>
            </a:r>
            <a:r>
              <a:rPr lang="en-US" sz="48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solve</a:t>
            </a:r>
            <a:r>
              <a:rPr lang="en-US" sz="4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the problem?</a:t>
            </a:r>
            <a:endParaRPr lang="en-US" sz="48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1455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066800"/>
            <a:ext cx="7016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Montréal Protocol –1987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209800"/>
            <a:ext cx="662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Administered by the U.N.</a:t>
            </a:r>
          </a:p>
          <a:p>
            <a:r>
              <a:rPr lang="en-US" sz="32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 plan developed to phase out CFCs</a:t>
            </a:r>
          </a:p>
          <a:p>
            <a:endParaRPr lang="en-US" sz="3200" dirty="0">
              <a:solidFill>
                <a:schemeClr val="bg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By 2009, every country had signed the agreement; governments developed their own policies for reduction of CFCs.</a:t>
            </a:r>
          </a:p>
        </p:txBody>
      </p:sp>
    </p:spTree>
    <p:extLst>
      <p:ext uri="{BB962C8B-B14F-4D97-AF65-F5344CB8AC3E}">
        <p14:creationId xmlns:p14="http://schemas.microsoft.com/office/powerpoint/2010/main" val="85543598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big deal?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Protects the surface of the earth from damaging UV radiation</a:t>
            </a:r>
          </a:p>
          <a:p>
            <a:pPr lvl="1"/>
            <a:r>
              <a:rPr lang="en-US" dirty="0"/>
              <a:t>Impacts, cancers, temperature.</a:t>
            </a:r>
          </a:p>
          <a:p>
            <a:pPr lvl="1"/>
            <a:r>
              <a:rPr lang="en-US" dirty="0"/>
              <a:t>Most pronounced over the southern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1250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33400"/>
            <a:ext cx="61588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Policies</a:t>
            </a:r>
          </a:p>
          <a:p>
            <a:pPr algn="ctr"/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=</a:t>
            </a:r>
          </a:p>
          <a:p>
            <a:pPr algn="ctr"/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Translating values into 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667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The U.S. banned CFCs in certain products </a:t>
            </a:r>
          </a:p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 the 1970s.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4664" y="37338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 the early 1990s, the U.S. started phasing out CFCs entirely.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4663" y="4837093"/>
            <a:ext cx="62653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Industry, public, and government sectors cooperated to find solutions to this problem.</a:t>
            </a:r>
          </a:p>
        </p:txBody>
      </p:sp>
    </p:spTree>
    <p:extLst>
      <p:ext uri="{BB962C8B-B14F-4D97-AF65-F5344CB8AC3E}">
        <p14:creationId xmlns:p14="http://schemas.microsoft.com/office/powerpoint/2010/main" val="2923895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62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The precautionary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4384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Though you are not 100% sure of what is </a:t>
            </a:r>
            <a:r>
              <a:rPr lang="en-US" sz="2800" i="1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causing</a:t>
            </a:r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a problem, there is a big risk to “doing nothing.”</a:t>
            </a:r>
          </a:p>
          <a:p>
            <a:endParaRPr lang="en-US" sz="28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r>
              <a:rPr lang="en-US" sz="28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Taking Action</a:t>
            </a:r>
          </a:p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e.g., Montréal protocol – 1987</a:t>
            </a:r>
          </a:p>
        </p:txBody>
      </p:sp>
    </p:spTree>
    <p:extLst>
      <p:ext uri="{BB962C8B-B14F-4D97-AF65-F5344CB8AC3E}">
        <p14:creationId xmlns:p14="http://schemas.microsoft.com/office/powerpoint/2010/main" val="39803732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662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Adaptive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0480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 plan that allows you to alter strategies as new information comes in or the situation changes (e.g., the original Montréal protocol target list is not comprehensive)</a:t>
            </a:r>
          </a:p>
        </p:txBody>
      </p:sp>
    </p:spTree>
    <p:extLst>
      <p:ext uri="{BB962C8B-B14F-4D97-AF65-F5344CB8AC3E}">
        <p14:creationId xmlns:p14="http://schemas.microsoft.com/office/powerpoint/2010/main" val="92720375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62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The Montréal protocol and amendments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276600"/>
            <a:ext cx="2133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Predicted </a:t>
            </a:r>
            <a:r>
              <a:rPr lang="en-US" sz="22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abundance of chlorine </a:t>
            </a:r>
            <a:r>
              <a:rPr lang="en-US" sz="22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in the stratosphere </a:t>
            </a:r>
          </a:p>
          <a:p>
            <a:r>
              <a:rPr lang="en-US" sz="22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(thousand </a:t>
            </a:r>
            <a:r>
              <a:rPr lang="en-US" sz="2200" dirty="0" err="1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ppt</a:t>
            </a:r>
            <a:r>
              <a:rPr lang="en-US" sz="2200" dirty="0">
                <a:solidFill>
                  <a:srgbClr val="FFFFFF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)</a:t>
            </a:r>
          </a:p>
        </p:txBody>
      </p:sp>
      <p:pic>
        <p:nvPicPr>
          <p:cNvPr id="2" name="Picture 1" descr="infographic_02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09800"/>
            <a:ext cx="6684727" cy="3547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096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lag in getting the stuff out of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1173669030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CE984063-7374-4F50-A6E1-781BB1109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347"/>
            <a:ext cx="9144000" cy="5295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23769C-56CB-4214-AEFB-843AFC5B0B02}"/>
              </a:ext>
            </a:extLst>
          </p:cNvPr>
          <p:cNvSpPr txBox="1"/>
          <p:nvPr/>
        </p:nvSpPr>
        <p:spPr>
          <a:xfrm>
            <a:off x="533400" y="6076652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https://research.csiro.au/acc/global-cfc-emissions-now-declining-again/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4845F-D5C3-4F78-9B0E-C6238AFB1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51" y="533400"/>
            <a:ext cx="377573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8398" y="731450"/>
            <a:ext cx="6824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Present and future </a:t>
            </a:r>
          </a:p>
          <a:p>
            <a:pPr algn="ctr"/>
            <a:r>
              <a:rPr lang="en-US" sz="40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ozone levels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2438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Open Sans Light"/>
                <a:cs typeface="Open Sans Light"/>
              </a:rPr>
              <a:t>2011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33528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 Light"/>
                <a:cs typeface="Open Sans Light"/>
              </a:rPr>
              <a:t>Largest ozone “hole” ever recorded above the Arctic!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2590800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</a:p>
          <a:p>
            <a:endParaRPr lang="en-US" dirty="0"/>
          </a:p>
          <a:p>
            <a:r>
              <a:rPr lang="en-US" dirty="0"/>
              <a:t>Below average size. </a:t>
            </a:r>
          </a:p>
          <a:p>
            <a:endParaRPr lang="en-US" dirty="0"/>
          </a:p>
          <a:p>
            <a:r>
              <a:rPr lang="en-US" dirty="0"/>
              <a:t>Seems to be recovering.</a:t>
            </a:r>
          </a:p>
          <a:p>
            <a:endParaRPr lang="en-US" dirty="0"/>
          </a:p>
          <a:p>
            <a:r>
              <a:rPr lang="en-US" dirty="0"/>
              <a:t>Better news in 2017: </a:t>
            </a:r>
            <a:r>
              <a:rPr lang="en-US" dirty="0">
                <a:hlinkClick r:id="rId3"/>
              </a:rPr>
              <a:t>http://www.iflscience.com/environment/the-hole-in-the-ozone-layer-is-the-smallest-its-been-in-almost-30-years/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4956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932" y="160020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“It’s clear that ozone will ultimately recover but it’s also clear that it will take </a:t>
            </a:r>
            <a:r>
              <a:rPr lang="en-US" sz="3600" dirty="0">
                <a:solidFill>
                  <a:srgbClr val="FFC5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many decades </a:t>
            </a:r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to do so.”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		– Susan Solomon</a:t>
            </a:r>
          </a:p>
        </p:txBody>
      </p:sp>
    </p:spTree>
    <p:extLst>
      <p:ext uri="{BB962C8B-B14F-4D97-AF65-F5344CB8AC3E}">
        <p14:creationId xmlns:p14="http://schemas.microsoft.com/office/powerpoint/2010/main" val="15797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p500_f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" y="2362201"/>
            <a:ext cx="8970984" cy="388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6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p500_f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11150"/>
            <a:ext cx="8232775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imate.ncsu.edu/secc_edu/images/Ozo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0" y="1447800"/>
            <a:ext cx="722938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711654" cy="4195481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https://www.youtube.com/watch?v=phbvQenRgLw</a:t>
            </a:r>
            <a:r>
              <a:rPr lang="en-US" dirty="0"/>
              <a:t> (visualization of hole)</a:t>
            </a:r>
          </a:p>
          <a:p>
            <a:r>
              <a:rPr lang="en-US" dirty="0">
                <a:hlinkClick r:id="rId3"/>
              </a:rPr>
              <a:t>https://svs.gsfc.nasa.gov/cgi-bin/details.cgi?aid=11781</a:t>
            </a:r>
            <a:r>
              <a:rPr lang="en-US" dirty="0"/>
              <a:t> (current status)</a:t>
            </a:r>
          </a:p>
          <a:p>
            <a:r>
              <a:rPr lang="en-US" dirty="0"/>
              <a:t>National Geographic summary </a:t>
            </a:r>
            <a:r>
              <a:rPr lang="en-US" dirty="0">
                <a:hlinkClick r:id="rId4"/>
              </a:rPr>
              <a:t>https://www.youtube.com/watch?v=aU6pxSNDPhs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1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6711654" cy="995075"/>
          </a:xfrm>
        </p:spPr>
        <p:txBody>
          <a:bodyPr/>
          <a:lstStyle/>
          <a:p>
            <a:r>
              <a:rPr lang="en-US" dirty="0"/>
              <a:t>Note, ozone is great stuff in the ozone layer.  It’s bad stuff at sea level</a:t>
            </a:r>
          </a:p>
        </p:txBody>
      </p:sp>
      <p:pic>
        <p:nvPicPr>
          <p:cNvPr id="2050" name="Picture 2" descr="http://ccimgs.s3.amazonaws.com/OzoneHealthEff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1447800"/>
            <a:ext cx="9089350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the stratosphere</a:t>
            </a:r>
          </a:p>
          <a:p>
            <a:r>
              <a:rPr lang="en-US" dirty="0"/>
              <a:t>What’s going on up there?</a:t>
            </a:r>
          </a:p>
          <a:p>
            <a:r>
              <a:rPr lang="en-US" dirty="0"/>
              <a:t>Diagram.  UV hits O3, breaks into O2 and O, naturally reforms.</a:t>
            </a:r>
          </a:p>
          <a:p>
            <a:r>
              <a:rPr lang="en-US" dirty="0"/>
              <a:t>However, if there is Cl up there, process is interrupted – basically, the Cl grabs the O and the O3 cannot reform.</a:t>
            </a:r>
          </a:p>
        </p:txBody>
      </p:sp>
    </p:spTree>
    <p:extLst>
      <p:ext uri="{BB962C8B-B14F-4D97-AF65-F5344CB8AC3E}">
        <p14:creationId xmlns:p14="http://schemas.microsoft.com/office/powerpoint/2010/main" val="30016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graphic_0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888224" cy="65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6653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Scientists noticed: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growing “hole” in the ozone layer over the poles, especially the S pole.</a:t>
            </a:r>
          </a:p>
          <a:p>
            <a:r>
              <a:rPr lang="en-US" dirty="0"/>
              <a:t>Increasing incidences of skin cancer, especially in Australia/NZ</a:t>
            </a:r>
          </a:p>
          <a:p>
            <a:pPr lvl="1"/>
            <a:r>
              <a:rPr lang="en-US" dirty="0"/>
              <a:t>Slip slop slap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why??????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culprit (by far) is chlorofluorocarbons.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819400"/>
            <a:ext cx="662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Human-made molecules:</a:t>
            </a:r>
            <a:endParaRPr lang="en-US" sz="36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184" y="3541692"/>
            <a:ext cx="5402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buFont typeface="Arial"/>
              <a:buChar char="•"/>
            </a:pPr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Coolants for refrigeration</a:t>
            </a:r>
          </a:p>
          <a:p>
            <a:pPr lvl="0"/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   and air conditioners (Freon)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1599" y="4538138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Dispersants in aerosol cans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1599" y="5156199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Styrofoam production</a:t>
            </a:r>
            <a:endParaRPr lang="en-US" sz="2800" dirty="0">
              <a:solidFill>
                <a:srgbClr val="FFC5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CFCs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for refrigerators!  A good thing.</a:t>
            </a:r>
          </a:p>
          <a:p>
            <a:r>
              <a:rPr lang="en-US" dirty="0"/>
              <a:t>No negative effects according to the technology of the times.</a:t>
            </a:r>
          </a:p>
          <a:p>
            <a:r>
              <a:rPr lang="en-US" dirty="0"/>
              <a:t>Oops!</a:t>
            </a:r>
          </a:p>
        </p:txBody>
      </p:sp>
    </p:spTree>
    <p:extLst>
      <p:ext uri="{BB962C8B-B14F-4D97-AF65-F5344CB8AC3E}">
        <p14:creationId xmlns:p14="http://schemas.microsoft.com/office/powerpoint/2010/main" val="30346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mv="urn:schemas-microsoft-com:mac:vml"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3323</TotalTime>
  <Words>799</Words>
  <Application>Microsoft Office PowerPoint</Application>
  <PresentationFormat>On-screen Show (4:3)</PresentationFormat>
  <Paragraphs>120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Century Gothic</vt:lpstr>
      <vt:lpstr>Wingdings 3</vt:lpstr>
      <vt:lpstr>Calibri</vt:lpstr>
      <vt:lpstr>Open Sans Light</vt:lpstr>
      <vt:lpstr>Ion</vt:lpstr>
      <vt:lpstr>Ozone</vt:lpstr>
      <vt:lpstr>What’s the big deal?</vt:lpstr>
      <vt:lpstr>PowerPoint Presentation</vt:lpstr>
      <vt:lpstr>PowerPoint Presentation</vt:lpstr>
      <vt:lpstr>Ozone layer</vt:lpstr>
      <vt:lpstr>PowerPoint Presentation</vt:lpstr>
      <vt:lpstr>Scientists noticed:</vt:lpstr>
      <vt:lpstr>But why??????</vt:lpstr>
      <vt:lpstr>History of CFCs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Office</dc:creator>
  <cp:lastModifiedBy>Bob Hickey</cp:lastModifiedBy>
  <cp:revision>332</cp:revision>
  <dcterms:created xsi:type="dcterms:W3CDTF">2012-08-29T19:21:39Z</dcterms:created>
  <dcterms:modified xsi:type="dcterms:W3CDTF">2022-10-02T19:24:53Z</dcterms:modified>
</cp:coreProperties>
</file>