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73" r:id="rId5"/>
    <p:sldId id="274" r:id="rId6"/>
    <p:sldId id="275" r:id="rId7"/>
    <p:sldId id="278" r:id="rId8"/>
    <p:sldId id="293" r:id="rId9"/>
    <p:sldId id="292" r:id="rId10"/>
    <p:sldId id="276" r:id="rId11"/>
    <p:sldId id="277" r:id="rId12"/>
    <p:sldId id="279" r:id="rId13"/>
    <p:sldId id="280" r:id="rId14"/>
    <p:sldId id="281" r:id="rId15"/>
    <p:sldId id="320" r:id="rId16"/>
    <p:sldId id="294" r:id="rId17"/>
    <p:sldId id="295" r:id="rId18"/>
    <p:sldId id="284" r:id="rId19"/>
    <p:sldId id="282" r:id="rId20"/>
    <p:sldId id="296" r:id="rId21"/>
    <p:sldId id="300" r:id="rId22"/>
    <p:sldId id="297" r:id="rId23"/>
    <p:sldId id="315" r:id="rId24"/>
    <p:sldId id="298" r:id="rId25"/>
    <p:sldId id="283" r:id="rId26"/>
    <p:sldId id="285" r:id="rId27"/>
    <p:sldId id="286" r:id="rId28"/>
    <p:sldId id="287" r:id="rId29"/>
    <p:sldId id="288" r:id="rId30"/>
    <p:sldId id="290" r:id="rId31"/>
    <p:sldId id="258" r:id="rId32"/>
    <p:sldId id="302" r:id="rId33"/>
    <p:sldId id="305" r:id="rId34"/>
    <p:sldId id="317" r:id="rId35"/>
    <p:sldId id="303" r:id="rId36"/>
    <p:sldId id="304" r:id="rId37"/>
    <p:sldId id="307" r:id="rId38"/>
    <p:sldId id="318" r:id="rId39"/>
    <p:sldId id="310" r:id="rId40"/>
    <p:sldId id="306" r:id="rId41"/>
    <p:sldId id="319" r:id="rId42"/>
    <p:sldId id="312" r:id="rId43"/>
    <p:sldId id="313" r:id="rId44"/>
    <p:sldId id="314" r:id="rId45"/>
    <p:sldId id="316" r:id="rId46"/>
    <p:sldId id="291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0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9C2-DBE9-4C09-9410-9122509BB283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7605F-24EB-416C-BC92-98D6B7FDB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11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9C2-DBE9-4C09-9410-9122509BB283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7605F-24EB-416C-BC92-98D6B7FDB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00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9C2-DBE9-4C09-9410-9122509BB283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7605F-24EB-416C-BC92-98D6B7FDB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68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9C2-DBE9-4C09-9410-9122509BB283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7605F-24EB-416C-BC92-98D6B7FDB46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3231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9C2-DBE9-4C09-9410-9122509BB283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7605F-24EB-416C-BC92-98D6B7FDB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9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9C2-DBE9-4C09-9410-9122509BB283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7605F-24EB-416C-BC92-98D6B7FDB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05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9C2-DBE9-4C09-9410-9122509BB283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7605F-24EB-416C-BC92-98D6B7FDB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21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9C2-DBE9-4C09-9410-9122509BB283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7605F-24EB-416C-BC92-98D6B7FDB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51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9C2-DBE9-4C09-9410-9122509BB283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7605F-24EB-416C-BC92-98D6B7FDB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30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9C2-DBE9-4C09-9410-9122509BB283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7605F-24EB-416C-BC92-98D6B7FDB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33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9C2-DBE9-4C09-9410-9122509BB283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7605F-24EB-416C-BC92-98D6B7FDB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00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9C2-DBE9-4C09-9410-9122509BB283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7605F-24EB-416C-BC92-98D6B7FDB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538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9C2-DBE9-4C09-9410-9122509BB283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7605F-24EB-416C-BC92-98D6B7FDB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0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9C2-DBE9-4C09-9410-9122509BB283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7605F-24EB-416C-BC92-98D6B7FDB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0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9C2-DBE9-4C09-9410-9122509BB283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7605F-24EB-416C-BC92-98D6B7FDB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27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9C2-DBE9-4C09-9410-9122509BB283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7605F-24EB-416C-BC92-98D6B7FDB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78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9C2-DBE9-4C09-9410-9122509BB283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7605F-24EB-416C-BC92-98D6B7FDB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4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3B8A9C2-DBE9-4C09-9410-9122509BB283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7605F-24EB-416C-BC92-98D6B7FDB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408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.google.com/web/data=CiQSIhIgMmE1YThjNDc2ZDIxMTFlOTgxMjY2YjMzNGRiYmRhYTA" TargetMode="External"/><Relationship Id="rId2" Type="http://schemas.openxmlformats.org/officeDocument/2006/relationships/hyperlink" Target="http://www.wunderground.com/hurricane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Hurricane_Katrina#/media/File:Hurricane_Katrina_LA_landfall_radar.gif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2017_Atlantic_hurricane_season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mar.edu/_files/documents/resilience-recovery/grant/recovery-and-resiliency/hurric2.pdf" TargetMode="External"/><Relationship Id="rId2" Type="http://schemas.openxmlformats.org/officeDocument/2006/relationships/hyperlink" Target="https://weather.com/storms/hurricane/news/tropical-storm-harvey-forecast-texas-louisiana-arkansas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atlantic.com/science/archive/2017/10/what-happened-in-puerto-rico-a-timeline-of-hurricane-maria/541956/" TargetMode="External"/><Relationship Id="rId2" Type="http://schemas.openxmlformats.org/officeDocument/2006/relationships/hyperlink" Target="http://time.com/a-land-they-no-longer-recognize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xnews.com/world/2017/10/25/hurricane-maria-recovery-highlights-puerto-rico-inequalities.html" TargetMode="External"/><Relationship Id="rId2" Type="http://schemas.openxmlformats.org/officeDocument/2006/relationships/hyperlink" Target="https://www.vox.com/2017/12/23/16795342/puerto-rico-maria-christma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h.bmj.com/content/4/1/e001191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hc.noaa.gov/aboutnames_history.shtml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Convectional storms, continued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109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www.mapsofworld.com/hurricane/cyclone-zon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56" y="41288"/>
            <a:ext cx="10155249" cy="681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405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www.physicalgeography.net/fundamentals/images/tropical_cyclone_map_lr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2" y="286440"/>
            <a:ext cx="10297165" cy="653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637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www.hurricanescience.org/images/hss/WeatherUnderGroundAtlanticHurrSeasonImage_plain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4254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963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 death….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Basically, one of two things – either it becomes cool enough that the energy simply isn’t there (moving away from the equator), or the storm runs out of water (goes overland).</a:t>
            </a:r>
          </a:p>
          <a:p>
            <a:r>
              <a:rPr lang="en-US" dirty="0"/>
              <a:t>Often, it’s a combination of the two.</a:t>
            </a:r>
          </a:p>
        </p:txBody>
      </p:sp>
    </p:spTree>
    <p:extLst>
      <p:ext uri="{BB962C8B-B14F-4D97-AF65-F5344CB8AC3E}">
        <p14:creationId xmlns:p14="http://schemas.microsoft.com/office/powerpoint/2010/main" val="2702110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Heavy Rainfall</a:t>
            </a:r>
          </a:p>
          <a:p>
            <a:r>
              <a:rPr lang="en-US" dirty="0"/>
              <a:t>Strong winds</a:t>
            </a:r>
          </a:p>
          <a:p>
            <a:r>
              <a:rPr lang="en-US" dirty="0"/>
              <a:t>Storm surge (beware especially at high tide and on one side).  1-2m is typical, up to 7m.</a:t>
            </a:r>
          </a:p>
          <a:p>
            <a:r>
              <a:rPr lang="en-US" dirty="0"/>
              <a:t>Occasional tornadoes.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443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35E26-E5CF-8B79-94BE-DE3997603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42375" cy="910936"/>
          </a:xfrm>
        </p:spPr>
        <p:txBody>
          <a:bodyPr/>
          <a:lstStyle/>
          <a:p>
            <a:r>
              <a:rPr lang="en-US" sz="2000" dirty="0"/>
              <a:t>Hurricane Ian. 2022. 15 ft storm surge</a:t>
            </a:r>
          </a:p>
        </p:txBody>
      </p:sp>
      <p:pic>
        <p:nvPicPr>
          <p:cNvPr id="4" name="redditsave.com_hurricane_ian_what_15_fr_storm_surge_looks_like-l0w7syf7zvq91">
            <a:hlinkClick r:id="" action="ppaction://media"/>
            <a:extLst>
              <a:ext uri="{FF2B5EF4-FFF2-40B4-BE49-F238E27FC236}">
                <a16:creationId xmlns:a16="http://schemas.microsoft.com/office/drawing/2014/main" id="{9AA0BC86-C75A-DDFD-3D82-811EDEB5941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362" y="403412"/>
            <a:ext cx="11475638" cy="6454588"/>
          </a:xfrm>
        </p:spPr>
      </p:pic>
    </p:spTree>
    <p:extLst>
      <p:ext uri="{BB962C8B-B14F-4D97-AF65-F5344CB8AC3E}">
        <p14:creationId xmlns:p14="http://schemas.microsoft.com/office/powerpoint/2010/main" val="154779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global tracking: </a:t>
            </a:r>
            <a:r>
              <a:rPr lang="en-US" dirty="0">
                <a:hlinkClick r:id="rId2"/>
              </a:rPr>
              <a:t>http://www.wunderground.com/hurricane/</a:t>
            </a:r>
            <a:endParaRPr lang="en-US" dirty="0"/>
          </a:p>
          <a:p>
            <a:r>
              <a:rPr lang="en-US" dirty="0">
                <a:hlinkClick r:id="rId3"/>
              </a:rPr>
              <a:t>https://earth.google.com/web/data=CiQSIhIgMmE1YThjNDc2ZDIxMTFlOTgxMjY2YjMzNGRiYmRhYTA</a:t>
            </a:r>
            <a:endParaRPr lang="en-US" dirty="0"/>
          </a:p>
          <a:p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931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Katrina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2005</a:t>
            </a:r>
          </a:p>
          <a:p>
            <a:r>
              <a:rPr lang="en-US" dirty="0"/>
              <a:t>Costliest natural disaster in the US (~160 billion, estimated)</a:t>
            </a:r>
          </a:p>
          <a:p>
            <a:r>
              <a:rPr lang="en-US" dirty="0"/>
              <a:t>One of the 5 deadliest hurricanes in US history</a:t>
            </a:r>
          </a:p>
          <a:p>
            <a:r>
              <a:rPr lang="en-US" dirty="0"/>
              <a:t>Third most intense hurricane to hit the US</a:t>
            </a:r>
          </a:p>
          <a:p>
            <a:r>
              <a:rPr lang="en-US" dirty="0"/>
              <a:t>12-15 foot storm surge (above usual high tide)</a:t>
            </a:r>
          </a:p>
          <a:p>
            <a:r>
              <a:rPr lang="en-US" dirty="0"/>
              <a:t>Massive storm surge and levee failures </a:t>
            </a:r>
          </a:p>
          <a:p>
            <a:r>
              <a:rPr lang="en-US" dirty="0"/>
              <a:t>80% of New Orleans flooded.</a:t>
            </a:r>
          </a:p>
        </p:txBody>
      </p:sp>
    </p:spTree>
    <p:extLst>
      <p:ext uri="{BB962C8B-B14F-4D97-AF65-F5344CB8AC3E}">
        <p14:creationId xmlns:p14="http://schemas.microsoft.com/office/powerpoint/2010/main" val="179553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://www.srh.noaa.gov/images/hun/stormsurveys/katrina/katrina_tr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10949" cy="683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471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Katrina 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http://web.mit.edu/12.000/www/m2010/images/katrina-08-28-2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528" y="1292542"/>
            <a:ext cx="8315325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374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00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https://en.wikipedia.org/wiki/Hurricane_Katrina#/media/File:Hurricane_Katrina_LA_landfall_radar.gif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624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s://upload.wikimedia.org/wikipedia/commons/b/b5/Katrina_2005_rainf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0"/>
            <a:ext cx="52882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226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s://upload.wikimedia.org/wikipedia/commons/thumb/b/b2/New_Orleans_Elevations.jpg/1920px-New_Orleans_Elevat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053" y="-1"/>
            <a:ext cx="10044957" cy="68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440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0A2B-5B0E-4333-A219-75339589B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C4B2BB-60C4-4C63-93B2-4C7F1BF112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64150" cy="6858000"/>
          </a:xfrm>
        </p:spPr>
      </p:pic>
    </p:spTree>
    <p:extLst>
      <p:ext uri="{BB962C8B-B14F-4D97-AF65-F5344CB8AC3E}">
        <p14:creationId xmlns:p14="http://schemas.microsoft.com/office/powerpoint/2010/main" val="3707082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s://upload.wikimedia.org/wikipedia/commons/b/bd/Structural_Bridge_Da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97" y="0"/>
            <a:ext cx="10156396" cy="676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958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commons.trincoll.edu/edreform/files/2012/05/floodin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772" y="68580"/>
            <a:ext cx="8153400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792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http://cdn1.pri.org/sites/default/files/story/images/New_Orleans_17th_Street_Canal_fill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2" y="133349"/>
            <a:ext cx="8153400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458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0"/>
            <a:ext cx="9167813" cy="6875860"/>
          </a:xfrm>
        </p:spPr>
      </p:pic>
    </p:spTree>
    <p:extLst>
      <p:ext uri="{BB962C8B-B14F-4D97-AF65-F5344CB8AC3E}">
        <p14:creationId xmlns:p14="http://schemas.microsoft.com/office/powerpoint/2010/main" val="3968309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43" y="0"/>
            <a:ext cx="9164637" cy="6873478"/>
          </a:xfrm>
        </p:spPr>
      </p:pic>
    </p:spTree>
    <p:extLst>
      <p:ext uri="{BB962C8B-B14F-4D97-AF65-F5344CB8AC3E}">
        <p14:creationId xmlns:p14="http://schemas.microsoft.com/office/powerpoint/2010/main" val="3700432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3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963961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33" y="365125"/>
            <a:ext cx="8657167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891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33" y="0"/>
            <a:ext cx="9153207" cy="6864906"/>
          </a:xfrm>
        </p:spPr>
      </p:pic>
    </p:spTree>
    <p:extLst>
      <p:ext uri="{BB962C8B-B14F-4D97-AF65-F5344CB8AC3E}">
        <p14:creationId xmlns:p14="http://schemas.microsoft.com/office/powerpoint/2010/main" val="26758093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Awful and embarrassing.   That’s the only way to put it.  And we knew for decades that this would happen.</a:t>
            </a:r>
          </a:p>
          <a:p>
            <a:r>
              <a:rPr lang="en-US" dirty="0"/>
              <a:t>Huge amounts of international aid came in.  Much at least initially rejected.</a:t>
            </a:r>
          </a:p>
          <a:p>
            <a:pPr lvl="1"/>
            <a:r>
              <a:rPr lang="en-US" dirty="0"/>
              <a:t>Cuba and Venezuela first to respond.  Rejected.</a:t>
            </a:r>
          </a:p>
          <a:p>
            <a:pPr lvl="1"/>
            <a:r>
              <a:rPr lang="en-US" dirty="0"/>
              <a:t>Kuwait, Qatar, and UAE threw 700 mil at us.</a:t>
            </a:r>
          </a:p>
          <a:p>
            <a:pPr lvl="1"/>
            <a:r>
              <a:rPr lang="en-US" dirty="0"/>
              <a:t>Many others sent significant aid.  Consider reading the Wikipedia page.</a:t>
            </a:r>
          </a:p>
          <a:p>
            <a:r>
              <a:rPr lang="en-US" dirty="0"/>
              <a:t>NGO responses – 4.25 Billion.  Half by the Red Cross.</a:t>
            </a:r>
          </a:p>
          <a:p>
            <a:r>
              <a:rPr lang="en-US" dirty="0"/>
              <a:t>One result, the population of NO halved, as folks left and didn’t come back.</a:t>
            </a:r>
          </a:p>
        </p:txBody>
      </p:sp>
    </p:spTree>
    <p:extLst>
      <p:ext uri="{BB962C8B-B14F-4D97-AF65-F5344CB8AC3E}">
        <p14:creationId xmlns:p14="http://schemas.microsoft.com/office/powerpoint/2010/main" val="11326533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6C0C3-CDDB-40CD-B77D-AE165B20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2017 Hurricane season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A56E4-C5D4-47E8-BA86-5A024EC99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https://en.wikipedia.org/wiki/2017_Atlantic_hurricane_season</a:t>
            </a:r>
            <a:endParaRPr lang="en-US" dirty="0"/>
          </a:p>
          <a:p>
            <a:r>
              <a:rPr lang="en-US" dirty="0"/>
              <a:t>Big 3 (to the US): Harvey, Irma, and Maria</a:t>
            </a:r>
          </a:p>
          <a:p>
            <a:r>
              <a:rPr lang="en-US" dirty="0"/>
              <a:t>Costliest SEASON on record.</a:t>
            </a:r>
          </a:p>
        </p:txBody>
      </p:sp>
    </p:spTree>
    <p:extLst>
      <p:ext uri="{BB962C8B-B14F-4D97-AF65-F5344CB8AC3E}">
        <p14:creationId xmlns:p14="http://schemas.microsoft.com/office/powerpoint/2010/main" val="3626855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F1DAD-CFC7-4C34-9543-55DE46266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80629-6B44-4DDC-BD9F-E14BA6E7F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431" y="2052918"/>
            <a:ext cx="5788242" cy="4463292"/>
          </a:xfrm>
        </p:spPr>
        <p:txBody>
          <a:bodyPr/>
          <a:lstStyle/>
          <a:p>
            <a:r>
              <a:rPr lang="en-US" dirty="0"/>
              <a:t>125 Billion in damage (second in US)</a:t>
            </a:r>
          </a:p>
          <a:p>
            <a:r>
              <a:rPr lang="en-US" dirty="0"/>
              <a:t>106 US fatalities</a:t>
            </a:r>
          </a:p>
          <a:p>
            <a:r>
              <a:rPr lang="en-US" dirty="0"/>
              <a:t>60.5 inches of rain in one place in TX.  Another record.</a:t>
            </a:r>
          </a:p>
          <a:p>
            <a:r>
              <a:rPr lang="en-US" dirty="0"/>
              <a:t>Mostly TX</a:t>
            </a:r>
          </a:p>
          <a:p>
            <a:r>
              <a:rPr lang="en-US" dirty="0"/>
              <a:t>Pretty much all about the rain.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67506A-65D8-4951-8FB8-0385EA966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55466"/>
            <a:ext cx="6096000" cy="480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474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9E4DF-C064-4A72-A273-8A8C78DAE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A1DC1311-B54D-425F-9D3C-BBFA63D94F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530" cy="6858000"/>
          </a:xfrm>
        </p:spPr>
      </p:pic>
    </p:spTree>
    <p:extLst>
      <p:ext uri="{BB962C8B-B14F-4D97-AF65-F5344CB8AC3E}">
        <p14:creationId xmlns:p14="http://schemas.microsoft.com/office/powerpoint/2010/main" val="1518670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DA1F5-5A16-44A8-A85B-E60B452E1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783AD2-C0CB-429E-88A3-49A877132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82" y="-13205"/>
            <a:ext cx="7372537" cy="6871205"/>
          </a:xfrm>
        </p:spPr>
      </p:pic>
    </p:spTree>
    <p:extLst>
      <p:ext uri="{BB962C8B-B14F-4D97-AF65-F5344CB8AC3E}">
        <p14:creationId xmlns:p14="http://schemas.microsoft.com/office/powerpoint/2010/main" val="1308136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D8ED9-F3EF-4928-8E39-2FB5AB1CD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E55F5-B491-4ED3-A7B7-BEDF0F601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https://weather.com/storms/hurricane/news/tropical-storm-harvey-forecast-texas-louisiana-arkansas</a:t>
            </a:r>
            <a:endParaRPr lang="en-US" dirty="0"/>
          </a:p>
          <a:p>
            <a:r>
              <a:rPr lang="en-US" dirty="0">
                <a:hlinkClick r:id="rId3"/>
              </a:rPr>
              <a:t>https://www.lamar.edu/_files/documents/resilience-recovery/grant/recovery-and-resiliency/hurric2.pdf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2458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4F45D-7B3A-4F91-9FD2-732227BD3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139442" cy="6858000"/>
          </a:xfrm>
        </p:spPr>
        <p:txBody>
          <a:bodyPr/>
          <a:lstStyle/>
          <a:p>
            <a:r>
              <a:rPr lang="en-US" dirty="0"/>
              <a:t>Next up, Irma.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670239-E747-4DFE-A1F5-DDC3D51AA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41" y="138863"/>
            <a:ext cx="9052560" cy="6719137"/>
          </a:xfrm>
        </p:spPr>
      </p:pic>
    </p:spTree>
    <p:extLst>
      <p:ext uri="{BB962C8B-B14F-4D97-AF65-F5344CB8AC3E}">
        <p14:creationId xmlns:p14="http://schemas.microsoft.com/office/powerpoint/2010/main" val="27942104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E7152-34F7-43FB-AC4D-68B9B3B16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E0A01188-C317-491F-9796-4AA9EEF00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7"/>
            <a:ext cx="11091134" cy="6856863"/>
          </a:xfrm>
        </p:spPr>
      </p:pic>
    </p:spTree>
    <p:extLst>
      <p:ext uri="{BB962C8B-B14F-4D97-AF65-F5344CB8AC3E}">
        <p14:creationId xmlns:p14="http://schemas.microsoft.com/office/powerpoint/2010/main" val="27301616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61293-294E-4F6A-AE0A-22BF48E10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E2A793-662A-4EA4-BCE7-9FC63DB90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69" y="365761"/>
            <a:ext cx="9738359" cy="6492240"/>
          </a:xfrm>
        </p:spPr>
      </p:pic>
    </p:spTree>
    <p:extLst>
      <p:ext uri="{BB962C8B-B14F-4D97-AF65-F5344CB8AC3E}">
        <p14:creationId xmlns:p14="http://schemas.microsoft.com/office/powerpoint/2010/main" val="407556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Energy from both the warm ocean and latent heat release as the air rises (much rain, much heat)</a:t>
            </a:r>
          </a:p>
          <a:p>
            <a:r>
              <a:rPr lang="en-US" dirty="0"/>
              <a:t>In the N Hemisphere, August/Sept (warmest)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281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208B7B-B491-4AFC-8443-B405D4EFB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920" y="13767"/>
            <a:ext cx="10292080" cy="684423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5A52A1-5A65-496E-A210-31F2D6898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14" y="97610"/>
            <a:ext cx="4692328" cy="1518125"/>
          </a:xfrm>
        </p:spPr>
        <p:txBody>
          <a:bodyPr/>
          <a:lstStyle/>
          <a:p>
            <a:r>
              <a:rPr lang="en-US" dirty="0"/>
              <a:t>Hurricane Irma, Jose up next</a:t>
            </a:r>
          </a:p>
        </p:txBody>
      </p:sp>
    </p:spTree>
    <p:extLst>
      <p:ext uri="{BB962C8B-B14F-4D97-AF65-F5344CB8AC3E}">
        <p14:creationId xmlns:p14="http://schemas.microsoft.com/office/powerpoint/2010/main" val="41864715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5E36D-0FC4-41C3-AE06-D53ABED76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D04D3-1766-4C5C-A5BC-7E731F100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Jose was the wimp of the lot….  Just chewed things up a bit more and made it harder for aid to get there.</a:t>
            </a:r>
          </a:p>
          <a:p>
            <a:endParaRPr lang="en-US" dirty="0"/>
          </a:p>
          <a:p>
            <a:r>
              <a:rPr lang="en-US" dirty="0"/>
              <a:t>Before…..</a:t>
            </a:r>
          </a:p>
        </p:txBody>
      </p:sp>
    </p:spTree>
    <p:extLst>
      <p:ext uri="{BB962C8B-B14F-4D97-AF65-F5344CB8AC3E}">
        <p14:creationId xmlns:p14="http://schemas.microsoft.com/office/powerpoint/2010/main" val="8843584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98A81-19CE-4FBD-A79A-3C694E886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 Maria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DAE0C-8A5C-4640-B9A8-D0B6739E3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Worst disaster in Dominica and Puerto Rico</a:t>
            </a:r>
          </a:p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most intense Atlantic Hurricane on record.  Most intense of the year.  155mph winds</a:t>
            </a:r>
          </a:p>
          <a:p>
            <a:r>
              <a:rPr lang="en-US" dirty="0"/>
              <a:t>PR hit by 3 hurricanes, all right after each other:  Irma, Jose, and Maria</a:t>
            </a:r>
          </a:p>
          <a:p>
            <a:r>
              <a:rPr lang="en-US" dirty="0">
                <a:hlinkClick r:id="rId2"/>
              </a:rPr>
              <a:t>http://time.com/a-land-they-no-longer-recognize/</a:t>
            </a:r>
            <a:endParaRPr lang="en-US" dirty="0"/>
          </a:p>
          <a:p>
            <a:r>
              <a:rPr lang="en-US" dirty="0">
                <a:hlinkClick r:id="rId3"/>
              </a:rPr>
              <a:t>https://www.theatlantic.com/science/archive/2017/10/what-happened-in-puerto-rico-a-timeline-of-hurricane-maria/541956/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9823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12D5A-AD1E-40C9-BDEA-97341FB55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A8A71-5E32-4367-92DE-8E567E937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Google some pics</a:t>
            </a:r>
          </a:p>
        </p:txBody>
      </p:sp>
    </p:spTree>
    <p:extLst>
      <p:ext uri="{BB962C8B-B14F-4D97-AF65-F5344CB8AC3E}">
        <p14:creationId xmlns:p14="http://schemas.microsoft.com/office/powerpoint/2010/main" val="7431038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130D8-7312-438B-8CC8-AC4D3568A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D4D1F-E95C-4E7D-83F6-5A23E3030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responses and why?</a:t>
            </a:r>
          </a:p>
          <a:p>
            <a:r>
              <a:rPr lang="en-US" dirty="0"/>
              <a:t>What about the rest of the Caribbean?</a:t>
            </a:r>
          </a:p>
          <a:p>
            <a:r>
              <a:rPr lang="en-US" dirty="0">
                <a:hlinkClick r:id="rId2"/>
              </a:rPr>
              <a:t>https://www.vox.com/2017/12/23/16795342/puerto-rico-maria-christmas</a:t>
            </a:r>
            <a:r>
              <a:rPr lang="en-US" dirty="0"/>
              <a:t> </a:t>
            </a:r>
          </a:p>
          <a:p>
            <a:r>
              <a:rPr lang="en-US" dirty="0">
                <a:hlinkClick r:id="rId3"/>
              </a:rPr>
              <a:t>http://www.foxnews.com/world/2017/10/25/hurricane-maria-recovery-highlights-puerto-rico-inequalities.html</a:t>
            </a:r>
            <a:endParaRPr lang="en-US" dirty="0"/>
          </a:p>
          <a:p>
            <a:r>
              <a:rPr lang="en-US" dirty="0">
                <a:hlinkClick r:id="rId4"/>
              </a:rPr>
              <a:t>https://gh.bmj.com/content/4/1/e001191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2302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E7A52-6367-4751-9C50-4FA9AB243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237A1-3461-463A-8571-4D841C26E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https://www.nhc.noaa.gov/aboutnames_history.shtml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7822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16" y="2362200"/>
            <a:ext cx="11925209" cy="3726628"/>
          </a:xfrm>
        </p:spPr>
      </p:pic>
    </p:spTree>
    <p:extLst>
      <p:ext uri="{BB962C8B-B14F-4D97-AF65-F5344CB8AC3E}">
        <p14:creationId xmlns:p14="http://schemas.microsoft.com/office/powerpoint/2010/main" val="907402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Hurricanes need a large body of hot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eoimages.gsfc.nasa.gov/images/imagerecords/6000/6843/hurricanesst_AMS_2006226_l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528" y="1853248"/>
            <a:ext cx="9958362" cy="497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33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 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Sustained winds 74mph or greater</a:t>
            </a:r>
          </a:p>
          <a:p>
            <a:r>
              <a:rPr lang="en-US" dirty="0"/>
              <a:t>Relatively small compared to other weather phenomena – 350 miles across (approx.)</a:t>
            </a:r>
          </a:p>
          <a:p>
            <a:r>
              <a:rPr lang="en-US" dirty="0"/>
              <a:t>Lasts days to a week or so.</a:t>
            </a:r>
          </a:p>
          <a:p>
            <a:r>
              <a:rPr lang="en-US" dirty="0"/>
              <a:t>Very low pressure in the center (air is going up, fastest in the eyewall)</a:t>
            </a:r>
          </a:p>
          <a:p>
            <a:r>
              <a:rPr lang="en-US" dirty="0"/>
              <a:t>An “eye” (descending air)</a:t>
            </a:r>
          </a:p>
          <a:p>
            <a:r>
              <a:rPr lang="en-US" dirty="0"/>
              <a:t>Circular pattern (like all atmospheric and oceanic stuff)</a:t>
            </a:r>
          </a:p>
        </p:txBody>
      </p:sp>
    </p:spTree>
    <p:extLst>
      <p:ext uri="{BB962C8B-B14F-4D97-AF65-F5344CB8AC3E}">
        <p14:creationId xmlns:p14="http://schemas.microsoft.com/office/powerpoint/2010/main" val="979857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Katrina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media-2.web.britannica.com/eb-media/74/121674-004-A09AF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145" y="1333182"/>
            <a:ext cx="8211942" cy="513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41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www.tulane.edu/%7Esanelson/images/hurricanestruc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39" y="251401"/>
            <a:ext cx="8480459" cy="565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421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vrml.k12.la.us/weather/quizzes/other/SaffirScal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20" y="0"/>
            <a:ext cx="9130810" cy="684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4882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147</TotalTime>
  <Words>696</Words>
  <Application>Microsoft Office PowerPoint</Application>
  <PresentationFormat>Widescreen</PresentationFormat>
  <Paragraphs>73</Paragraphs>
  <Slides>46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Century Gothic</vt:lpstr>
      <vt:lpstr>Wingdings 3</vt:lpstr>
      <vt:lpstr>Ion</vt:lpstr>
      <vt:lpstr>Convectional storms, continued</vt:lpstr>
      <vt:lpstr>Hurricanes!</vt:lpstr>
      <vt:lpstr>PowerPoint Presentation</vt:lpstr>
      <vt:lpstr>PowerPoint Presentation</vt:lpstr>
      <vt:lpstr>Hurricanes need a large body of hot water</vt:lpstr>
      <vt:lpstr>Hurricane characteristics</vt:lpstr>
      <vt:lpstr>Katrina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Hurricane death…. </vt:lpstr>
      <vt:lpstr>Damages</vt:lpstr>
      <vt:lpstr>Hurricane Ian. 2022. 15 ft storm surge</vt:lpstr>
      <vt:lpstr>PowerPoint Presentation</vt:lpstr>
      <vt:lpstr>Katrina</vt:lpstr>
      <vt:lpstr>PowerPoint Presentation</vt:lpstr>
      <vt:lpstr>Some Katrina pics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 response</vt:lpstr>
      <vt:lpstr>2017 Hurricane season</vt:lpstr>
      <vt:lpstr>Harvey</vt:lpstr>
      <vt:lpstr>PowerPoint Presentation</vt:lpstr>
      <vt:lpstr>PowerPoint Presentation</vt:lpstr>
      <vt:lpstr>PowerPoint Presentation</vt:lpstr>
      <vt:lpstr>Next up, Irma.</vt:lpstr>
      <vt:lpstr>PowerPoint Presentation</vt:lpstr>
      <vt:lpstr>PowerPoint Presentation</vt:lpstr>
      <vt:lpstr>Hurricane Irma, Jose up next</vt:lpstr>
      <vt:lpstr>PowerPoint Presentation</vt:lpstr>
      <vt:lpstr>Hurricane Maria</vt:lpstr>
      <vt:lpstr>PowerPoint Presentation</vt:lpstr>
      <vt:lpstr>PowerPoint Presentation</vt:lpstr>
      <vt:lpstr>naming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Convectional storms, continued</dc:title>
  <dc:creator>Bob</dc:creator>
  <cp:lastModifiedBy>Bob Hickey</cp:lastModifiedBy>
  <cp:revision>26</cp:revision>
  <dcterms:created xsi:type="dcterms:W3CDTF">2016-01-13T16:25:18Z</dcterms:created>
  <dcterms:modified xsi:type="dcterms:W3CDTF">2022-09-30T15:57:47Z</dcterms:modified>
</cp:coreProperties>
</file>