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3" r:id="rId4"/>
    <p:sldId id="264" r:id="rId5"/>
    <p:sldId id="271" r:id="rId6"/>
    <p:sldId id="265" r:id="rId7"/>
    <p:sldId id="266" r:id="rId8"/>
    <p:sldId id="261" r:id="rId9"/>
    <p:sldId id="267" r:id="rId10"/>
    <p:sldId id="268" r:id="rId11"/>
    <p:sldId id="257" r:id="rId12"/>
    <p:sldId id="272" r:id="rId13"/>
    <p:sldId id="269" r:id="rId14"/>
    <p:sldId id="270" r:id="rId15"/>
    <p:sldId id="259" r:id="rId16"/>
    <p:sldId id="276" r:id="rId17"/>
    <p:sldId id="260" r:id="rId18"/>
    <p:sldId id="273" r:id="rId19"/>
    <p:sldId id="274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19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4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5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9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5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3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0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AFAA1A-B424-4BDF-A6DE-232CE7CE233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CBD32-A2B8-4219-98C2-079C222E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4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int.fm/wind/" TargetMode="External"/><Relationship Id="rId2" Type="http://schemas.openxmlformats.org/officeDocument/2006/relationships/hyperlink" Target="https://www.windyt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hyperlink" Target="https://weather.com/maps/satellite/pacificoceanweathermap" TargetMode="External"/><Relationship Id="rId4" Type="http://schemas.openxmlformats.org/officeDocument/2006/relationships/hyperlink" Target="http://www.weather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int.fm/wind/" TargetMode="External"/><Relationship Id="rId2" Type="http://schemas.openxmlformats.org/officeDocument/2006/relationships/hyperlink" Target="https://www.windyty.com/?50.177,-108.809,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hc.noaa.gov/" TargetMode="External"/><Relationship Id="rId4" Type="http://schemas.openxmlformats.org/officeDocument/2006/relationships/hyperlink" Target="http://www.weather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dc.org/experts/christina-angelides/1990-clean-air-act-will-save-42-million-lives-2020" TargetMode="External"/><Relationship Id="rId2" Type="http://schemas.openxmlformats.org/officeDocument/2006/relationships/hyperlink" Target="https://www.aiche.org/chenected/2011/10/donora-death-fog-crisis-led-modern-air-pollution-law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news.mit.edu/2017/cleaner-air-longer-lives-organic-aerosols-122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IyBpi7B-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Moving on to Weather!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9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-media-cache-ak0.pinimg.com/736x/e3/48/e4/e348e4d8f136d607126bd95eda2716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5" y="0"/>
            <a:ext cx="9159987" cy="68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5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circulation </a:t>
            </a:r>
            <a:r>
              <a:rPr lang="en-US" sz="2400" dirty="0"/>
              <a:t>(less simplified)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1115756"/>
            <a:ext cx="9060181" cy="5742244"/>
          </a:xfrm>
        </p:spPr>
      </p:pic>
    </p:spTree>
    <p:extLst>
      <p:ext uri="{BB962C8B-B14F-4D97-AF65-F5344CB8AC3E}">
        <p14:creationId xmlns:p14="http://schemas.microsoft.com/office/powerpoint/2010/main" val="401858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met.tamu.edu/class/atmo202/WindandPressuredir/TwoGlob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73805"/>
            <a:ext cx="9165529" cy="654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9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vs low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– descending colder air.  Presses on the earth’s surface.  Descending = no </a:t>
            </a:r>
            <a:r>
              <a:rPr lang="en-US" dirty="0" err="1"/>
              <a:t>precip</a:t>
            </a:r>
            <a:r>
              <a:rPr lang="en-US" dirty="0"/>
              <a:t>!  Because it is warming as it descends.  Winds blow out of a high.</a:t>
            </a:r>
          </a:p>
          <a:p>
            <a:r>
              <a:rPr lang="en-US" dirty="0"/>
              <a:t>Low – ascending warmer air.  Pulling up from the surface.  Often associated with  </a:t>
            </a:r>
            <a:r>
              <a:rPr lang="en-US" dirty="0" err="1"/>
              <a:t>precip</a:t>
            </a:r>
            <a:r>
              <a:rPr lang="en-US" dirty="0"/>
              <a:t>.  Winds blow into a low.</a:t>
            </a:r>
          </a:p>
          <a:p>
            <a:pPr lvl="1"/>
            <a:r>
              <a:rPr lang="en-US" dirty="0"/>
              <a:t>Hurricanes</a:t>
            </a:r>
          </a:p>
          <a:p>
            <a:pPr lvl="1"/>
            <a:r>
              <a:rPr lang="en-US" dirty="0"/>
              <a:t>tornados</a:t>
            </a:r>
          </a:p>
        </p:txBody>
      </p:sp>
    </p:spTree>
    <p:extLst>
      <p:ext uri="{BB962C8B-B14F-4D97-AF65-F5344CB8AC3E}">
        <p14:creationId xmlns:p14="http://schemas.microsoft.com/office/powerpoint/2010/main" val="253543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Coriolis with pressure.  See wind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451724" cy="419548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https://www.windyty.com</a:t>
            </a:r>
            <a:endParaRPr lang="en-US" dirty="0"/>
          </a:p>
          <a:p>
            <a:r>
              <a:rPr lang="en-US" dirty="0">
                <a:hlinkClick r:id="rId3"/>
              </a:rPr>
              <a:t>http://hint.fm/wind/</a:t>
            </a:r>
            <a:endParaRPr lang="en-US" dirty="0"/>
          </a:p>
          <a:p>
            <a:r>
              <a:rPr lang="en-US" dirty="0">
                <a:hlinkClick r:id="rId4"/>
              </a:rPr>
              <a:t>http://www.weather.com/</a:t>
            </a:r>
            <a:endParaRPr lang="en-US" dirty="0"/>
          </a:p>
          <a:p>
            <a:r>
              <a:rPr lang="en-US" dirty="0">
                <a:hlinkClick r:id="rId5"/>
              </a:rPr>
              <a:t>https://weather.com/maps/satellite/pacificoceanweathermap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blogs.agu.org/wildwildscience/files/2012/05/latest_sa_wv_f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88" y="1059795"/>
            <a:ext cx="5537812" cy="57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7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91590"/>
            <a:ext cx="10475278" cy="5452110"/>
          </a:xfrm>
        </p:spPr>
        <p:txBody>
          <a:bodyPr>
            <a:normAutofit/>
          </a:bodyPr>
          <a:lstStyle/>
          <a:p>
            <a:r>
              <a:rPr lang="en-US" dirty="0"/>
              <a:t>Long term weather is climate.</a:t>
            </a:r>
          </a:p>
          <a:p>
            <a:r>
              <a:rPr lang="en-US" dirty="0"/>
              <a:t>So…  climate is what you should get, weather is what you get.</a:t>
            </a:r>
          </a:p>
          <a:p>
            <a:r>
              <a:rPr lang="en-US" dirty="0"/>
              <a:t>Think wind, temperature, </a:t>
            </a:r>
            <a:r>
              <a:rPr lang="en-US" dirty="0" err="1"/>
              <a:t>precip</a:t>
            </a:r>
            <a:r>
              <a:rPr lang="en-US" dirty="0"/>
              <a:t>.  We’ve covered temp.  Wind speed = differences in pressure.</a:t>
            </a:r>
          </a:p>
          <a:p>
            <a:r>
              <a:rPr lang="en-US" dirty="0"/>
              <a:t>How do we get water out of the air? </a:t>
            </a:r>
          </a:p>
          <a:p>
            <a:pPr lvl="1"/>
            <a:r>
              <a:rPr lang="en-US" dirty="0"/>
              <a:t>Cool it.  But how do we do that?</a:t>
            </a:r>
          </a:p>
          <a:p>
            <a:pPr lvl="2"/>
            <a:r>
              <a:rPr lang="en-US" dirty="0"/>
              <a:t>Force it to rise.</a:t>
            </a:r>
          </a:p>
          <a:p>
            <a:pPr lvl="3"/>
            <a:r>
              <a:rPr lang="en-US" dirty="0"/>
              <a:t>Mountains</a:t>
            </a:r>
          </a:p>
          <a:p>
            <a:pPr lvl="3"/>
            <a:r>
              <a:rPr lang="en-US" dirty="0"/>
              <a:t>Denser air masses (frontal precipitation)</a:t>
            </a:r>
          </a:p>
          <a:p>
            <a:pPr lvl="3"/>
            <a:r>
              <a:rPr lang="en-US" dirty="0"/>
              <a:t>Convectional</a:t>
            </a:r>
          </a:p>
        </p:txBody>
      </p:sp>
    </p:spTree>
    <p:extLst>
      <p:ext uri="{BB962C8B-B14F-4D97-AF65-F5344CB8AC3E}">
        <p14:creationId xmlns:p14="http://schemas.microsoft.com/office/powerpoint/2010/main" val="201776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iupui.edu/%7Eg115/assets/mod09/air_m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0"/>
            <a:ext cx="1009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9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Orographic 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Mountains.  Air going over mountains.</a:t>
            </a:r>
          </a:p>
          <a:p>
            <a:r>
              <a:rPr lang="en-US" dirty="0"/>
              <a:t>Explains weather in the west.</a:t>
            </a:r>
          </a:p>
          <a:p>
            <a:r>
              <a:rPr lang="en-US" dirty="0"/>
              <a:t>Relationships between elevation, temperature, pressure, and humidity.</a:t>
            </a:r>
          </a:p>
        </p:txBody>
      </p:sp>
    </p:spTree>
    <p:extLst>
      <p:ext uri="{BB962C8B-B14F-4D97-AF65-F5344CB8AC3E}">
        <p14:creationId xmlns:p14="http://schemas.microsoft.com/office/powerpoint/2010/main" val="205141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gsengr.com/precipfrqfiles/wa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66672"/>
            <a:ext cx="8790006" cy="67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6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limatesource.com/images/ppt_an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-1"/>
            <a:ext cx="9414428" cy="67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7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first, more about air masses and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Earth.  Look at current wind/weather patterns.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onto </a:t>
            </a:r>
            <a:r>
              <a:rPr lang="en-US" dirty="0">
                <a:hlinkClick r:id="rId2"/>
              </a:rPr>
              <a:t>https://www.windyty.com/?50.177,-108.809,3</a:t>
            </a:r>
            <a:endParaRPr lang="en-US" dirty="0"/>
          </a:p>
          <a:p>
            <a:r>
              <a:rPr lang="en-US" dirty="0"/>
              <a:t>And </a:t>
            </a:r>
            <a:r>
              <a:rPr lang="en-US" dirty="0">
                <a:hlinkClick r:id="rId3"/>
              </a:rPr>
              <a:t>http://hint.fm/wind/</a:t>
            </a:r>
            <a:r>
              <a:rPr lang="en-US" dirty="0"/>
              <a:t> </a:t>
            </a:r>
          </a:p>
          <a:p>
            <a:pPr marL="342900" lvl="4" indent="-342900"/>
            <a:r>
              <a:rPr lang="en-US" dirty="0"/>
              <a:t>Check out </a:t>
            </a:r>
            <a:r>
              <a:rPr lang="en-US" dirty="0">
                <a:hlinkClick r:id="rId4"/>
              </a:rPr>
              <a:t>www.weather.com</a:t>
            </a:r>
            <a:r>
              <a:rPr lang="en-US" dirty="0"/>
              <a:t> for general weather  and </a:t>
            </a:r>
            <a:r>
              <a:rPr lang="en-US" dirty="0">
                <a:hlinkClick r:id="rId5"/>
              </a:rPr>
              <a:t>http://www.nhc.noaa.gov/</a:t>
            </a:r>
            <a:r>
              <a:rPr lang="en-US" dirty="0"/>
              <a:t> for hurricanes.  </a:t>
            </a:r>
            <a:r>
              <a:rPr lang="en-US"/>
              <a:t>Or turn on weather in Google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7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Nitrogen (N2) 75.5%</a:t>
            </a:r>
          </a:p>
          <a:p>
            <a:r>
              <a:rPr lang="en-US" dirty="0"/>
              <a:t>Oxygen (O2) 23.1%</a:t>
            </a:r>
          </a:p>
          <a:p>
            <a:r>
              <a:rPr lang="en-US" dirty="0"/>
              <a:t>Argon (</a:t>
            </a:r>
            <a:r>
              <a:rPr lang="en-US" dirty="0" err="1"/>
              <a:t>Ar</a:t>
            </a:r>
            <a:r>
              <a:rPr lang="en-US" dirty="0"/>
              <a:t>) 1.3%</a:t>
            </a:r>
          </a:p>
          <a:p>
            <a:r>
              <a:rPr lang="en-US" dirty="0"/>
              <a:t>Everything else: 0.1%</a:t>
            </a:r>
          </a:p>
        </p:txBody>
      </p:sp>
    </p:spTree>
    <p:extLst>
      <p:ext uri="{BB962C8B-B14F-4D97-AF65-F5344CB8AC3E}">
        <p14:creationId xmlns:p14="http://schemas.microsoft.com/office/powerpoint/2010/main" val="64894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ciencelearn.org.nz/content/download/39381/825794/version/6/file/Vertical+structure+of+the+atm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3" y="1152983"/>
            <a:ext cx="8510526" cy="56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7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911409" cy="4546002"/>
          </a:xfrm>
        </p:spPr>
        <p:txBody>
          <a:bodyPr/>
          <a:lstStyle/>
          <a:p>
            <a:r>
              <a:rPr lang="en-US" dirty="0"/>
              <a:t>% of atmosphere by altitude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~1 atmosphere = 1000mb</a:t>
            </a:r>
          </a:p>
        </p:txBody>
      </p:sp>
      <p:pic>
        <p:nvPicPr>
          <p:cNvPr id="5122" name="Picture 2" descr="http://sites.psu.edu/musingsofameteorologist/wp-content/uploads/sites/2186/2013/01/pressure-structure-of-atm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99" y="52330"/>
            <a:ext cx="6503601" cy="67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4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change in the troposphere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lapse rate (ELR).  0.6 degrees C per 100m.  Note, this is for air that is NOT moving vertically.  It’s just hanging out.</a:t>
            </a:r>
          </a:p>
          <a:p>
            <a:r>
              <a:rPr lang="en-US" dirty="0"/>
              <a:t>Adiabatic lapse rates</a:t>
            </a:r>
          </a:p>
          <a:p>
            <a:pPr lvl="1"/>
            <a:r>
              <a:rPr lang="en-US" dirty="0"/>
              <a:t>Dry: 1 degree C per 100m (DALR)</a:t>
            </a:r>
          </a:p>
          <a:p>
            <a:pPr lvl="1"/>
            <a:r>
              <a:rPr lang="en-US" dirty="0"/>
              <a:t>Wet: ~.5 degree C per 100m (WALR)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Explain reasons for difference (changes in pressure, mostly).</a:t>
            </a:r>
          </a:p>
        </p:txBody>
      </p:sp>
    </p:spTree>
    <p:extLst>
      <p:ext uri="{BB962C8B-B14F-4D97-AF65-F5344CB8AC3E}">
        <p14:creationId xmlns:p14="http://schemas.microsoft.com/office/powerpoint/2010/main" val="196589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inversions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85" y="2052918"/>
            <a:ext cx="6104916" cy="4551082"/>
          </a:xfrm>
        </p:spPr>
        <p:txBody>
          <a:bodyPr/>
          <a:lstStyle/>
          <a:p>
            <a:r>
              <a:rPr lang="en-US" dirty="0"/>
              <a:t>Warmer air above colder air.</a:t>
            </a:r>
          </a:p>
          <a:p>
            <a:r>
              <a:rPr lang="en-US" dirty="0"/>
              <a:t>Common in valleys and over cities</a:t>
            </a:r>
          </a:p>
          <a:p>
            <a:r>
              <a:rPr lang="en-US" dirty="0"/>
              <a:t>Google a few pics</a:t>
            </a:r>
          </a:p>
          <a:p>
            <a:r>
              <a:rPr lang="en-US" dirty="0">
                <a:hlinkClick r:id="rId2"/>
              </a:rPr>
              <a:t>https://www.aiche.org/chenected/2011/10/donora-death-fog-crisis-led-modern-air-pollution-laws</a:t>
            </a:r>
            <a:endParaRPr lang="en-US" dirty="0"/>
          </a:p>
          <a:p>
            <a:r>
              <a:rPr lang="en-US" dirty="0">
                <a:hlinkClick r:id="rId3"/>
              </a:rPr>
              <a:t>https://www.nrdc.org/experts/christina-angelides/1990-clean-air-act-will-save-42-million-lives-2020</a:t>
            </a:r>
            <a:endParaRPr lang="en-US" dirty="0"/>
          </a:p>
          <a:p>
            <a:r>
              <a:rPr lang="en-US" dirty="0">
                <a:hlinkClick r:id="rId4"/>
              </a:rPr>
              <a:t>http://news.mit.edu/2017/cleaner-air-longer-lives-organic-aerosols-1225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apollo.lsc.vsc.edu/classes/met130/notes/chapter18/graphics/inversion_tra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69699"/>
            <a:ext cx="5596915" cy="476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8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 and winds</a:t>
            </a:r>
            <a:br>
              <a:rPr lang="en-US" dirty="0"/>
            </a:br>
            <a:r>
              <a:rPr lang="en-US" dirty="0"/>
              <a:t>the too-simple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E5205F-A2CB-4851-B400-64B5BB207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19" y="1729738"/>
            <a:ext cx="6837681" cy="512826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67564-0442-42E0-B8E2-B0F0F31DD9BF}"/>
              </a:ext>
            </a:extLst>
          </p:cNvPr>
          <p:cNvSpPr txBox="1"/>
          <p:nvPr/>
        </p:nvSpPr>
        <p:spPr>
          <a:xfrm>
            <a:off x="646111" y="2702560"/>
            <a:ext cx="3885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assumes a uniform earth that doesn’t spin.  Really, a uniform, stationary earth that is orbited by the sun.</a:t>
            </a:r>
          </a:p>
          <a:p>
            <a:endParaRPr lang="en-US" dirty="0"/>
          </a:p>
          <a:p>
            <a:r>
              <a:rPr lang="en-US" dirty="0"/>
              <a:t>However, neither is true…</a:t>
            </a:r>
          </a:p>
        </p:txBody>
      </p:sp>
    </p:spTree>
    <p:extLst>
      <p:ext uri="{BB962C8B-B14F-4D97-AF65-F5344CB8AC3E}">
        <p14:creationId xmlns:p14="http://schemas.microsoft.com/office/powerpoint/2010/main" val="388342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Coriolis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speed/energy between poles and equator</a:t>
            </a:r>
          </a:p>
          <a:p>
            <a:r>
              <a:rPr lang="en-US" dirty="0"/>
              <a:t>Gives things a spin</a:t>
            </a:r>
          </a:p>
          <a:p>
            <a:r>
              <a:rPr lang="en-US" dirty="0"/>
              <a:t>Effect is that air masses have an effective spin as they move along</a:t>
            </a:r>
          </a:p>
          <a:p>
            <a:r>
              <a:rPr lang="en-US" dirty="0">
                <a:hlinkClick r:id="rId2"/>
              </a:rPr>
              <a:t>https://www.youtube.com/watch?v=HIyBpi7B-dE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7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528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Moving on to Weather!</vt:lpstr>
      <vt:lpstr>But first, more about air masses and the atmosphere</vt:lpstr>
      <vt:lpstr>Atmospheric composition</vt:lpstr>
      <vt:lpstr>Atmospheric structure</vt:lpstr>
      <vt:lpstr>% of atmosphere by altitude</vt:lpstr>
      <vt:lpstr>Temperature change in the troposphere</vt:lpstr>
      <vt:lpstr>Temperature inversions</vt:lpstr>
      <vt:lpstr>Atmospheric pressure and winds the too-simple example</vt:lpstr>
      <vt:lpstr>Coriolis effect</vt:lpstr>
      <vt:lpstr>PowerPoint Presentation</vt:lpstr>
      <vt:lpstr>Global circulation (less simplified)</vt:lpstr>
      <vt:lpstr>PowerPoint Presentation</vt:lpstr>
      <vt:lpstr>High vs low pressure</vt:lpstr>
      <vt:lpstr>Combine Coriolis with pressure.  See wind patterns</vt:lpstr>
      <vt:lpstr>Weather!</vt:lpstr>
      <vt:lpstr>PowerPoint Presentation</vt:lpstr>
      <vt:lpstr>Orographic Precipitation</vt:lpstr>
      <vt:lpstr>PowerPoint Presentation</vt:lpstr>
      <vt:lpstr>PowerPoint Presentation</vt:lpstr>
      <vt:lpstr>Google Earth.  Look at current wind/weather patterns.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on to Weather!</dc:title>
  <dc:creator>Bob</dc:creator>
  <cp:lastModifiedBy>Bob Hickey</cp:lastModifiedBy>
  <cp:revision>19</cp:revision>
  <dcterms:created xsi:type="dcterms:W3CDTF">2016-01-07T23:14:18Z</dcterms:created>
  <dcterms:modified xsi:type="dcterms:W3CDTF">2021-09-26T21:24:28Z</dcterms:modified>
</cp:coreProperties>
</file>