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2" r:id="rId7"/>
    <p:sldId id="292" r:id="rId8"/>
    <p:sldId id="301" r:id="rId9"/>
    <p:sldId id="265" r:id="rId10"/>
    <p:sldId id="293" r:id="rId11"/>
    <p:sldId id="274" r:id="rId12"/>
    <p:sldId id="281" r:id="rId13"/>
    <p:sldId id="275" r:id="rId14"/>
    <p:sldId id="277" r:id="rId15"/>
    <p:sldId id="266" r:id="rId16"/>
    <p:sldId id="282" r:id="rId17"/>
    <p:sldId id="278" r:id="rId18"/>
    <p:sldId id="303" r:id="rId19"/>
    <p:sldId id="295" r:id="rId20"/>
    <p:sldId id="276" r:id="rId21"/>
    <p:sldId id="304" r:id="rId22"/>
    <p:sldId id="296" r:id="rId23"/>
    <p:sldId id="279" r:id="rId24"/>
    <p:sldId id="280" r:id="rId25"/>
    <p:sldId id="285" r:id="rId26"/>
    <p:sldId id="297" r:id="rId27"/>
    <p:sldId id="268" r:id="rId28"/>
    <p:sldId id="269" r:id="rId29"/>
    <p:sldId id="270" r:id="rId30"/>
    <p:sldId id="288" r:id="rId31"/>
    <p:sldId id="267" r:id="rId32"/>
    <p:sldId id="291" r:id="rId33"/>
    <p:sldId id="300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linegeographer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ed.com/talks/stuart_firestein_the_pursuit_of_ignoranc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Geog</a:t>
            </a:r>
            <a:r>
              <a:rPr lang="en-US" dirty="0"/>
              <a:t> 107: Dynamic Earth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1….</a:t>
            </a:r>
          </a:p>
        </p:txBody>
      </p:sp>
    </p:spTree>
    <p:extLst>
      <p:ext uri="{BB962C8B-B14F-4D97-AF65-F5344CB8AC3E}">
        <p14:creationId xmlns:p14="http://schemas.microsoft.com/office/powerpoint/2010/main" val="342421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images latitude longitu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34" y="0"/>
            <a:ext cx="8670348" cy="68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82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classconnection.s3.amazonaws.com/181/flashcards/1021181/jpg/1-142875952CF225F45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48" y="0"/>
            <a:ext cx="10391740" cy="68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8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mage.slidesharecdn.com/unevendistributionofsolarenergy-130107155139-phpapp02/95/uneven-distribution-of-solar-energy-3-638.jpg?cb=13575759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1" y="13854"/>
            <a:ext cx="9115999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21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10704224" cy="4608513"/>
          </a:xfrm>
        </p:spPr>
        <p:txBody>
          <a:bodyPr>
            <a:normAutofit/>
          </a:bodyPr>
          <a:lstStyle/>
          <a:p>
            <a:r>
              <a:rPr lang="en-US" dirty="0"/>
              <a:t>Effects of latitude (Go over latitude/longitude)</a:t>
            </a:r>
          </a:p>
          <a:p>
            <a:r>
              <a:rPr lang="en-US" dirty="0"/>
              <a:t>Seasons. (tie orbit, tilt, hours of sunlight, angle of sunlight, and temperature together)</a:t>
            </a:r>
          </a:p>
          <a:p>
            <a:r>
              <a:rPr lang="en-US" dirty="0"/>
              <a:t>Summary – the equator gets more energy than the poles.  Ma Nature hates inequality.  Thus weather (and ocean circulation) is nothing more than energy moving from the equator toward the poles.</a:t>
            </a:r>
          </a:p>
          <a:p>
            <a:endParaRPr lang="en-US" dirty="0"/>
          </a:p>
          <a:p>
            <a:r>
              <a:rPr lang="en-US" dirty="0"/>
              <a:t>But.. It’s more complicated… more later.  Once we know a bit more about energy transfer.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5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Radiation</a:t>
            </a:r>
          </a:p>
          <a:p>
            <a:r>
              <a:rPr lang="en-US" dirty="0"/>
              <a:t>Conduction</a:t>
            </a:r>
          </a:p>
          <a:p>
            <a:r>
              <a:rPr lang="en-US" dirty="0"/>
              <a:t>Convection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7E21C5-6321-4FB4-90F0-4373F6F4E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60" y="1110541"/>
            <a:ext cx="6949440" cy="2445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804691-81AC-4228-987F-FC2AC8978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0" y="3819525"/>
            <a:ext cx="52387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2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to all this energy from the sun?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6"/>
            <a:ext cx="4954588" cy="4227513"/>
          </a:xfrm>
        </p:spPr>
        <p:txBody>
          <a:bodyPr>
            <a:normAutofit/>
          </a:bodyPr>
          <a:lstStyle/>
          <a:p>
            <a:r>
              <a:rPr lang="en-US" dirty="0"/>
              <a:t>Entering atmosphere as radiation.  Difference between shortwave and longwave</a:t>
            </a:r>
          </a:p>
          <a:p>
            <a:r>
              <a:rPr lang="en-US" dirty="0"/>
              <a:t>Absorbed, reflected, or scattered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EF13B5-5D3A-4BFA-9018-1D72C1BC5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836" y="2885441"/>
            <a:ext cx="6293164" cy="39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05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edro.files.wordpress.com/2007/11/earths-energy-budg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-11141"/>
            <a:ext cx="8861570" cy="68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998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24033"/>
          </a:xfrm>
        </p:spPr>
        <p:txBody>
          <a:bodyPr>
            <a:normAutofit/>
          </a:bodyPr>
          <a:lstStyle/>
          <a:p>
            <a:r>
              <a:rPr lang="en-US" dirty="0"/>
              <a:t>Magical stuff.  Truly.</a:t>
            </a:r>
          </a:p>
          <a:p>
            <a:r>
              <a:rPr lang="en-US" dirty="0"/>
              <a:t>Found in all three states at normal earth temperatures</a:t>
            </a:r>
          </a:p>
          <a:p>
            <a:r>
              <a:rPr lang="en-US" dirty="0"/>
              <a:t>Required for life</a:t>
            </a:r>
          </a:p>
          <a:p>
            <a:r>
              <a:rPr lang="en-US" dirty="0"/>
              <a:t>Expands when it freezes</a:t>
            </a:r>
          </a:p>
          <a:p>
            <a:r>
              <a:rPr lang="en-US" dirty="0"/>
              <a:t>Universal solvent</a:t>
            </a:r>
          </a:p>
          <a:p>
            <a:r>
              <a:rPr lang="en-US" dirty="0"/>
              <a:t>High specific heat</a:t>
            </a:r>
          </a:p>
          <a:p>
            <a:pPr lvl="1"/>
            <a:r>
              <a:rPr lang="en-US" dirty="0"/>
              <a:t>Absorbs and transfers incredible amounts of heat both in oceans and atmosphere.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4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E3219-5F5F-4D97-B269-0F4ACF8A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how does all this translate to temperature on the ground?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6FF70-E0CA-4DF0-AA21-FC81F8981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45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742CF-8411-460F-8DB0-622BA2BA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primary variables to determine surface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82F1-C8BB-4E86-BAEF-ACE845CE8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425633"/>
          </a:xfrm>
        </p:spPr>
        <p:txBody>
          <a:bodyPr>
            <a:normAutofit/>
          </a:bodyPr>
          <a:lstStyle/>
          <a:p>
            <a:r>
              <a:rPr lang="en-US" dirty="0"/>
              <a:t>Insolation</a:t>
            </a:r>
          </a:p>
          <a:p>
            <a:pPr lvl="1"/>
            <a:r>
              <a:rPr lang="en-US" dirty="0"/>
              <a:t>Tilt of the earth relative to the sun</a:t>
            </a:r>
          </a:p>
          <a:p>
            <a:pPr lvl="1"/>
            <a:r>
              <a:rPr lang="en-US" dirty="0"/>
              <a:t>Latitude</a:t>
            </a:r>
          </a:p>
          <a:p>
            <a:pPr lvl="1"/>
            <a:r>
              <a:rPr lang="en-US" dirty="0"/>
              <a:t>Aphelion/perihelion</a:t>
            </a:r>
          </a:p>
          <a:p>
            <a:r>
              <a:rPr lang="en-US" dirty="0"/>
              <a:t>The earth itself</a:t>
            </a:r>
          </a:p>
          <a:p>
            <a:pPr lvl="1"/>
            <a:r>
              <a:rPr lang="en-US" dirty="0"/>
              <a:t>Albedo</a:t>
            </a:r>
          </a:p>
          <a:p>
            <a:pPr lvl="1"/>
            <a:r>
              <a:rPr lang="en-US" dirty="0"/>
              <a:t>Elevation</a:t>
            </a:r>
          </a:p>
          <a:p>
            <a:pPr lvl="1"/>
            <a:r>
              <a:rPr lang="en-US" dirty="0"/>
              <a:t>Land/water contrast (continentality)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7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reminder!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course material at </a:t>
            </a:r>
            <a:r>
              <a:rPr lang="en-US" dirty="0">
                <a:hlinkClick r:id="rId2"/>
              </a:rPr>
              <a:t>www.onlinegeographer.com</a:t>
            </a:r>
            <a:endParaRPr lang="en-US" dirty="0"/>
          </a:p>
          <a:p>
            <a:r>
              <a:rPr lang="en-US" dirty="0"/>
              <a:t>All grades, quizzes, and assignment submissions will be via Canvas.</a:t>
            </a:r>
          </a:p>
        </p:txBody>
      </p:sp>
    </p:spTree>
    <p:extLst>
      <p:ext uri="{BB962C8B-B14F-4D97-AF65-F5344CB8AC3E}">
        <p14:creationId xmlns:p14="http://schemas.microsoft.com/office/powerpoint/2010/main" val="302747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Albedo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Fancy word for reflectance</a:t>
            </a:r>
          </a:p>
          <a:p>
            <a:r>
              <a:rPr lang="en-US" dirty="0"/>
              <a:t>Discuss albedo for different earth materials</a:t>
            </a:r>
          </a:p>
        </p:txBody>
      </p:sp>
      <p:pic>
        <p:nvPicPr>
          <p:cNvPr id="4" name="Picture 2" descr="https://upload.wikimedia.org/wikipedia/commons/thumb/1/18/Albedo-e_hg.svg/800px-Albedo-e_h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09" y="-45683"/>
            <a:ext cx="5001491" cy="70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437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82EB-DFD6-5392-C2AE-055584D4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6C93C7B-FAF4-771B-6331-E8E01CEF3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940424"/>
            <a:ext cx="12242425" cy="3917576"/>
          </a:xfrm>
        </p:spPr>
      </p:pic>
    </p:spTree>
    <p:extLst>
      <p:ext uri="{BB962C8B-B14F-4D97-AF65-F5344CB8AC3E}">
        <p14:creationId xmlns:p14="http://schemas.microsoft.com/office/powerpoint/2010/main" val="2651915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00495-A94C-430C-A9C4-C60ADD1C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continentality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A87A82-D7B6-466F-8112-08241F99D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365036"/>
            <a:ext cx="10678160" cy="5492964"/>
          </a:xfrm>
        </p:spPr>
      </p:pic>
    </p:spTree>
    <p:extLst>
      <p:ext uri="{BB962C8B-B14F-4D97-AF65-F5344CB8AC3E}">
        <p14:creationId xmlns:p14="http://schemas.microsoft.com/office/powerpoint/2010/main" val="2027062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5467351" cy="3541714"/>
          </a:xfrm>
        </p:spPr>
        <p:txBody>
          <a:bodyPr/>
          <a:lstStyle/>
          <a:p>
            <a:r>
              <a:rPr lang="en-US" dirty="0"/>
              <a:t>Warmer or colder?</a:t>
            </a:r>
          </a:p>
          <a:p>
            <a:r>
              <a:rPr lang="en-US" dirty="0"/>
              <a:t>More or less radiation from the sun?</a:t>
            </a:r>
          </a:p>
          <a:p>
            <a:r>
              <a:rPr lang="en-US" dirty="0"/>
              <a:t>(Environmental Lapse Rate [3 degrees F per 1000 feet])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36084-680E-4DE2-9D02-2F16A3681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50" y="1657350"/>
            <a:ext cx="54673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42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17" y="68012"/>
            <a:ext cx="9905998" cy="1478570"/>
          </a:xfrm>
        </p:spPr>
        <p:txBody>
          <a:bodyPr/>
          <a:lstStyle/>
          <a:p>
            <a:r>
              <a:rPr lang="en-US" dirty="0"/>
              <a:t>Results in uneven heating of the earth’s surface atmosphere!!!</a:t>
            </a:r>
          </a:p>
        </p:txBody>
      </p:sp>
      <p:pic>
        <p:nvPicPr>
          <p:cNvPr id="1026" name="Picture 2" descr="http://www.globalwarmingart.com/images/a/aa/Annual_Average_Temperature_Ma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5" y="1278295"/>
            <a:ext cx="7222582" cy="55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24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atmos.washington.edu/2003Q3/101/notes/JanMeanS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6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66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B5AB5-96DD-4B9A-AF5F-1EE6CA553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E5A094-53E8-4820-B1C2-A57DD5F1B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7860ACA-96AC-401A-B506-A669D5DF9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967" y="504605"/>
            <a:ext cx="10705688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July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average distribution of global temperatures for July and February. </a:t>
            </a:r>
          </a:p>
        </p:txBody>
      </p:sp>
      <p:pic>
        <p:nvPicPr>
          <p:cNvPr id="1026" name="Picture 2" descr="Map of average distribution of global temperatures for July">
            <a:extLst>
              <a:ext uri="{FF2B5EF4-FFF2-40B4-BE49-F238E27FC236}">
                <a16:creationId xmlns:a16="http://schemas.microsoft.com/office/drawing/2014/main" id="{2112591A-5AC3-4703-B502-7607C0123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345467" cy="309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ap of average distribution of global temperatures for February">
            <a:extLst>
              <a:ext uri="{FF2B5EF4-FFF2-40B4-BE49-F238E27FC236}">
                <a16:creationId xmlns:a16="http://schemas.microsoft.com/office/drawing/2014/main" id="{255C8041-B930-46E0-8517-D9870FC80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06286"/>
            <a:ext cx="4345467" cy="363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56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Uneven heating – the result is “Air masses”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So… large chunks of land/water with similar properties generate air masses. </a:t>
            </a:r>
          </a:p>
          <a:p>
            <a:pPr lvl="1"/>
            <a:r>
              <a:rPr lang="en-US" dirty="0" err="1"/>
              <a:t>Ie</a:t>
            </a:r>
            <a:r>
              <a:rPr lang="en-US" dirty="0"/>
              <a:t>.  Ocean near the equator = warm, wet air.  High latitudes, middle of continent = warm and dry in summer, cool and dry in winter.</a:t>
            </a:r>
          </a:p>
        </p:txBody>
      </p:sp>
    </p:spTree>
    <p:extLst>
      <p:ext uri="{BB962C8B-B14F-4D97-AF65-F5344CB8AC3E}">
        <p14:creationId xmlns:p14="http://schemas.microsoft.com/office/powerpoint/2010/main" val="397669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So.. Uneven energy input + air masses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get air masses moving around.  Roughly, warmer stuff headed away from equator and cooler stuff moving toward the equator.</a:t>
            </a:r>
          </a:p>
          <a:p>
            <a:r>
              <a:rPr lang="en-US" dirty="0"/>
              <a:t>Energy transfer via primarily</a:t>
            </a:r>
          </a:p>
          <a:p>
            <a:pPr lvl="1"/>
            <a:r>
              <a:rPr lang="en-US" dirty="0"/>
              <a:t>Conduction (molecule to molecule)</a:t>
            </a:r>
          </a:p>
          <a:p>
            <a:pPr lvl="1"/>
            <a:r>
              <a:rPr lang="en-US" dirty="0"/>
              <a:t>Convection (matter moving about) and </a:t>
            </a:r>
          </a:p>
          <a:p>
            <a:r>
              <a:rPr lang="en-US" dirty="0"/>
              <a:t>Where these air masses bump into each other (or mountains), something happens.  Usually precipitation of some sort.  And wind.  And changes in temperature.  Yup, weather!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5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6017579" cy="4736502"/>
          </a:xfrm>
        </p:spPr>
        <p:txBody>
          <a:bodyPr/>
          <a:lstStyle/>
          <a:p>
            <a:r>
              <a:rPr lang="en-US" dirty="0"/>
              <a:t>How this energy is actually transported: A basic convection</a:t>
            </a:r>
            <a:br>
              <a:rPr lang="en-US" dirty="0"/>
            </a:br>
            <a:r>
              <a:rPr lang="en-US" dirty="0"/>
              <a:t>cell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80" y="-11589"/>
            <a:ext cx="4872110" cy="6869589"/>
          </a:xfrm>
        </p:spPr>
      </p:pic>
    </p:spTree>
    <p:extLst>
      <p:ext uri="{BB962C8B-B14F-4D97-AF65-F5344CB8AC3E}">
        <p14:creationId xmlns:p14="http://schemas.microsoft.com/office/powerpoint/2010/main" val="44536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it all quarter, both in labs and lecture</a:t>
            </a:r>
          </a:p>
          <a:p>
            <a:r>
              <a:rPr lang="en-US" dirty="0"/>
              <a:t>Get started on lab 1 (download GE, etc).  Get all your technical difficulties out of the way this week while I can help (bring in your laptop – me or the IT dept on campus).  I can’t do anything over the weekend or late in the evening….</a:t>
            </a:r>
          </a:p>
          <a:p>
            <a:r>
              <a:rPr lang="en-US" dirty="0"/>
              <a:t>Quick demo.</a:t>
            </a:r>
          </a:p>
        </p:txBody>
      </p:sp>
    </p:spTree>
    <p:extLst>
      <p:ext uri="{BB962C8B-B14F-4D97-AF65-F5344CB8AC3E}">
        <p14:creationId xmlns:p14="http://schemas.microsoft.com/office/powerpoint/2010/main" val="2055406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look at ocean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52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0"/>
            <a:ext cx="9404723" cy="14005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AutoShape 2" descr="90446_07_02"/>
          <p:cNvSpPr>
            <a:spLocks noChangeAspect="1" noChangeArrowheads="1"/>
          </p:cNvSpPr>
          <p:nvPr/>
        </p:nvSpPr>
        <p:spPr bwMode="auto">
          <a:xfrm>
            <a:off x="155575" y="-3108325"/>
            <a:ext cx="97536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07" y="-23554"/>
            <a:ext cx="10347593" cy="68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34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here, we digressed a little bit and talked about: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6"/>
            <a:ext cx="5035868" cy="4415473"/>
          </a:xfrm>
        </p:spPr>
        <p:txBody>
          <a:bodyPr/>
          <a:lstStyle/>
          <a:p>
            <a:r>
              <a:rPr lang="en-US" dirty="0"/>
              <a:t>Absolute humidity, relative humidity, max humidity, and dew point temperature</a:t>
            </a:r>
          </a:p>
          <a:p>
            <a:r>
              <a:rPr lang="en-US" dirty="0"/>
              <a:t>And how all these things relate.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E7170-5763-4777-A260-DC556FD3E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1543407"/>
            <a:ext cx="5516880" cy="53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67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92C0C-BECA-48AC-B806-D7F2C3E0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1" y="152400"/>
            <a:ext cx="2875280" cy="6705600"/>
          </a:xfrm>
        </p:spPr>
        <p:txBody>
          <a:bodyPr/>
          <a:lstStyle/>
          <a:p>
            <a:r>
              <a:rPr lang="en-US" dirty="0"/>
              <a:t>Work through a few cases of heating /cooling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EE842F-4E12-450B-B2BF-561251AFD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7362" y="294640"/>
            <a:ext cx="8934638" cy="6563360"/>
          </a:xfrm>
        </p:spPr>
      </p:pic>
    </p:spTree>
    <p:extLst>
      <p:ext uri="{BB962C8B-B14F-4D97-AF65-F5344CB8AC3E}">
        <p14:creationId xmlns:p14="http://schemas.microsoft.com/office/powerpoint/2010/main" val="1561671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moved onto how to get water out of the air.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cool the air, but how?</a:t>
            </a:r>
          </a:p>
          <a:p>
            <a:pPr lvl="1"/>
            <a:r>
              <a:rPr lang="en-US" dirty="0"/>
              <a:t>Answer, force it to </a:t>
            </a:r>
            <a:r>
              <a:rPr lang="en-US"/>
              <a:t>rise.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7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3816177" cy="3413655"/>
          </a:xfrm>
        </p:spPr>
        <p:txBody>
          <a:bodyPr/>
          <a:lstStyle/>
          <a:p>
            <a:r>
              <a:rPr lang="en-US" dirty="0"/>
              <a:t>What is physical geography?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67" y="3285073"/>
            <a:ext cx="3992448" cy="33580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Nothing more than moving energy around.</a:t>
            </a:r>
          </a:p>
          <a:p>
            <a:r>
              <a:rPr lang="en-US" dirty="0"/>
              <a:t>Two sources:</a:t>
            </a:r>
          </a:p>
          <a:p>
            <a:pPr lvl="1"/>
            <a:r>
              <a:rPr lang="en-US" dirty="0"/>
              <a:t>Sun</a:t>
            </a:r>
          </a:p>
          <a:p>
            <a:pPr lvl="1"/>
            <a:r>
              <a:rPr lang="en-US" dirty="0"/>
              <a:t>Radioactive decay</a:t>
            </a:r>
          </a:p>
          <a:p>
            <a:r>
              <a:rPr lang="en-US" dirty="0"/>
              <a:t>These drive everything that happens on planet earth</a:t>
            </a:r>
          </a:p>
          <a:p>
            <a:pPr lvl="1"/>
            <a:r>
              <a:rPr lang="en-US" dirty="0"/>
              <a:t>Everything.</a:t>
            </a:r>
          </a:p>
        </p:txBody>
      </p:sp>
      <p:pic>
        <p:nvPicPr>
          <p:cNvPr id="1026" name="Picture 2" descr="http://thebluedebonair.files.wordpress.com/2011/07/scope-of-geograp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35" y="0"/>
            <a:ext cx="6836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96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(theoretical)</a:t>
            </a:r>
          </a:p>
          <a:p>
            <a:r>
              <a:rPr lang="en-US" dirty="0">
                <a:hlinkClick r:id="rId2"/>
              </a:rPr>
              <a:t>The reality</a:t>
            </a:r>
            <a:r>
              <a:rPr lang="en-US" dirty="0"/>
              <a:t>: </a:t>
            </a:r>
          </a:p>
        </p:txBody>
      </p:sp>
      <p:pic>
        <p:nvPicPr>
          <p:cNvPr id="2050" name="Picture 2" descr="http://www.cdn.sciencebuddies.org/Files/5084/7/2013-updated_scientific-method-steps_v6_nohea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78" y="0"/>
            <a:ext cx="5741618" cy="686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4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25352-19FF-4DA1-97F0-64082A91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But….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859D0-D1F0-4AF8-8E84-B90C0F689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really talk about what we don’t know, we first need to know what we do know.</a:t>
            </a:r>
          </a:p>
        </p:txBody>
      </p:sp>
    </p:spTree>
    <p:extLst>
      <p:ext uri="{BB962C8B-B14F-4D97-AF65-F5344CB8AC3E}">
        <p14:creationId xmlns:p14="http://schemas.microsoft.com/office/powerpoint/2010/main" val="17687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0"/>
            <a:ext cx="8113683" cy="836209"/>
          </a:xfrm>
        </p:spPr>
        <p:txBody>
          <a:bodyPr>
            <a:normAutofit/>
          </a:bodyPr>
          <a:lstStyle/>
          <a:p>
            <a:r>
              <a:rPr lang="en-US" dirty="0"/>
              <a:t>First, A little </a:t>
            </a:r>
            <a:r>
              <a:rPr lang="en-US" dirty="0" err="1"/>
              <a:t>lat</a:t>
            </a:r>
            <a:r>
              <a:rPr lang="en-US" dirty="0"/>
              <a:t>/long.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images latitude longitu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830407"/>
            <a:ext cx="11050588" cy="602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76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D075D-D6AE-4B99-B19E-73CC2B23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now talk about energy from the sun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52635-7627-4E4C-AE62-857CDDF93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drives all atmospheric events and most surface of the earth events.</a:t>
            </a:r>
          </a:p>
          <a:p>
            <a:r>
              <a:rPr lang="en-US" dirty="0"/>
              <a:t>The other driver is radioactive decay within the earth’s crust, which drives plate tectonics and volcanism.</a:t>
            </a:r>
          </a:p>
          <a:p>
            <a:endParaRPr lang="en-US" dirty="0"/>
          </a:p>
          <a:p>
            <a:r>
              <a:rPr lang="en-US" dirty="0"/>
              <a:t>These are the only two sources of energy on the planet.  EVERYTHING comes back to these two things.</a:t>
            </a:r>
          </a:p>
        </p:txBody>
      </p:sp>
    </p:spTree>
    <p:extLst>
      <p:ext uri="{BB962C8B-B14F-4D97-AF65-F5344CB8AC3E}">
        <p14:creationId xmlns:p14="http://schemas.microsoft.com/office/powerpoint/2010/main" val="219071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Insolation.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Aphelion (earth furthest from sun) and perihelion (closest in January)</a:t>
            </a:r>
          </a:p>
          <a:p>
            <a:r>
              <a:rPr lang="en-US" dirty="0"/>
              <a:t>The tilt of the earth.  </a:t>
            </a:r>
          </a:p>
          <a:p>
            <a:r>
              <a:rPr lang="en-US" dirty="0"/>
              <a:t>Solstices and equinoxes (time of the year).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are the three things that determine how much energy any location on the earth’s surface receives from the sun.</a:t>
            </a:r>
          </a:p>
        </p:txBody>
      </p:sp>
    </p:spTree>
    <p:extLst>
      <p:ext uri="{BB962C8B-B14F-4D97-AF65-F5344CB8AC3E}">
        <p14:creationId xmlns:p14="http://schemas.microsoft.com/office/powerpoint/2010/main" val="1707462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277</TotalTime>
  <Words>767</Words>
  <Application>Microsoft Office PowerPoint</Application>
  <PresentationFormat>Widescreen</PresentationFormat>
  <Paragraphs>91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Tw Cen MT</vt:lpstr>
      <vt:lpstr>Circuit</vt:lpstr>
      <vt:lpstr>Geog 107: Dynamic Earth</vt:lpstr>
      <vt:lpstr>A reminder!</vt:lpstr>
      <vt:lpstr>Google Earth</vt:lpstr>
      <vt:lpstr>What is physical geography?</vt:lpstr>
      <vt:lpstr>Scientific Method</vt:lpstr>
      <vt:lpstr>But….  </vt:lpstr>
      <vt:lpstr>First, A little lat/long.</vt:lpstr>
      <vt:lpstr>Let’s now talk about energy from the sun</vt:lpstr>
      <vt:lpstr>Insolation.</vt:lpstr>
      <vt:lpstr>PowerPoint Presentation</vt:lpstr>
      <vt:lpstr>PowerPoint Presentation</vt:lpstr>
      <vt:lpstr>PowerPoint Presentation</vt:lpstr>
      <vt:lpstr>PowerPoint Presentation</vt:lpstr>
      <vt:lpstr>Energy transfer</vt:lpstr>
      <vt:lpstr>What happens to all this energy from the sun?</vt:lpstr>
      <vt:lpstr>PowerPoint Presentation</vt:lpstr>
      <vt:lpstr>Water</vt:lpstr>
      <vt:lpstr>Now, how does all this translate to temperature on the ground?</vt:lpstr>
      <vt:lpstr>Our primary variables to determine surface temperature</vt:lpstr>
      <vt:lpstr>Albedo</vt:lpstr>
      <vt:lpstr>PowerPoint Presentation</vt:lpstr>
      <vt:lpstr>continentality </vt:lpstr>
      <vt:lpstr>Elevation</vt:lpstr>
      <vt:lpstr>Results in uneven heating of the earth’s surface atmosphere!!!</vt:lpstr>
      <vt:lpstr>PowerPoint Presentation</vt:lpstr>
      <vt:lpstr>PowerPoint Presentation</vt:lpstr>
      <vt:lpstr>Uneven heating – the result is “Air masses”</vt:lpstr>
      <vt:lpstr>So.. Uneven energy input + air masses</vt:lpstr>
      <vt:lpstr>How this energy is actually transported: A basic convection cell</vt:lpstr>
      <vt:lpstr>A quick look at ocean circulation</vt:lpstr>
      <vt:lpstr>PowerPoint Presentation</vt:lpstr>
      <vt:lpstr>From here, we digressed a little bit and talked about:</vt:lpstr>
      <vt:lpstr>Work through a few cases of heating /cooling</vt:lpstr>
      <vt:lpstr>We moved onto how to get water out of the air.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 107: Dynamic Earth</dc:title>
  <dc:creator>Bob</dc:creator>
  <cp:lastModifiedBy>Bob Hickey</cp:lastModifiedBy>
  <cp:revision>24</cp:revision>
  <dcterms:created xsi:type="dcterms:W3CDTF">2016-01-04T21:43:17Z</dcterms:created>
  <dcterms:modified xsi:type="dcterms:W3CDTF">2022-09-20T21:06:04Z</dcterms:modified>
</cp:coreProperties>
</file>