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320" r:id="rId10"/>
    <p:sldId id="316" r:id="rId11"/>
    <p:sldId id="270" r:id="rId12"/>
    <p:sldId id="271" r:id="rId13"/>
    <p:sldId id="272" r:id="rId14"/>
    <p:sldId id="310" r:id="rId15"/>
    <p:sldId id="311" r:id="rId16"/>
    <p:sldId id="309" r:id="rId17"/>
    <p:sldId id="312" r:id="rId18"/>
    <p:sldId id="273" r:id="rId19"/>
    <p:sldId id="313" r:id="rId20"/>
    <p:sldId id="274" r:id="rId21"/>
    <p:sldId id="275" r:id="rId22"/>
    <p:sldId id="276" r:id="rId23"/>
    <p:sldId id="277" r:id="rId24"/>
    <p:sldId id="314" r:id="rId25"/>
    <p:sldId id="315" r:id="rId26"/>
    <p:sldId id="319" r:id="rId27"/>
    <p:sldId id="317" r:id="rId28"/>
    <p:sldId id="278" r:id="rId29"/>
    <p:sldId id="279" r:id="rId30"/>
    <p:sldId id="280" r:id="rId31"/>
    <p:sldId id="321" r:id="rId32"/>
    <p:sldId id="260" r:id="rId33"/>
    <p:sldId id="261" r:id="rId34"/>
    <p:sldId id="281" r:id="rId35"/>
    <p:sldId id="282" r:id="rId36"/>
    <p:sldId id="257" r:id="rId37"/>
    <p:sldId id="259" r:id="rId38"/>
    <p:sldId id="283" r:id="rId39"/>
    <p:sldId id="284" r:id="rId40"/>
    <p:sldId id="285" r:id="rId41"/>
    <p:sldId id="286" r:id="rId42"/>
    <p:sldId id="287" r:id="rId43"/>
    <p:sldId id="288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89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2A2D0-B0FF-4370-8694-345E5BA4D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710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AF009-A7E1-4196-8DE8-DBF3FF06B3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0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fs.usda.gov/detail/elyunque/learning/nature-science/?cid=fsbdev3_04293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TViaGA1cq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atoday.com/story/news/nation/2014/02/12/corvette-museum-sinkhole/5417171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95400"/>
            <a:ext cx="6400800" cy="2209800"/>
          </a:xfrm>
        </p:spPr>
        <p:txBody>
          <a:bodyPr/>
          <a:lstStyle/>
          <a:p>
            <a:pPr eaLnBrk="1" hangingPunct="1"/>
            <a:r>
              <a:rPr lang="en-US" altLang="en-US" sz="5400" b="1"/>
              <a:t>Karst Landscapes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038600"/>
            <a:ext cx="6553200" cy="2057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040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A1F6-F98C-454D-B317-5301C7B2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24C66-0EC4-40AE-AF78-94875D5F4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66150" cy="6858000"/>
          </a:xfrm>
        </p:spPr>
      </p:pic>
    </p:spTree>
    <p:extLst>
      <p:ext uri="{BB962C8B-B14F-4D97-AF65-F5344CB8AC3E}">
        <p14:creationId xmlns:p14="http://schemas.microsoft.com/office/powerpoint/2010/main" val="261431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Surface Water Features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0"/>
            <a:ext cx="83820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200" dirty="0"/>
              <a:t>Karst regions are noted for their </a:t>
            </a:r>
            <a:r>
              <a:rPr lang="en-US" altLang="en-US" sz="2200" b="1" dirty="0"/>
              <a:t>lack of well-established surface drainage</a:t>
            </a:r>
            <a:r>
              <a:rPr lang="en-US" altLang="en-US" sz="2200" dirty="0"/>
              <a:t>.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/>
              <a:t>Surface drainage is actually replaced by extensive underground drainage.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/>
              <a:t>Where</a:t>
            </a:r>
            <a:r>
              <a:rPr lang="en-US" altLang="en-US" sz="2200" b="1" dirty="0"/>
              <a:t> </a:t>
            </a:r>
            <a:r>
              <a:rPr lang="en-US" altLang="en-US" sz="2200" dirty="0"/>
              <a:t>surface streams</a:t>
            </a:r>
            <a:r>
              <a:rPr lang="en-US" altLang="en-US" sz="2200" b="1" dirty="0"/>
              <a:t> do</a:t>
            </a:r>
            <a:r>
              <a:rPr lang="en-US" altLang="en-US" sz="2200" dirty="0"/>
              <a:t> develop, they do not flow very far – they “disappear”</a:t>
            </a:r>
            <a:r>
              <a:rPr lang="en-US" altLang="en-US" sz="2200" b="1" dirty="0"/>
              <a:t> </a:t>
            </a:r>
            <a:r>
              <a:rPr lang="en-US" altLang="en-US" sz="2200" dirty="0"/>
              <a:t>(disappearing streams)</a:t>
            </a:r>
            <a:r>
              <a:rPr lang="en-US" altLang="en-US" sz="2200" b="1" dirty="0"/>
              <a:t> </a:t>
            </a:r>
            <a:r>
              <a:rPr lang="en-US" altLang="en-US" sz="2200" dirty="0"/>
              <a:t>and “reappear” (springs).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 dirty="0"/>
          </a:p>
        </p:txBody>
      </p:sp>
      <p:grpSp>
        <p:nvGrpSpPr>
          <p:cNvPr id="11268" name="Group 5"/>
          <p:cNvGrpSpPr>
            <a:grpSpLocks/>
          </p:cNvGrpSpPr>
          <p:nvPr/>
        </p:nvGrpSpPr>
        <p:grpSpPr bwMode="auto">
          <a:xfrm>
            <a:off x="1676401" y="3581400"/>
            <a:ext cx="4562475" cy="3073400"/>
            <a:chOff x="288" y="1536"/>
            <a:chExt cx="2874" cy="1936"/>
          </a:xfrm>
        </p:grpSpPr>
        <p:pic>
          <p:nvPicPr>
            <p:cNvPr id="11275" name="Picture 6" descr="disappearing stream mammoth cav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536"/>
              <a:ext cx="2874" cy="1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76" name="Line 7"/>
            <p:cNvSpPr>
              <a:spLocks noChangeShapeType="1"/>
            </p:cNvSpPr>
            <p:nvPr/>
          </p:nvSpPr>
          <p:spPr bwMode="auto">
            <a:xfrm flipH="1">
              <a:off x="1200" y="2064"/>
              <a:ext cx="96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Text Box 8"/>
            <p:cNvSpPr txBox="1">
              <a:spLocks noChangeArrowheads="1"/>
            </p:cNvSpPr>
            <p:nvPr/>
          </p:nvSpPr>
          <p:spPr bwMode="auto">
            <a:xfrm>
              <a:off x="1104" y="1584"/>
              <a:ext cx="100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point at which the stream goes underground</a:t>
              </a:r>
            </a:p>
          </p:txBody>
        </p:sp>
      </p:grpSp>
      <p:grpSp>
        <p:nvGrpSpPr>
          <p:cNvPr id="11269" name="Group 9"/>
          <p:cNvGrpSpPr>
            <a:grpSpLocks/>
          </p:cNvGrpSpPr>
          <p:nvPr/>
        </p:nvGrpSpPr>
        <p:grpSpPr bwMode="auto">
          <a:xfrm>
            <a:off x="6629400" y="3581400"/>
            <a:ext cx="3810000" cy="2857500"/>
            <a:chOff x="3360" y="1536"/>
            <a:chExt cx="2400" cy="1800"/>
          </a:xfrm>
        </p:grpSpPr>
        <p:pic>
          <p:nvPicPr>
            <p:cNvPr id="11272" name="Picture 10" descr="Loue River France - spr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536"/>
              <a:ext cx="24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Line 11"/>
            <p:cNvSpPr>
              <a:spLocks noChangeShapeType="1"/>
            </p:cNvSpPr>
            <p:nvPr/>
          </p:nvSpPr>
          <p:spPr bwMode="auto">
            <a:xfrm>
              <a:off x="4080" y="2064"/>
              <a:ext cx="384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Text Box 12"/>
            <p:cNvSpPr txBox="1">
              <a:spLocks noChangeArrowheads="1"/>
            </p:cNvSpPr>
            <p:nvPr/>
          </p:nvSpPr>
          <p:spPr bwMode="auto">
            <a:xfrm>
              <a:off x="3408" y="1632"/>
              <a:ext cx="720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</a:rPr>
                <a:t>point from where the water comes above ground, often  from a cave</a:t>
              </a:r>
            </a:p>
          </p:txBody>
        </p:sp>
      </p:grpSp>
      <p:sp>
        <p:nvSpPr>
          <p:cNvPr id="11270" name="Text Box 13"/>
          <p:cNvSpPr txBox="1">
            <a:spLocks noChangeArrowheads="1"/>
          </p:cNvSpPr>
          <p:nvPr/>
        </p:nvSpPr>
        <p:spPr bwMode="auto">
          <a:xfrm>
            <a:off x="9525000" y="6045201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Spring</a:t>
            </a:r>
          </a:p>
        </p:txBody>
      </p:sp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1676400" y="6288088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Disappearing stream</a:t>
            </a:r>
          </a:p>
        </p:txBody>
      </p:sp>
    </p:spTree>
    <p:extLst>
      <p:ext uri="{BB962C8B-B14F-4D97-AF65-F5344CB8AC3E}">
        <p14:creationId xmlns:p14="http://schemas.microsoft.com/office/powerpoint/2010/main" val="2297885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Towers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4572000" cy="4530725"/>
          </a:xfrm>
        </p:spPr>
        <p:txBody>
          <a:bodyPr/>
          <a:lstStyle/>
          <a:p>
            <a:pPr eaLnBrk="1" hangingPunct="1"/>
            <a:r>
              <a:rPr lang="en-US" altLang="en-US" sz="2200"/>
              <a:t>Formation is due to a combination of</a:t>
            </a:r>
            <a:br>
              <a:rPr lang="en-US" altLang="en-US" sz="2200"/>
            </a:br>
            <a:r>
              <a:rPr lang="en-US" altLang="en-US" sz="2200"/>
              <a:t>tectonic uplift and</a:t>
            </a:r>
            <a:br>
              <a:rPr lang="en-US" altLang="en-US" sz="2200"/>
            </a:br>
            <a:r>
              <a:rPr lang="en-US" altLang="en-US" sz="2200"/>
              <a:t>tropical erosion.</a:t>
            </a:r>
          </a:p>
        </p:txBody>
      </p:sp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5181600" y="4343400"/>
            <a:ext cx="5314950" cy="2089150"/>
            <a:chOff x="2412" y="2736"/>
            <a:chExt cx="3348" cy="1316"/>
          </a:xfrm>
        </p:grpSpPr>
        <p:pic>
          <p:nvPicPr>
            <p:cNvPr id="12299" name="Picture 5" descr="stonefore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" y="2736"/>
              <a:ext cx="3348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6"/>
            <p:cNvSpPr txBox="1">
              <a:spLocks noChangeArrowheads="1"/>
            </p:cNvSpPr>
            <p:nvPr/>
          </p:nvSpPr>
          <p:spPr bwMode="auto">
            <a:xfrm>
              <a:off x="2448" y="3840"/>
              <a:ext cx="13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</a:rPr>
                <a:t>Stone Forest, China</a:t>
              </a:r>
            </a:p>
          </p:txBody>
        </p:sp>
      </p:grpSp>
      <p:grpSp>
        <p:nvGrpSpPr>
          <p:cNvPr id="12293" name="Group 17"/>
          <p:cNvGrpSpPr>
            <a:grpSpLocks/>
          </p:cNvGrpSpPr>
          <p:nvPr/>
        </p:nvGrpSpPr>
        <p:grpSpPr bwMode="auto">
          <a:xfrm>
            <a:off x="6400800" y="1600200"/>
            <a:ext cx="4038600" cy="2203450"/>
            <a:chOff x="2880" y="1200"/>
            <a:chExt cx="2544" cy="1388"/>
          </a:xfrm>
        </p:grpSpPr>
        <p:pic>
          <p:nvPicPr>
            <p:cNvPr id="12297" name="Picture 8" descr="karst_towe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41"/>
            <a:stretch>
              <a:fillRect/>
            </a:stretch>
          </p:blipFill>
          <p:spPr bwMode="auto">
            <a:xfrm>
              <a:off x="2880" y="1200"/>
              <a:ext cx="2544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9"/>
            <p:cNvSpPr txBox="1">
              <a:spLocks noChangeArrowheads="1"/>
            </p:cNvSpPr>
            <p:nvPr/>
          </p:nvSpPr>
          <p:spPr bwMode="auto">
            <a:xfrm>
              <a:off x="4032" y="2352"/>
              <a:ext cx="13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/>
                <a:t>Halong Bay, Vietnam</a:t>
              </a:r>
            </a:p>
          </p:txBody>
        </p:sp>
      </p:grpSp>
      <p:grpSp>
        <p:nvGrpSpPr>
          <p:cNvPr id="12294" name="Group 16"/>
          <p:cNvGrpSpPr>
            <a:grpSpLocks/>
          </p:cNvGrpSpPr>
          <p:nvPr/>
        </p:nvGrpSpPr>
        <p:grpSpPr bwMode="auto">
          <a:xfrm>
            <a:off x="1524000" y="4343401"/>
            <a:ext cx="3581400" cy="2238375"/>
            <a:chOff x="0" y="2784"/>
            <a:chExt cx="2256" cy="1410"/>
          </a:xfrm>
        </p:grpSpPr>
        <p:pic>
          <p:nvPicPr>
            <p:cNvPr id="12295" name="Picture 11" descr="urat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84"/>
              <a:ext cx="2256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2"/>
            <p:cNvSpPr txBox="1">
              <a:spLocks noChangeArrowheads="1"/>
            </p:cNvSpPr>
            <p:nvPr/>
          </p:nvSpPr>
          <p:spPr bwMode="auto">
            <a:xfrm>
              <a:off x="624" y="2832"/>
              <a:ext cx="15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/>
                <a:t>Guilin Region, SE China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26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Towers (con’t): Stone Forest, China</a:t>
            </a:r>
            <a:endParaRPr lang="en-US" altLang="en-US" sz="2400">
              <a:solidFill>
                <a:srgbClr val="CC0000"/>
              </a:solidFill>
            </a:endParaRPr>
          </a:p>
        </p:txBody>
      </p:sp>
      <p:pic>
        <p:nvPicPr>
          <p:cNvPr id="13315" name="Picture 4" descr="stoneforest_camelelepha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0601" y="1447800"/>
            <a:ext cx="1890713" cy="234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13" descr="stone%20forest%2010009635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2"/>
          <a:stretch>
            <a:fillRect/>
          </a:stretch>
        </p:blipFill>
        <p:spPr bwMode="auto">
          <a:xfrm>
            <a:off x="1676400" y="1676400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4" descr="stone%20forest%20yunnan%201v000042t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35814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5" descr="stone%20forest%201v000013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2971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one%20forest%2010009622t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>
            <a:fillRect/>
          </a:stretch>
        </p:blipFill>
        <p:spPr bwMode="auto">
          <a:xfrm>
            <a:off x="6172200" y="4114800"/>
            <a:ext cx="4038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67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CB7B-FC15-4F0F-B5AD-645016E5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Cockpit karst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E30951-9957-4B84-B65C-CC7D3CF329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381" y="952447"/>
            <a:ext cx="8882219" cy="59226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1CCFD-1AD9-4AED-A65B-34BCA888270E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2FFF3C-819F-4C53-AEAF-306829A1687A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79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7D30-BC33-456A-A66A-AA1B324E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Arecibo Radio Telescope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B7B1DF-8A6C-4448-B9C6-EDA77FB527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51281"/>
            <a:ext cx="8260080" cy="550671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68350-2020-401B-8DCE-B6135DC89E3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8382000" y="1595120"/>
            <a:ext cx="3677920" cy="5181599"/>
          </a:xfrm>
        </p:spPr>
        <p:txBody>
          <a:bodyPr/>
          <a:lstStyle/>
          <a:p>
            <a:r>
              <a:rPr lang="en-US" dirty="0"/>
              <a:t>Inside sinkhole</a:t>
            </a:r>
          </a:p>
          <a:p>
            <a:r>
              <a:rPr lang="en-US" dirty="0"/>
              <a:t>Goldeneye</a:t>
            </a:r>
          </a:p>
        </p:txBody>
      </p:sp>
    </p:spTree>
    <p:extLst>
      <p:ext uri="{BB962C8B-B14F-4D97-AF65-F5344CB8AC3E}">
        <p14:creationId xmlns:p14="http://schemas.microsoft.com/office/powerpoint/2010/main" val="1793528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63708"/>
            <a:ext cx="3111849" cy="4593209"/>
          </a:xfrm>
        </p:spPr>
        <p:txBody>
          <a:bodyPr/>
          <a:lstStyle/>
          <a:p>
            <a:r>
              <a:rPr lang="en-US" dirty="0"/>
              <a:t>Term “karst” originated in the </a:t>
            </a:r>
            <a:r>
              <a:rPr lang="en-US" dirty="0" err="1"/>
              <a:t>Krs</a:t>
            </a:r>
            <a:r>
              <a:rPr lang="en-US" dirty="0"/>
              <a:t> region of Slovenia.</a:t>
            </a:r>
          </a:p>
        </p:txBody>
      </p:sp>
      <p:pic>
        <p:nvPicPr>
          <p:cNvPr id="1026" name="Picture 2" descr="https://www.asu.edu/courses/gph111/WeatheringandSoils/Weathering/Karst/KarstYugoslav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5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524E-E84A-4B43-83AF-F09D931A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66D879-459F-404E-90BD-C229C19A0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2006"/>
            <a:ext cx="4866640" cy="683599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2F0F8-54B5-4AB5-AC8B-F1A31700469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14138A-756D-408A-A6C7-3954A69DA9A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Caves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0"/>
            <a:ext cx="3124200" cy="5105400"/>
          </a:xfrm>
        </p:spPr>
        <p:txBody>
          <a:bodyPr/>
          <a:lstStyle/>
          <a:p>
            <a:pPr eaLnBrk="1" hangingPunct="1"/>
            <a:r>
              <a:rPr lang="en-US" altLang="en-US" sz="2200"/>
              <a:t>Forms in a manner similar to sinkholes</a:t>
            </a:r>
          </a:p>
          <a:p>
            <a:pPr eaLnBrk="1" hangingPunct="1"/>
            <a:r>
              <a:rPr lang="en-US" altLang="en-US" sz="2200"/>
              <a:t>Water travels through (limestone’s) rectangular joints and dissolves limestone, leaving a void below ground</a:t>
            </a:r>
          </a:p>
          <a:p>
            <a:pPr eaLnBrk="1" hangingPunct="1"/>
            <a:r>
              <a:rPr lang="en-US" altLang="en-US" sz="2200"/>
              <a:t>Often have other limestone formations within the cave</a:t>
            </a:r>
            <a:endParaRPr lang="en-US" altLang="en-US" sz="2900"/>
          </a:p>
        </p:txBody>
      </p:sp>
      <p:pic>
        <p:nvPicPr>
          <p:cNvPr id="14340" name="Picture 4" descr="Mammoth-cave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2667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53000" y="5334001"/>
            <a:ext cx="231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Mammoth Cave, KY</a:t>
            </a:r>
          </a:p>
        </p:txBody>
      </p:sp>
      <p:pic>
        <p:nvPicPr>
          <p:cNvPr id="14342" name="Picture 7" descr="hall of gi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6" y="1676400"/>
            <a:ext cx="2924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8058150" y="5029200"/>
            <a:ext cx="2609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Hall of Giants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Carlsbad Caverns, NM</a:t>
            </a:r>
          </a:p>
        </p:txBody>
      </p:sp>
    </p:spTree>
    <p:extLst>
      <p:ext uri="{BB962C8B-B14F-4D97-AF65-F5344CB8AC3E}">
        <p14:creationId xmlns:p14="http://schemas.microsoft.com/office/powerpoint/2010/main" val="98094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5246-9C6D-4045-8493-ED0FB246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2718"/>
            <a:ext cx="3870960" cy="6242722"/>
          </a:xfrm>
        </p:spPr>
        <p:txBody>
          <a:bodyPr/>
          <a:lstStyle/>
          <a:p>
            <a:r>
              <a:rPr lang="en-US" dirty="0"/>
              <a:t>Del Arco Cave, Puerto Rico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BAF860-AB27-4A48-BF50-606545279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721" y="25484"/>
            <a:ext cx="8209280" cy="6832516"/>
          </a:xfrm>
        </p:spPr>
      </p:pic>
    </p:spTree>
    <p:extLst>
      <p:ext uri="{BB962C8B-B14F-4D97-AF65-F5344CB8AC3E}">
        <p14:creationId xmlns:p14="http://schemas.microsoft.com/office/powerpoint/2010/main" val="428930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Concepts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1"/>
            <a:ext cx="8229600" cy="47593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100"/>
              <a:t>Karst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Limestone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Role of chemical weathering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U.S. regions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100"/>
              <a:t>Karst Formations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Sinkholes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Surface water features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Karst Towers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Caves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100"/>
              <a:t>Water Drainage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Aquifers &amp; water tables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Real-world example: Ogallala Aquifer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Real-world example: Floridian Aquifer</a:t>
            </a:r>
          </a:p>
        </p:txBody>
      </p:sp>
    </p:spTree>
    <p:extLst>
      <p:ext uri="{BB962C8B-B14F-4D97-AF65-F5344CB8AC3E}">
        <p14:creationId xmlns:p14="http://schemas.microsoft.com/office/powerpoint/2010/main" val="286212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ong_stra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>
            <a:fillRect/>
          </a:stretch>
        </p:blipFill>
        <p:spPr bwMode="auto">
          <a:xfrm>
            <a:off x="3954826" y="807396"/>
            <a:ext cx="8237174" cy="605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Karst Formations</a:t>
            </a: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Caves: common interior formations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4901"/>
            <a:ext cx="8946541" cy="4195481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Soda Straws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Stalactites &amp; Stalagmites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Columns</a:t>
            </a:r>
          </a:p>
          <a:p>
            <a:pPr lvl="2" eaLnBrk="1" hangingPunct="1"/>
            <a:r>
              <a:rPr lang="en-US" altLang="en-US" dirty="0">
                <a:solidFill>
                  <a:schemeClr val="bg1"/>
                </a:solidFill>
              </a:rPr>
              <a:t>(stalactites &amp; stalagmites grown together)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Pool spar &amp; </a:t>
            </a:r>
            <a:r>
              <a:rPr lang="en-US" altLang="en-US" dirty="0" err="1">
                <a:solidFill>
                  <a:schemeClr val="bg1"/>
                </a:solidFill>
              </a:rPr>
              <a:t>shelfstones</a:t>
            </a:r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7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9"/>
          <p:cNvGrpSpPr>
            <a:grpSpLocks/>
          </p:cNvGrpSpPr>
          <p:nvPr/>
        </p:nvGrpSpPr>
        <p:grpSpPr bwMode="auto">
          <a:xfrm>
            <a:off x="7620000" y="304801"/>
            <a:ext cx="2084388" cy="3262313"/>
            <a:chOff x="96" y="288"/>
            <a:chExt cx="1313" cy="2055"/>
          </a:xfrm>
        </p:grpSpPr>
        <p:pic>
          <p:nvPicPr>
            <p:cNvPr id="16394" name="Picture 10" descr="stalacti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8"/>
              <a:ext cx="1313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Text Box 11"/>
            <p:cNvSpPr txBox="1">
              <a:spLocks noChangeArrowheads="1"/>
            </p:cNvSpPr>
            <p:nvPr/>
          </p:nvSpPr>
          <p:spPr bwMode="auto">
            <a:xfrm>
              <a:off x="96" y="2112"/>
              <a:ext cx="7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Stalactite</a:t>
              </a:r>
            </a:p>
          </p:txBody>
        </p:sp>
      </p:grpSp>
      <p:grpSp>
        <p:nvGrpSpPr>
          <p:cNvPr id="16387" name="Group 12"/>
          <p:cNvGrpSpPr>
            <a:grpSpLocks/>
          </p:cNvGrpSpPr>
          <p:nvPr/>
        </p:nvGrpSpPr>
        <p:grpSpPr bwMode="auto">
          <a:xfrm>
            <a:off x="7620001" y="3733800"/>
            <a:ext cx="2119313" cy="2819400"/>
            <a:chOff x="96" y="2448"/>
            <a:chExt cx="1335" cy="1776"/>
          </a:xfrm>
        </p:grpSpPr>
        <p:pic>
          <p:nvPicPr>
            <p:cNvPr id="16392" name="Picture 13" descr="stalagm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48"/>
              <a:ext cx="1335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3" name="Text Box 14"/>
            <p:cNvSpPr txBox="1">
              <a:spLocks noChangeArrowheads="1"/>
            </p:cNvSpPr>
            <p:nvPr/>
          </p:nvSpPr>
          <p:spPr bwMode="auto">
            <a:xfrm>
              <a:off x="96" y="3984"/>
              <a:ext cx="8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Stalagmite</a:t>
              </a:r>
            </a:p>
          </p:txBody>
        </p:sp>
      </p:grpSp>
      <p:pic>
        <p:nvPicPr>
          <p:cNvPr id="16388" name="Picture 6" descr="straw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>
          <a:xfrm>
            <a:off x="2286000" y="1371600"/>
            <a:ext cx="3246438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3886200" y="6491288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Soda Straws</a:t>
            </a:r>
          </a:p>
        </p:txBody>
      </p:sp>
      <p:sp>
        <p:nvSpPr>
          <p:cNvPr id="16390" name="Line 18"/>
          <p:cNvSpPr>
            <a:spLocks noChangeShapeType="1"/>
          </p:cNvSpPr>
          <p:nvPr/>
        </p:nvSpPr>
        <p:spPr bwMode="auto">
          <a:xfrm>
            <a:off x="5715000" y="2362200"/>
            <a:ext cx="17526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Rectangle 1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Caves: common interior formations</a:t>
            </a:r>
          </a:p>
        </p:txBody>
      </p:sp>
    </p:spTree>
    <p:extLst>
      <p:ext uri="{BB962C8B-B14F-4D97-AF65-F5344CB8AC3E}">
        <p14:creationId xmlns:p14="http://schemas.microsoft.com/office/powerpoint/2010/main" val="968299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Karst Formations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sz="2400" b="1" dirty="0">
                <a:solidFill>
                  <a:schemeClr val="tx1"/>
                </a:solidFill>
              </a:rPr>
              <a:t>Caves: </a:t>
            </a:r>
            <a:r>
              <a:rPr lang="en-US" altLang="en-US" sz="2200" b="1" dirty="0">
                <a:solidFill>
                  <a:schemeClr val="tx1"/>
                </a:solidFill>
              </a:rPr>
              <a:t>how soda straws develop into stalactites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5715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100" dirty="0"/>
              <a:t>Soda straws are initially </a:t>
            </a:r>
            <a:r>
              <a:rPr lang="en-US" altLang="en-US" sz="2100" b="1" dirty="0"/>
              <a:t>hollow</a:t>
            </a:r>
            <a:r>
              <a:rPr lang="en-US" altLang="en-US" sz="2100" dirty="0"/>
              <a:t>, allowing dissolved limestone to travel through the tube.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1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100" dirty="0"/>
              <a:t>Because a dissolved solid is traveling through the tube, it sometimes gets plugged up.</a:t>
            </a:r>
          </a:p>
          <a:p>
            <a:pPr eaLnBrk="1" hangingPunct="1">
              <a:lnSpc>
                <a:spcPct val="80000"/>
              </a:lnSpc>
            </a:pPr>
            <a:endParaRPr lang="en-US" altLang="en-US" sz="21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100" dirty="0"/>
              <a:t>This forces the dissolved limestone to “back up” and start flowing on the outside of the straw.</a:t>
            </a:r>
          </a:p>
          <a:p>
            <a:pPr eaLnBrk="1" hangingPunct="1">
              <a:lnSpc>
                <a:spcPct val="80000"/>
              </a:lnSpc>
            </a:pPr>
            <a:endParaRPr lang="en-US" altLang="en-US" sz="21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100" dirty="0"/>
              <a:t>Eventually, it thickens and becomes recognizable as a stalactite!</a:t>
            </a:r>
          </a:p>
        </p:txBody>
      </p:sp>
      <p:pic>
        <p:nvPicPr>
          <p:cNvPr id="17412" name="Picture 5" descr="baby_stalact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04800"/>
            <a:ext cx="20716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7924800" y="3124200"/>
            <a:ext cx="2590800" cy="3429000"/>
            <a:chOff x="336" y="1584"/>
            <a:chExt cx="2304" cy="2736"/>
          </a:xfrm>
        </p:grpSpPr>
        <p:pic>
          <p:nvPicPr>
            <p:cNvPr id="17414" name="Picture 7" descr="staltyp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9" r="52089" b="44922"/>
            <a:stretch>
              <a:fillRect/>
            </a:stretch>
          </p:blipFill>
          <p:spPr bwMode="auto">
            <a:xfrm>
              <a:off x="336" y="1584"/>
              <a:ext cx="2157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Rectangle 8"/>
            <p:cNvSpPr>
              <a:spLocks noChangeArrowheads="1"/>
            </p:cNvSpPr>
            <p:nvPr/>
          </p:nvSpPr>
          <p:spPr bwMode="auto">
            <a:xfrm>
              <a:off x="2208" y="3984"/>
              <a:ext cx="43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1648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Caves: common interior formations</a:t>
            </a:r>
          </a:p>
        </p:txBody>
      </p:sp>
      <p:pic>
        <p:nvPicPr>
          <p:cNvPr id="18435" name="Picture 5" descr="colum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0"/>
            <a:ext cx="30432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7086600" y="5867400"/>
            <a:ext cx="3048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/>
              <a:t>Columns</a:t>
            </a:r>
            <a:br>
              <a:rPr lang="en-US" altLang="en-US" sz="1800" b="1"/>
            </a:br>
            <a:r>
              <a:rPr lang="en-US" altLang="en-US" sz="1800"/>
              <a:t>form when stalactites &amp; stalagmites grow together</a:t>
            </a:r>
          </a:p>
        </p:txBody>
      </p:sp>
      <p:pic>
        <p:nvPicPr>
          <p:cNvPr id="18437" name="Picture 9" descr="poolsp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25908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10" descr="shelfstone_lilyp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581400"/>
            <a:ext cx="3013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905000" y="4191001"/>
            <a:ext cx="1676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A </a:t>
            </a:r>
            <a:r>
              <a:rPr lang="en-US" altLang="en-US" sz="1800" b="1"/>
              <a:t>shelfstone </a:t>
            </a:r>
            <a:r>
              <a:rPr lang="en-US" altLang="en-US" sz="1800"/>
              <a:t>develops when spar attach to side of a cave pool</a:t>
            </a: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1905000" y="1600201"/>
            <a:ext cx="1828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Pool Spar</a:t>
            </a:r>
            <a:br>
              <a:rPr lang="en-US" altLang="en-US" sz="1800" b="1"/>
            </a:br>
            <a:r>
              <a:rPr lang="en-US" altLang="en-US" sz="1800"/>
              <a:t>crystallization of dissolved limestone</a:t>
            </a:r>
            <a:br>
              <a:rPr lang="en-US" altLang="en-US" sz="1800"/>
            </a:br>
            <a:r>
              <a:rPr lang="en-US" altLang="en-US" sz="1800"/>
              <a:t>in water</a:t>
            </a:r>
          </a:p>
        </p:txBody>
      </p:sp>
    </p:spTree>
    <p:extLst>
      <p:ext uri="{BB962C8B-B14F-4D97-AF65-F5344CB8AC3E}">
        <p14:creationId xmlns:p14="http://schemas.microsoft.com/office/powerpoint/2010/main" val="380962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39FC-58B1-412A-A25B-8BB44EE3D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2A37C5-67C2-43C8-8D03-33CCBEFD5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63882" cy="6858000"/>
          </a:xfrm>
        </p:spPr>
      </p:pic>
    </p:spTree>
    <p:extLst>
      <p:ext uri="{BB962C8B-B14F-4D97-AF65-F5344CB8AC3E}">
        <p14:creationId xmlns:p14="http://schemas.microsoft.com/office/powerpoint/2010/main" val="4002736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BC0DE-A866-4FE3-8DD7-3409CA5C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020689-A732-4992-A0D3-F77AA1213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827520"/>
          </a:xfrm>
        </p:spPr>
      </p:pic>
    </p:spTree>
    <p:extLst>
      <p:ext uri="{BB962C8B-B14F-4D97-AF65-F5344CB8AC3E}">
        <p14:creationId xmlns:p14="http://schemas.microsoft.com/office/powerpoint/2010/main" val="3918695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3AC8-002D-4081-8E1D-1F9BB82E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96D4-367A-4291-BC99-435A04CC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 temp and humidity</a:t>
            </a:r>
          </a:p>
          <a:p>
            <a:r>
              <a:rPr lang="en-US" dirty="0"/>
              <a:t>No light (blind, no pigmentation)</a:t>
            </a:r>
          </a:p>
          <a:p>
            <a:pPr lvl="1"/>
            <a:r>
              <a:rPr lang="en-US" dirty="0"/>
              <a:t>No plants</a:t>
            </a:r>
          </a:p>
          <a:p>
            <a:r>
              <a:rPr lang="en-US" dirty="0"/>
              <a:t>Many unique species</a:t>
            </a:r>
          </a:p>
          <a:p>
            <a:r>
              <a:rPr lang="en-US" dirty="0"/>
              <a:t>Often home to bats!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1457E-AAB4-4732-8A7E-02672784F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760" y="2275840"/>
            <a:ext cx="6486525" cy="446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2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95CC-C852-499B-9C1D-4FDEE11C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</a:t>
            </a:r>
            <a:r>
              <a:rPr lang="en-US" dirty="0" err="1"/>
              <a:t>ewww</a:t>
            </a:r>
            <a:br>
              <a:rPr lang="en-US" dirty="0"/>
            </a:br>
            <a:r>
              <a:rPr lang="en-US" dirty="0">
                <a:hlinkClick r:id="rId2"/>
              </a:rPr>
              <a:t>https://www.fs.usda.gov/detail/elyunque/learning/nature-science/?cid=fsbdev3_042936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C5CEE2-BDA3-47EE-B817-0B404F370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1361" y="30479"/>
            <a:ext cx="5120640" cy="6827521"/>
          </a:xfrm>
        </p:spPr>
      </p:pic>
    </p:spTree>
    <p:extLst>
      <p:ext uri="{BB962C8B-B14F-4D97-AF65-F5344CB8AC3E}">
        <p14:creationId xmlns:p14="http://schemas.microsoft.com/office/powerpoint/2010/main" val="2127226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Water Drainage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0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sz="2600" b="1" dirty="0"/>
              <a:t>Lack of well-established surface drainage – deranged drainage!</a:t>
            </a:r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dirty="0"/>
              <a:t>Surface drainage is actually replaced by extensive underground drainage!</a:t>
            </a:r>
          </a:p>
          <a:p>
            <a:pPr lvl="2" eaLnBrk="1" hangingPunct="1"/>
            <a:r>
              <a:rPr lang="en-US" altLang="en-US" sz="2000" b="1" dirty="0"/>
              <a:t>Aquifer</a:t>
            </a:r>
            <a:r>
              <a:rPr lang="en-US" altLang="en-US" sz="2000" dirty="0"/>
              <a:t>: an underground layer of permeable rock containing water. Sometimes, the aquifer is “</a:t>
            </a:r>
            <a:r>
              <a:rPr lang="en-US" altLang="en-US" sz="2000" b="1" dirty="0"/>
              <a:t>confined</a:t>
            </a:r>
            <a:r>
              <a:rPr lang="en-US" altLang="en-US" sz="2000" dirty="0"/>
              <a:t>” between two layers of impermeable rock.</a:t>
            </a:r>
          </a:p>
          <a:p>
            <a:pPr lvl="4" eaLnBrk="1" hangingPunct="1"/>
            <a:r>
              <a:rPr lang="en-US" altLang="en-US" sz="1800" b="1" dirty="0"/>
              <a:t>Unconfined </a:t>
            </a:r>
            <a:r>
              <a:rPr lang="en-US" altLang="en-US" sz="1800" dirty="0"/>
              <a:t>aquifers allow water to easily pass in and out (from above and below)</a:t>
            </a:r>
          </a:p>
          <a:p>
            <a:pPr lvl="2" eaLnBrk="1" hangingPunct="1"/>
            <a:r>
              <a:rPr lang="en-US" altLang="en-US" sz="2000" b="1" dirty="0"/>
              <a:t>Water Table</a:t>
            </a:r>
            <a:r>
              <a:rPr lang="en-US" altLang="en-US" sz="2000" dirty="0"/>
              <a:t>: the level at which underground water stays. It is the very top of the zone of saturation.</a:t>
            </a:r>
          </a:p>
        </p:txBody>
      </p:sp>
    </p:spTree>
    <p:extLst>
      <p:ext uri="{BB962C8B-B14F-4D97-AF65-F5344CB8AC3E}">
        <p14:creationId xmlns:p14="http://schemas.microsoft.com/office/powerpoint/2010/main" val="2906322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Water Drainage</a:t>
            </a:r>
            <a:br>
              <a:rPr lang="en-US" altLang="en-US" b="1"/>
            </a:br>
            <a:r>
              <a:rPr lang="en-US" altLang="en-US" sz="2400" b="1"/>
              <a:t>Aquifers &amp; Water Tables</a:t>
            </a:r>
          </a:p>
        </p:txBody>
      </p:sp>
      <p:pic>
        <p:nvPicPr>
          <p:cNvPr id="20483" name="Picture 5" descr="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1"/>
            <a:ext cx="73914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35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686800" cy="5105400"/>
          </a:xfrm>
        </p:spPr>
        <p:txBody>
          <a:bodyPr/>
          <a:lstStyle/>
          <a:p>
            <a:pPr eaLnBrk="1" hangingPunct="1"/>
            <a:r>
              <a:rPr lang="en-US" altLang="en-US" sz="2600" b="1" dirty="0"/>
              <a:t>definition:</a:t>
            </a:r>
            <a:r>
              <a:rPr lang="en-US" altLang="en-US" sz="2600" dirty="0"/>
              <a:t> a landscape formed mainly by rock being dissolved by surface or groundwater.</a:t>
            </a:r>
          </a:p>
          <a:p>
            <a:pPr lvl="2" eaLnBrk="1" hangingPunct="1"/>
            <a:r>
              <a:rPr lang="en-US" altLang="en-US" sz="2000" dirty="0"/>
              <a:t>2 key ingredients: Rock (typically limestone) + Water</a:t>
            </a:r>
          </a:p>
          <a:p>
            <a:pPr lvl="2" eaLnBrk="1" hangingPunct="1"/>
            <a:r>
              <a:rPr lang="en-US" altLang="en-US" sz="2000" dirty="0"/>
              <a:t>The warmer, the better/faster.</a:t>
            </a:r>
          </a:p>
          <a:p>
            <a:pPr lvl="2" eaLnBrk="1" hangingPunct="1"/>
            <a:endParaRPr lang="en-US" altLang="en-US" sz="2000" dirty="0"/>
          </a:p>
          <a:p>
            <a:pPr eaLnBrk="1" hangingPunct="1"/>
            <a:r>
              <a:rPr lang="en-US" altLang="en-US" sz="2600" dirty="0"/>
              <a:t>Limestone</a:t>
            </a:r>
          </a:p>
          <a:p>
            <a:pPr lvl="2" eaLnBrk="1" hangingPunct="1"/>
            <a:r>
              <a:rPr lang="en-US" altLang="en-US" sz="2000" dirty="0"/>
              <a:t>Sedimentary rock</a:t>
            </a:r>
          </a:p>
          <a:p>
            <a:pPr lvl="2" eaLnBrk="1" hangingPunct="1"/>
            <a:r>
              <a:rPr lang="en-US" altLang="en-US" sz="2000" dirty="0"/>
              <a:t>Calcium Carbonate: CaCo</a:t>
            </a:r>
            <a:r>
              <a:rPr lang="en-US" altLang="en-US" sz="2000" baseline="-25000" dirty="0"/>
              <a:t>3</a:t>
            </a:r>
          </a:p>
          <a:p>
            <a:pPr lvl="2" eaLnBrk="1" hangingPunct="1"/>
            <a:r>
              <a:rPr lang="en-US" altLang="en-US" sz="2000" dirty="0"/>
              <a:t>Extremely soluble in water</a:t>
            </a:r>
          </a:p>
          <a:p>
            <a:pPr lvl="2" eaLnBrk="1" hangingPunct="1"/>
            <a:r>
              <a:rPr lang="en-US" altLang="en-US" sz="2000" dirty="0"/>
              <a:t>Rectangular jointing: fractures</a:t>
            </a:r>
            <a:br>
              <a:rPr lang="en-US" altLang="en-US" sz="2000" dirty="0"/>
            </a:br>
            <a:r>
              <a:rPr lang="en-US" altLang="en-US" sz="2000" dirty="0"/>
              <a:t>in the rock which allow water to</a:t>
            </a:r>
            <a:br>
              <a:rPr lang="en-US" altLang="en-US" sz="2000" dirty="0"/>
            </a:br>
            <a:r>
              <a:rPr lang="en-US" altLang="en-US" sz="2000" dirty="0"/>
              <a:t>easily travel through limestone</a:t>
            </a:r>
          </a:p>
        </p:txBody>
      </p:sp>
      <p:pic>
        <p:nvPicPr>
          <p:cNvPr id="5124" name="Picture 4" descr="karst in roadcut, 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33131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Line 6"/>
          <p:cNvSpPr>
            <a:spLocks noChangeShapeType="1"/>
          </p:cNvSpPr>
          <p:nvPr/>
        </p:nvSpPr>
        <p:spPr bwMode="auto">
          <a:xfrm flipV="1">
            <a:off x="6705600" y="4724400"/>
            <a:ext cx="1066800" cy="228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88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Water Drainage</a:t>
            </a:r>
            <a:br>
              <a:rPr lang="en-US" altLang="en-US" b="1"/>
            </a:br>
            <a:r>
              <a:rPr lang="en-US" altLang="en-US" sz="2400" b="1"/>
              <a:t>Aquifers &amp; Water Tables</a:t>
            </a:r>
          </a:p>
        </p:txBody>
      </p:sp>
      <p:pic>
        <p:nvPicPr>
          <p:cNvPr id="21507" name="Picture 4" descr="Fig_1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74295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2438400" y="1752600"/>
            <a:ext cx="6292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Where is the water table level? Would this be a “confined” or</a:t>
            </a:r>
            <a:br>
              <a:rPr lang="en-US" altLang="en-US" sz="1800"/>
            </a:br>
            <a:r>
              <a:rPr lang="en-US" altLang="en-US" sz="1800"/>
              <a:t>“unconfined” aquifer?</a:t>
            </a:r>
          </a:p>
        </p:txBody>
      </p:sp>
    </p:spTree>
    <p:extLst>
      <p:ext uri="{BB962C8B-B14F-4D97-AF65-F5344CB8AC3E}">
        <p14:creationId xmlns:p14="http://schemas.microsoft.com/office/powerpoint/2010/main" val="384055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62A8-079F-44A4-ADE7-9D8B4699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</a:t>
            </a:r>
            <a:r>
              <a:rPr lang="en-US"/>
              <a:t>a few 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15861-9EC1-4D45-9558-AC7F5D280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3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01" y="1"/>
            <a:ext cx="7835689" cy="6754364"/>
          </a:xfrm>
        </p:spPr>
      </p:pic>
    </p:spTree>
    <p:extLst>
      <p:ext uri="{BB962C8B-B14F-4D97-AF65-F5344CB8AC3E}">
        <p14:creationId xmlns:p14="http://schemas.microsoft.com/office/powerpoint/2010/main" val="981379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786" y="-11496"/>
            <a:ext cx="10299214" cy="6869496"/>
          </a:xfrm>
        </p:spPr>
      </p:pic>
      <p:sp>
        <p:nvSpPr>
          <p:cNvPr id="5" name="TextBox 4"/>
          <p:cNvSpPr txBox="1"/>
          <p:nvPr/>
        </p:nvSpPr>
        <p:spPr>
          <a:xfrm>
            <a:off x="78059" y="2252546"/>
            <a:ext cx="17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Guatemala</a:t>
            </a:r>
          </a:p>
        </p:txBody>
      </p:sp>
    </p:spTree>
    <p:extLst>
      <p:ext uri="{BB962C8B-B14F-4D97-AF65-F5344CB8AC3E}">
        <p14:creationId xmlns:p14="http://schemas.microsoft.com/office/powerpoint/2010/main" val="1420833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Alabama!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297151"/>
            <a:ext cx="7448816" cy="45608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22" y="109021"/>
            <a:ext cx="4676078" cy="67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82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5229" y="61723"/>
            <a:ext cx="4163693" cy="6777171"/>
          </a:xfrm>
        </p:spPr>
      </p:pic>
    </p:spTree>
    <p:extLst>
      <p:ext uri="{BB962C8B-B14F-4D97-AF65-F5344CB8AC3E}">
        <p14:creationId xmlns:p14="http://schemas.microsoft.com/office/powerpoint/2010/main" val="636246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through </a:t>
            </a:r>
            <a:r>
              <a:rPr lang="en-US" dirty="0">
                <a:hlinkClick r:id="rId2"/>
              </a:rPr>
              <a:t>https://www.youtube.com/watch?v=KTViaGA1cqA</a:t>
            </a:r>
            <a:endParaRPr lang="en-US" dirty="0"/>
          </a:p>
          <a:p>
            <a:r>
              <a:rPr lang="en-US" dirty="0"/>
              <a:t>Google a few sinkhole vids</a:t>
            </a:r>
          </a:p>
        </p:txBody>
      </p:sp>
    </p:spTree>
    <p:extLst>
      <p:ext uri="{BB962C8B-B14F-4D97-AF65-F5344CB8AC3E}">
        <p14:creationId xmlns:p14="http://schemas.microsoft.com/office/powerpoint/2010/main" val="2105361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https://www.usatoday.com/story/news/nation/2014/02/12/corvette-museum-sinkhole/5417171/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94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042" y="-27958"/>
            <a:ext cx="4974318" cy="6885958"/>
          </a:xfrm>
        </p:spPr>
      </p:pic>
    </p:spTree>
    <p:extLst>
      <p:ext uri="{BB962C8B-B14F-4D97-AF65-F5344CB8AC3E}">
        <p14:creationId xmlns:p14="http://schemas.microsoft.com/office/powerpoint/2010/main" val="301381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093" y="6867"/>
            <a:ext cx="4855854" cy="68511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654" y="16136"/>
            <a:ext cx="4843346" cy="68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</a:t>
            </a:r>
            <a:br>
              <a:rPr lang="en-US" altLang="en-US" b="1"/>
            </a:br>
            <a:r>
              <a:rPr lang="en-US" altLang="en-US" sz="2400" b="1"/>
              <a:t>Role of chemical weathering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0"/>
            <a:ext cx="8305800" cy="4724400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b="1" dirty="0"/>
              <a:t>Dissolution</a:t>
            </a:r>
            <a:r>
              <a:rPr lang="en-US" altLang="en-US" sz="2600" dirty="0"/>
              <a:t>: process of rock dissolving when it comes into contact with water</a:t>
            </a:r>
          </a:p>
          <a:p>
            <a:pPr eaLnBrk="1" hangingPunct="1">
              <a:lnSpc>
                <a:spcPct val="90000"/>
              </a:lnSpc>
            </a:pPr>
            <a:endParaRPr lang="en-US" altLang="en-US" sz="27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Limestone is </a:t>
            </a:r>
            <a:r>
              <a:rPr lang="en-US" altLang="en-US" sz="2600" b="1" dirty="0"/>
              <a:t>dissolved</a:t>
            </a:r>
            <a:r>
              <a:rPr lang="en-US" altLang="en-US" sz="2600" dirty="0"/>
              <a:t> by surface or groundwater and </a:t>
            </a:r>
            <a:r>
              <a:rPr lang="en-US" altLang="en-US" sz="2600" b="1" dirty="0"/>
              <a:t>transported in solution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Karst mostly occurs in humid regions where carbonate rock (e.g., limestone) is present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However, karst </a:t>
            </a:r>
            <a:r>
              <a:rPr lang="en-US" altLang="en-US" sz="2000" b="1" dirty="0"/>
              <a:t>does occur</a:t>
            </a:r>
            <a:r>
              <a:rPr lang="en-US" altLang="en-US" sz="2000" dirty="0"/>
              <a:t> in every region (tropical, temperate, polar, etc.)</a:t>
            </a:r>
          </a:p>
        </p:txBody>
      </p:sp>
    </p:spTree>
    <p:extLst>
      <p:ext uri="{BB962C8B-B14F-4D97-AF65-F5344CB8AC3E}">
        <p14:creationId xmlns:p14="http://schemas.microsoft.com/office/powerpoint/2010/main" val="62449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818" y="23686"/>
            <a:ext cx="4857445" cy="68343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7" y="40069"/>
            <a:ext cx="4831283" cy="68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73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070" y="8198"/>
            <a:ext cx="4783095" cy="6849802"/>
          </a:xfrm>
        </p:spPr>
      </p:pic>
    </p:spTree>
    <p:extLst>
      <p:ext uri="{BB962C8B-B14F-4D97-AF65-F5344CB8AC3E}">
        <p14:creationId xmlns:p14="http://schemas.microsoft.com/office/powerpoint/2010/main" val="2260932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8526"/>
            <a:ext cx="12192000" cy="5312960"/>
          </a:xfrm>
        </p:spPr>
      </p:pic>
    </p:spTree>
    <p:extLst>
      <p:ext uri="{BB962C8B-B14F-4D97-AF65-F5344CB8AC3E}">
        <p14:creationId xmlns:p14="http://schemas.microsoft.com/office/powerpoint/2010/main" val="3994394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2717"/>
            <a:ext cx="9768468" cy="6359833"/>
          </a:xfrm>
        </p:spPr>
      </p:pic>
    </p:spTree>
    <p:extLst>
      <p:ext uri="{BB962C8B-B14F-4D97-AF65-F5344CB8AC3E}">
        <p14:creationId xmlns:p14="http://schemas.microsoft.com/office/powerpoint/2010/main" val="524341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9073"/>
            <a:ext cx="12192000" cy="5487134"/>
          </a:xfrm>
        </p:spPr>
      </p:pic>
    </p:spTree>
    <p:extLst>
      <p:ext uri="{BB962C8B-B14F-4D97-AF65-F5344CB8AC3E}">
        <p14:creationId xmlns:p14="http://schemas.microsoft.com/office/powerpoint/2010/main" val="4275505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707" y="-19770"/>
            <a:ext cx="4786131" cy="6877770"/>
          </a:xfrm>
        </p:spPr>
      </p:pic>
    </p:spTree>
    <p:extLst>
      <p:ext uri="{BB962C8B-B14F-4D97-AF65-F5344CB8AC3E}">
        <p14:creationId xmlns:p14="http://schemas.microsoft.com/office/powerpoint/2010/main" val="7827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Basin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824" y="0"/>
            <a:ext cx="4806176" cy="68799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432"/>
            <a:ext cx="7225990" cy="48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1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Goto</a:t>
            </a:r>
            <a:r>
              <a:rPr lang="en-US" dirty="0"/>
              <a:t> Great Basin.  Look at glacial and karst.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1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sinkholes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358" y="1141033"/>
            <a:ext cx="8377969" cy="5716967"/>
          </a:xfrm>
        </p:spPr>
      </p:pic>
    </p:spTree>
    <p:extLst>
      <p:ext uri="{BB962C8B-B14F-4D97-AF65-F5344CB8AC3E}">
        <p14:creationId xmlns:p14="http://schemas.microsoft.com/office/powerpoint/2010/main" val="838003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38" y="2670"/>
            <a:ext cx="10046191" cy="6855330"/>
          </a:xfrm>
        </p:spPr>
      </p:pic>
    </p:spTree>
    <p:extLst>
      <p:ext uri="{BB962C8B-B14F-4D97-AF65-F5344CB8AC3E}">
        <p14:creationId xmlns:p14="http://schemas.microsoft.com/office/powerpoint/2010/main" val="169197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karst map of 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318" r="5000" b="5721"/>
          <a:stretch>
            <a:fillRect/>
          </a:stretch>
        </p:blipFill>
        <p:spPr>
          <a:xfrm>
            <a:off x="4114800" y="1318419"/>
            <a:ext cx="8077200" cy="553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4800600" y="48006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7772400" y="39004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7173" name="Text Box 12"/>
          <p:cNvSpPr txBox="1">
            <a:spLocks noChangeArrowheads="1"/>
          </p:cNvSpPr>
          <p:nvPr/>
        </p:nvSpPr>
        <p:spPr bwMode="auto">
          <a:xfrm>
            <a:off x="6781800" y="40386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8686800" y="56388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7175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/>
              <a:t>Limestone (potential Karst)</a:t>
            </a:r>
            <a:br>
              <a:rPr lang="en-US" altLang="en-US" b="1" dirty="0"/>
            </a:br>
            <a:r>
              <a:rPr lang="en-US" altLang="en-US" sz="2400" b="1" dirty="0"/>
              <a:t>U.S. Regions</a:t>
            </a:r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152400" y="5483225"/>
            <a:ext cx="4038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800" b="1" dirty="0">
                <a:solidFill>
                  <a:srgbClr val="CC0000"/>
                </a:solidFill>
              </a:rPr>
              <a:t>Carlsbad Caverns, NM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800" b="1" dirty="0">
                <a:solidFill>
                  <a:srgbClr val="CC0000"/>
                </a:solidFill>
              </a:rPr>
              <a:t>Ozarks, MO and AR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800" b="1" dirty="0">
                <a:solidFill>
                  <a:srgbClr val="CC0000"/>
                </a:solidFill>
              </a:rPr>
              <a:t>Mammoth Cave, KY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800" b="1" dirty="0">
                <a:solidFill>
                  <a:srgbClr val="CC0000"/>
                </a:solidFill>
              </a:rPr>
              <a:t>Florida (“Limestone Peninsula”)</a:t>
            </a:r>
          </a:p>
        </p:txBody>
      </p:sp>
    </p:spTree>
    <p:extLst>
      <p:ext uri="{BB962C8B-B14F-4D97-AF65-F5344CB8AC3E}">
        <p14:creationId xmlns:p14="http://schemas.microsoft.com/office/powerpoint/2010/main" val="3922484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34" y="42356"/>
            <a:ext cx="9988034" cy="6815644"/>
          </a:xfrm>
        </p:spPr>
      </p:pic>
    </p:spTree>
    <p:extLst>
      <p:ext uri="{BB962C8B-B14F-4D97-AF65-F5344CB8AC3E}">
        <p14:creationId xmlns:p14="http://schemas.microsoft.com/office/powerpoint/2010/main" val="1826169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31936"/>
            <a:ext cx="10003304" cy="6826064"/>
          </a:xfrm>
        </p:spPr>
      </p:pic>
    </p:spTree>
    <p:extLst>
      <p:ext uri="{BB962C8B-B14F-4D97-AF65-F5344CB8AC3E}">
        <p14:creationId xmlns:p14="http://schemas.microsoft.com/office/powerpoint/2010/main" val="1520255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53" y="-5525"/>
            <a:ext cx="10058201" cy="6863525"/>
          </a:xfrm>
        </p:spPr>
      </p:pic>
    </p:spTree>
    <p:extLst>
      <p:ext uri="{BB962C8B-B14F-4D97-AF65-F5344CB8AC3E}">
        <p14:creationId xmlns:p14="http://schemas.microsoft.com/office/powerpoint/2010/main" val="810665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70" y="38727"/>
            <a:ext cx="9993352" cy="6819273"/>
          </a:xfrm>
        </p:spPr>
      </p:pic>
    </p:spTree>
    <p:extLst>
      <p:ext uri="{BB962C8B-B14F-4D97-AF65-F5344CB8AC3E}">
        <p14:creationId xmlns:p14="http://schemas.microsoft.com/office/powerpoint/2010/main" val="3862878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64" y="49614"/>
            <a:ext cx="9977397" cy="6808386"/>
          </a:xfrm>
        </p:spPr>
      </p:pic>
    </p:spTree>
    <p:extLst>
      <p:ext uri="{BB962C8B-B14F-4D97-AF65-F5344CB8AC3E}">
        <p14:creationId xmlns:p14="http://schemas.microsoft.com/office/powerpoint/2010/main" val="530326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613" y="38609"/>
            <a:ext cx="9993524" cy="6819391"/>
          </a:xfrm>
        </p:spPr>
      </p:pic>
    </p:spTree>
    <p:extLst>
      <p:ext uri="{BB962C8B-B14F-4D97-AF65-F5344CB8AC3E}">
        <p14:creationId xmlns:p14="http://schemas.microsoft.com/office/powerpoint/2010/main" val="1883113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34" y="11918"/>
            <a:ext cx="10032639" cy="6846082"/>
          </a:xfrm>
        </p:spPr>
      </p:pic>
    </p:spTree>
    <p:extLst>
      <p:ext uri="{BB962C8B-B14F-4D97-AF65-F5344CB8AC3E}">
        <p14:creationId xmlns:p14="http://schemas.microsoft.com/office/powerpoint/2010/main" val="26390497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00" y="-30108"/>
            <a:ext cx="10094227" cy="6888108"/>
          </a:xfrm>
        </p:spPr>
      </p:pic>
    </p:spTree>
    <p:extLst>
      <p:ext uri="{BB962C8B-B14F-4D97-AF65-F5344CB8AC3E}">
        <p14:creationId xmlns:p14="http://schemas.microsoft.com/office/powerpoint/2010/main" val="11516845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050834" cy="6858498"/>
          </a:xfrm>
        </p:spPr>
      </p:pic>
    </p:spTree>
    <p:extLst>
      <p:ext uri="{BB962C8B-B14F-4D97-AF65-F5344CB8AC3E}">
        <p14:creationId xmlns:p14="http://schemas.microsoft.com/office/powerpoint/2010/main" val="3491920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124" y="0"/>
            <a:ext cx="10013081" cy="6832736"/>
          </a:xfrm>
        </p:spPr>
      </p:pic>
    </p:spTree>
    <p:extLst>
      <p:ext uri="{BB962C8B-B14F-4D97-AF65-F5344CB8AC3E}">
        <p14:creationId xmlns:p14="http://schemas.microsoft.com/office/powerpoint/2010/main" val="428280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8288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Sinkholes </a:t>
            </a:r>
            <a:r>
              <a:rPr lang="en-US" altLang="en-US" dirty="0"/>
              <a:t>(also called a “</a:t>
            </a:r>
            <a:r>
              <a:rPr lang="en-US" altLang="en-US" b="1" dirty="0"/>
              <a:t>doline</a:t>
            </a:r>
            <a:r>
              <a:rPr lang="en-US" altLang="en-US" dirty="0"/>
              <a:t>”)</a:t>
            </a:r>
          </a:p>
          <a:p>
            <a:pPr eaLnBrk="1" hangingPunct="1"/>
            <a:r>
              <a:rPr lang="en-US" altLang="en-US" dirty="0"/>
              <a:t>Surface water features</a:t>
            </a:r>
          </a:p>
          <a:p>
            <a:pPr lvl="2" eaLnBrk="1" hangingPunct="1"/>
            <a:r>
              <a:rPr lang="en-US" altLang="en-US" sz="2400" b="1" dirty="0"/>
              <a:t>Disappearing Streams</a:t>
            </a:r>
          </a:p>
          <a:p>
            <a:pPr lvl="2" eaLnBrk="1" hangingPunct="1"/>
            <a:r>
              <a:rPr lang="en-US" altLang="en-US" sz="2400" b="1" dirty="0"/>
              <a:t>Springs</a:t>
            </a:r>
          </a:p>
          <a:p>
            <a:pPr eaLnBrk="1" hangingPunct="1"/>
            <a:r>
              <a:rPr lang="en-US" altLang="en-US" b="1" dirty="0"/>
              <a:t>Karst Towers</a:t>
            </a:r>
          </a:p>
          <a:p>
            <a:pPr eaLnBrk="1" hangingPunct="1"/>
            <a:r>
              <a:rPr lang="en-US" altLang="en-US" b="1" dirty="0"/>
              <a:t>Caves</a:t>
            </a:r>
          </a:p>
          <a:p>
            <a:pPr lvl="2" eaLnBrk="1" hangingPunct="1"/>
            <a:r>
              <a:rPr lang="en-US" altLang="en-US" sz="2400" dirty="0"/>
              <a:t>Many other smaller formations occur within caves!</a:t>
            </a:r>
          </a:p>
        </p:txBody>
      </p:sp>
    </p:spTree>
    <p:extLst>
      <p:ext uri="{BB962C8B-B14F-4D97-AF65-F5344CB8AC3E}">
        <p14:creationId xmlns:p14="http://schemas.microsoft.com/office/powerpoint/2010/main" val="1572017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12" y="54648"/>
            <a:ext cx="9970020" cy="6803352"/>
          </a:xfrm>
        </p:spPr>
      </p:pic>
    </p:spTree>
    <p:extLst>
      <p:ext uri="{BB962C8B-B14F-4D97-AF65-F5344CB8AC3E}">
        <p14:creationId xmlns:p14="http://schemas.microsoft.com/office/powerpoint/2010/main" val="15059175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11" y="8991"/>
            <a:ext cx="10036928" cy="6849009"/>
          </a:xfrm>
        </p:spPr>
      </p:pic>
    </p:spTree>
    <p:extLst>
      <p:ext uri="{BB962C8B-B14F-4D97-AF65-F5344CB8AC3E}">
        <p14:creationId xmlns:p14="http://schemas.microsoft.com/office/powerpoint/2010/main" val="2095100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off to winter park, FL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9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Sinkhole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/>
          <a:stretch>
            <a:fillRect/>
          </a:stretch>
        </p:blipFill>
        <p:spPr bwMode="auto">
          <a:xfrm>
            <a:off x="2895600" y="1676400"/>
            <a:ext cx="64008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6172200"/>
            <a:ext cx="7467600" cy="5334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700" b="1" dirty="0">
              <a:solidFill>
                <a:srgbClr val="CC0000"/>
              </a:solidFill>
            </a:endParaRPr>
          </a:p>
        </p:txBody>
      </p:sp>
      <p:sp>
        <p:nvSpPr>
          <p:cNvPr id="9220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Sinkholes: How do they form?</a:t>
            </a:r>
          </a:p>
        </p:txBody>
      </p:sp>
    </p:spTree>
    <p:extLst>
      <p:ext uri="{BB962C8B-B14F-4D97-AF65-F5344CB8AC3E}">
        <p14:creationId xmlns:p14="http://schemas.microsoft.com/office/powerpoint/2010/main" val="321663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Karst Formations</a:t>
            </a:r>
            <a:br>
              <a:rPr lang="en-US" altLang="en-US" b="1"/>
            </a:br>
            <a:r>
              <a:rPr lang="en-US" altLang="en-US" sz="2400" b="1"/>
              <a:t>Sinkholes: 3 types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0"/>
            <a:ext cx="5562600" cy="4724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200" b="1" dirty="0"/>
              <a:t>Solution Sinkhole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dirty="0"/>
              <a:t>Little or no sediment is present over limestone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dirty="0"/>
              <a:t>Easily dissolved by water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/>
              <a:t>Cover-Subsidence Sinkhole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dirty="0"/>
              <a:t>Thick sediments overlay limestone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dirty="0"/>
              <a:t>Underlying limestone is dissolved, sediments dump into the void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/>
              <a:t>Cover-Collapse Sinkhole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dirty="0"/>
              <a:t>Triggered by heavy rainfall, drought, overloading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dirty="0"/>
              <a:t>Cause </a:t>
            </a:r>
            <a:r>
              <a:rPr lang="en-US" altLang="en-US" sz="2000" b="1" dirty="0"/>
              <a:t>sudden</a:t>
            </a:r>
            <a:r>
              <a:rPr lang="en-US" altLang="en-US" sz="2000" dirty="0"/>
              <a:t> collapse into void</a:t>
            </a:r>
          </a:p>
        </p:txBody>
      </p:sp>
      <p:pic>
        <p:nvPicPr>
          <p:cNvPr id="10244" name="Picture 4" descr="Karst sink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68439"/>
            <a:ext cx="32766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32766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99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0778-5F45-4A56-8654-3C746B05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subsidence sinkhole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C994CCA-0FAE-4500-A9A4-CC6ED33C8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53" y="3268495"/>
            <a:ext cx="12142548" cy="3589506"/>
          </a:xfrm>
        </p:spPr>
      </p:pic>
    </p:spTree>
    <p:extLst>
      <p:ext uri="{BB962C8B-B14F-4D97-AF65-F5344CB8AC3E}">
        <p14:creationId xmlns:p14="http://schemas.microsoft.com/office/powerpoint/2010/main" val="3720125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96</TotalTime>
  <Words>875</Words>
  <Application>Microsoft Office PowerPoint</Application>
  <PresentationFormat>Widescreen</PresentationFormat>
  <Paragraphs>141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Century Gothic</vt:lpstr>
      <vt:lpstr>Wingdings</vt:lpstr>
      <vt:lpstr>Wingdings 3</vt:lpstr>
      <vt:lpstr>Ion</vt:lpstr>
      <vt:lpstr>Karst Landscapes</vt:lpstr>
      <vt:lpstr>Concepts</vt:lpstr>
      <vt:lpstr>Karst</vt:lpstr>
      <vt:lpstr>Karst Role of chemical weathering</vt:lpstr>
      <vt:lpstr>Limestone (potential Karst) U.S. Regions</vt:lpstr>
      <vt:lpstr>Karst Formations</vt:lpstr>
      <vt:lpstr>Karst Formations Sinkholes: How do they form?</vt:lpstr>
      <vt:lpstr>Karst Formations Sinkholes: 3 types</vt:lpstr>
      <vt:lpstr>Cover subsidence sinkhole</vt:lpstr>
      <vt:lpstr>PowerPoint Presentation</vt:lpstr>
      <vt:lpstr>Karst Formations Surface Water Features</vt:lpstr>
      <vt:lpstr>Karst Formations Towers</vt:lpstr>
      <vt:lpstr>Karst Formations Towers (con’t): Stone Forest, China</vt:lpstr>
      <vt:lpstr>Cockpit karst</vt:lpstr>
      <vt:lpstr>Arecibo Radio Telescope</vt:lpstr>
      <vt:lpstr>PowerPoint Presentation</vt:lpstr>
      <vt:lpstr>PowerPoint Presentation</vt:lpstr>
      <vt:lpstr>Karst Formations Caves</vt:lpstr>
      <vt:lpstr>Del Arco Cave, Puerto Rico</vt:lpstr>
      <vt:lpstr>Karst Formations Caves: common interior formations</vt:lpstr>
      <vt:lpstr>Karst Formations Caves: common interior formations</vt:lpstr>
      <vt:lpstr>Karst Formations Caves: how soda straws develop into stalactites</vt:lpstr>
      <vt:lpstr>Karst Formations Caves: common interior formations</vt:lpstr>
      <vt:lpstr>PowerPoint Presentation</vt:lpstr>
      <vt:lpstr>PowerPoint Presentation</vt:lpstr>
      <vt:lpstr>Unique biology</vt:lpstr>
      <vt:lpstr>Just ewww https://www.fs.usda.gov/detail/elyunque/learning/nature-science/?cid=fsbdev3_042936 </vt:lpstr>
      <vt:lpstr>Water Drainage</vt:lpstr>
      <vt:lpstr>Water Drainage Aquifers &amp; Water Tables</vt:lpstr>
      <vt:lpstr>Water Drainage Aquifers &amp; Water Tables</vt:lpstr>
      <vt:lpstr>Let’s look at a few pics</vt:lpstr>
      <vt:lpstr>PowerPoint Presentation</vt:lpstr>
      <vt:lpstr>PowerPoint Presentation</vt:lpstr>
      <vt:lpstr>Alabama!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Basin</vt:lpstr>
      <vt:lpstr>Goto Great Basin.  Look at glacial and karst.</vt:lpstr>
      <vt:lpstr>Florida sinkholes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off to winter park, FL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Karst Landscapes</dc:title>
  <dc:creator>Bob Hickey</dc:creator>
  <cp:lastModifiedBy>Bob Hickey</cp:lastModifiedBy>
  <cp:revision>10</cp:revision>
  <dcterms:created xsi:type="dcterms:W3CDTF">2016-02-29T05:01:38Z</dcterms:created>
  <dcterms:modified xsi:type="dcterms:W3CDTF">2021-11-30T18:42:45Z</dcterms:modified>
</cp:coreProperties>
</file>