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5" r:id="rId4"/>
    <p:sldId id="258" r:id="rId5"/>
    <p:sldId id="274" r:id="rId6"/>
    <p:sldId id="276" r:id="rId7"/>
    <p:sldId id="259" r:id="rId8"/>
    <p:sldId id="260" r:id="rId9"/>
    <p:sldId id="261" r:id="rId10"/>
    <p:sldId id="277" r:id="rId11"/>
    <p:sldId id="278" r:id="rId12"/>
    <p:sldId id="262" r:id="rId13"/>
    <p:sldId id="279" r:id="rId14"/>
    <p:sldId id="284" r:id="rId15"/>
    <p:sldId id="280" r:id="rId16"/>
    <p:sldId id="281" r:id="rId17"/>
    <p:sldId id="282" r:id="rId18"/>
    <p:sldId id="263" r:id="rId19"/>
    <p:sldId id="264" r:id="rId20"/>
    <p:sldId id="266" r:id="rId21"/>
    <p:sldId id="267" r:id="rId22"/>
    <p:sldId id="283" r:id="rId23"/>
    <p:sldId id="265" r:id="rId24"/>
    <p:sldId id="268" r:id="rId25"/>
    <p:sldId id="269" r:id="rId26"/>
    <p:sldId id="270" r:id="rId27"/>
    <p:sldId id="271" r:id="rId28"/>
    <p:sldId id="272" r:id="rId29"/>
    <p:sldId id="273" r:id="rId30"/>
    <p:sldId id="286" r:id="rId31"/>
    <p:sldId id="285" r:id="rId32"/>
    <p:sldId id="287" r:id="rId33"/>
    <p:sldId id="288" r:id="rId34"/>
    <p:sldId id="297" r:id="rId35"/>
    <p:sldId id="289" r:id="rId36"/>
    <p:sldId id="298" r:id="rId37"/>
    <p:sldId id="299" r:id="rId38"/>
    <p:sldId id="302" r:id="rId39"/>
    <p:sldId id="290" r:id="rId40"/>
    <p:sldId id="291" r:id="rId41"/>
    <p:sldId id="292" r:id="rId42"/>
    <p:sldId id="301" r:id="rId43"/>
    <p:sldId id="293" r:id="rId44"/>
    <p:sldId id="294" r:id="rId45"/>
    <p:sldId id="295" r:id="rId46"/>
    <p:sldId id="296" r:id="rId47"/>
    <p:sldId id="303" r:id="rId48"/>
    <p:sldId id="304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30" d="100"/>
          <a:sy n="130" d="100"/>
        </p:scale>
        <p:origin x="156" y="7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400" y="1676400"/>
            <a:ext cx="10363200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22400" y="3810000"/>
            <a:ext cx="10363200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224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736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2456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056B9E79-C1AB-48AB-B5CD-1A290DB4E7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9011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422400" y="304800"/>
            <a:ext cx="10363200" cy="548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4224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736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456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28BBE70-D965-4E86-8E98-8F6B35F295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023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  <p:sldLayoutId id="2147483671" r:id="rId18"/>
    <p:sldLayoutId id="2147483672" r:id="rId19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lscience.com/editors-blog/people-think-they-have-discovered-an-alien-spaceship-on-an-island-off-antarctica/" TargetMode="External"/><Relationship Id="rId2" Type="http://schemas.openxmlformats.org/officeDocument/2006/relationships/hyperlink" Target="https://www.wildlandnw.net/osborne-panoramas-historic-and-modern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arth.google.com/web/data=CjkaNxIxCgAZ2ob2VslUS8AhdLkcCvoYQsAqGzU0wrAzOSc0NC42IlMgMzbCsDExJzQyLjUiVxgCIAE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RZaDJxFjIA" TargetMode="External"/><Relationship Id="rId2" Type="http://schemas.openxmlformats.org/officeDocument/2006/relationships/hyperlink" Target="https://www.youtube.com/watch?v=6dFbuaz130c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National_Natural_Landmark" TargetMode="External"/><Relationship Id="rId2" Type="http://schemas.openxmlformats.org/officeDocument/2006/relationships/hyperlink" Target="https://en.wikipedia.org/wiki/Kelleys_Island,_Ohio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nsidc.org/cryosphere/glaciers/gallery/grooves.html" TargetMode="External"/><Relationship Id="rId4" Type="http://schemas.openxmlformats.org/officeDocument/2006/relationships/hyperlink" Target="https://en.wikipedia.org/wiki/Columbus_Limestone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ceagenow.com/Sea_Level_During_Last_Ice_Age.htm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hyperlink" Target="http://www.geostrategis.com/p_agassiz.htm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7HP1jsoisE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nsidc.org/cryosphere/glaciers/gallery/drumlins.html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geology.com/articles/canada-diamond-mines/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Esker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hysicalgeography.net/fundamentals/10af.html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reddit.com/r/interestingasfuck/comments/z3su18/small_piece_detached_from_glacier/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hyperlink" Target="https://guidetoiceland.is/book-trips-holiday/nature-tours/caves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Glaciers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53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C:\@wwnorton\images\22mici\impartite\EA 22.10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8600"/>
            <a:ext cx="6364288" cy="537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2514600" y="5791200"/>
            <a:ext cx="7772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Different parts of a glacier flow at different velocities. (W.W. Norton)</a:t>
            </a:r>
          </a:p>
        </p:txBody>
      </p:sp>
    </p:spTree>
    <p:extLst>
      <p:ext uri="{BB962C8B-B14F-4D97-AF65-F5344CB8AC3E}">
        <p14:creationId xmlns:p14="http://schemas.microsoft.com/office/powerpoint/2010/main" val="264844221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https://www.wildlandnw.net/osborne-panoramas-historic-and-modern/</a:t>
            </a:r>
            <a:endParaRPr lang="en-US" dirty="0"/>
          </a:p>
          <a:p>
            <a:r>
              <a:rPr lang="en-US" dirty="0" err="1"/>
              <a:t>Goto</a:t>
            </a:r>
            <a:r>
              <a:rPr lang="en-US" dirty="0"/>
              <a:t> GE and visit </a:t>
            </a:r>
            <a:r>
              <a:rPr lang="en-US" dirty="0" err="1"/>
              <a:t>montagu</a:t>
            </a:r>
            <a:r>
              <a:rPr lang="en-US" dirty="0"/>
              <a:t> island.  Slides, volcanos, glaciers, it’s got it all. </a:t>
            </a:r>
          </a:p>
          <a:p>
            <a:r>
              <a:rPr lang="en-US" dirty="0">
                <a:hlinkClick r:id="rId3"/>
              </a:rPr>
              <a:t>http://www.iflscience.com/editors-blog/people-think-they-have-discovered-an-alien-spaceship-on-an-island-off-antarctica/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hlinkClick r:id="rId4"/>
              </a:rPr>
              <a:t>https://earth.google.com/web/data=CjkaNxIxCgAZ2ob2VslUS8AhdLkcCvoYQsAqGzU0wrAzOSc0NC42IlMgMzbCsDExJzQyLjUiVxgCIAE</a:t>
            </a:r>
            <a:r>
              <a:rPr lang="en-US" dirty="0"/>
              <a:t> (open in chrome) – you’ll see a pin, but google maps only shows latest imagery.  Need to </a:t>
            </a:r>
            <a:r>
              <a:rPr lang="en-US" dirty="0" err="1"/>
              <a:t>goto</a:t>
            </a:r>
            <a:r>
              <a:rPr lang="en-US" dirty="0"/>
              <a:t> this area in google earth and look at the 2011 imagery.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495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C:\@wwnorton\images\22mici\EA 22.12!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0"/>
            <a:ext cx="7835900" cy="514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47" name="Text Box 3"/>
          <p:cNvSpPr txBox="1">
            <a:spLocks noChangeArrowheads="1"/>
          </p:cNvSpPr>
          <p:nvPr/>
        </p:nvSpPr>
        <p:spPr bwMode="auto">
          <a:xfrm>
            <a:off x="2514600" y="5562601"/>
            <a:ext cx="7772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Glacial advance or retreat is determined by the balance between the accumulation of snow and the removal of ice by sublimation, melting, and calving (ablation).  (W.W. Norton)</a:t>
            </a:r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614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https://www.youtube.com/watch?v=6dFbuaz130c</a:t>
            </a:r>
            <a:endParaRPr lang="en-US" dirty="0"/>
          </a:p>
          <a:p>
            <a:r>
              <a:rPr lang="en-US" dirty="0">
                <a:hlinkClick r:id="rId3"/>
              </a:rPr>
              <a:t>https://www.youtube.com/watch?v=xRZaDJxFjIA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183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sz="4000" dirty="0">
                <a:ea typeface="宋体" panose="02010600030101010101" pitchFamily="2" charset="-122"/>
              </a:rPr>
              <a:t>Type of Glaciers</a:t>
            </a:r>
          </a:p>
          <a:p>
            <a:endParaRPr lang="en-US" altLang="zh-CN" dirty="0">
              <a:ea typeface="宋体" panose="02010600030101010101" pitchFamily="2" charset="-122"/>
            </a:endParaRPr>
          </a:p>
          <a:p>
            <a:r>
              <a:rPr lang="en-US" altLang="zh-CN" b="1" dirty="0">
                <a:ea typeface="宋体" panose="02010600030101010101" pitchFamily="2" charset="-122"/>
              </a:rPr>
              <a:t>Valley (alpine) glaciers</a:t>
            </a:r>
            <a:r>
              <a:rPr lang="en-US" altLang="zh-CN" dirty="0">
                <a:ea typeface="宋体" panose="02010600030101010101" pitchFamily="2" charset="-122"/>
              </a:rPr>
              <a:t>: Valley glaciers are bounded by valleys.  Found in the mountains!</a:t>
            </a:r>
          </a:p>
          <a:p>
            <a:endParaRPr lang="en-US" altLang="zh-CN" dirty="0">
              <a:ea typeface="宋体" panose="02010600030101010101" pitchFamily="2" charset="-122"/>
            </a:endParaRPr>
          </a:p>
          <a:p>
            <a:r>
              <a:rPr lang="en-US" altLang="zh-CN" b="1" dirty="0">
                <a:ea typeface="宋体" panose="02010600030101010101" pitchFamily="2" charset="-122"/>
              </a:rPr>
              <a:t>Ice sheets (continental glaciers):</a:t>
            </a:r>
            <a:r>
              <a:rPr lang="en-US" altLang="zh-CN" dirty="0">
                <a:ea typeface="宋体" panose="02010600030101010101" pitchFamily="2" charset="-122"/>
              </a:rPr>
              <a:t> Ice sheets exist on a much larger scale. Current ice sheets are found in Greenland and Antarctica.</a:t>
            </a:r>
          </a:p>
        </p:txBody>
      </p:sp>
    </p:spTree>
    <p:extLst>
      <p:ext uri="{BB962C8B-B14F-4D97-AF65-F5344CB8AC3E}">
        <p14:creationId xmlns:p14="http://schemas.microsoft.com/office/powerpoint/2010/main" val="639120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669530" y="2091690"/>
            <a:ext cx="4116070" cy="3699510"/>
          </a:xfrm>
        </p:spPr>
        <p:txBody>
          <a:bodyPr/>
          <a:lstStyle/>
          <a:p>
            <a:r>
              <a:rPr lang="en-US" dirty="0"/>
              <a:t>Surf around GE a bit</a:t>
            </a:r>
          </a:p>
        </p:txBody>
      </p:sp>
      <p:pic>
        <p:nvPicPr>
          <p:cNvPr id="17410" name="Picture 2" descr="http://www.grid.unep.ch/glaciers/img/3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95059"/>
            <a:ext cx="6041390" cy="663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627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285999" y="5410200"/>
            <a:ext cx="9556595" cy="1981200"/>
          </a:xfrm>
        </p:spPr>
        <p:txBody>
          <a:bodyPr/>
          <a:lstStyle/>
          <a:p>
            <a:r>
              <a:rPr lang="en-US" altLang="zh-CN" dirty="0">
                <a:ea typeface="宋体" panose="02010600030101010101" pitchFamily="2" charset="-122"/>
              </a:rPr>
              <a:t>The only present-day continental ice sheets are those covering Greenland and Antarctica, which  represent 10% of Earth's land area. The Antarctic Ice Sheet has a maximum thickness of 4.3 km and an area of 14 million square </a:t>
            </a:r>
            <a:r>
              <a:rPr lang="en-US" altLang="zh-CN" dirty="0" err="1">
                <a:ea typeface="宋体" panose="02010600030101010101" pitchFamily="2" charset="-122"/>
              </a:rPr>
              <a:t>kms</a:t>
            </a:r>
            <a:r>
              <a:rPr lang="en-US" altLang="zh-CN" dirty="0">
                <a:ea typeface="宋体" panose="02010600030101010101" pitchFamily="2" charset="-122"/>
              </a:rPr>
              <a:t>. (</a:t>
            </a:r>
            <a:r>
              <a:rPr lang="en-US" altLang="zh-CN" dirty="0" err="1">
                <a:ea typeface="宋体" panose="02010600030101010101" pitchFamily="2" charset="-122"/>
              </a:rPr>
              <a:t>Tarbuck</a:t>
            </a:r>
            <a:r>
              <a:rPr lang="en-US" altLang="zh-CN" dirty="0">
                <a:ea typeface="宋体" panose="02010600030101010101" pitchFamily="2" charset="-122"/>
              </a:rPr>
              <a:t> and </a:t>
            </a:r>
            <a:r>
              <a:rPr lang="en-US" altLang="zh-CN" dirty="0" err="1">
                <a:ea typeface="宋体" panose="02010600030101010101" pitchFamily="2" charset="-122"/>
              </a:rPr>
              <a:t>Lutgents</a:t>
            </a:r>
            <a:r>
              <a:rPr lang="en-US" altLang="zh-CN" dirty="0">
                <a:ea typeface="宋体" panose="02010600030101010101" pitchFamily="2" charset="-122"/>
              </a:rPr>
              <a:t>)</a:t>
            </a:r>
          </a:p>
          <a:p>
            <a:endParaRPr lang="en-US" altLang="zh-CN" sz="2800" dirty="0">
              <a:ea typeface="宋体" panose="02010600030101010101" pitchFamily="2" charset="-122"/>
            </a:endParaRPr>
          </a:p>
          <a:p>
            <a:endParaRPr lang="en-US" altLang="zh-CN" sz="2800" dirty="0">
              <a:ea typeface="宋体" panose="02010600030101010101" pitchFamily="2" charset="-122"/>
            </a:endParaRPr>
          </a:p>
        </p:txBody>
      </p:sp>
      <p:pic>
        <p:nvPicPr>
          <p:cNvPr id="55300" name="Picture 4" descr="G:\EARTH\CHAP12\FIGURES\FG12_003.PC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304800"/>
            <a:ext cx="7543800" cy="5029200"/>
          </a:xfrm>
        </p:spPr>
      </p:pic>
    </p:spTree>
    <p:extLst>
      <p:ext uri="{BB962C8B-B14F-4D97-AF65-F5344CB8AC3E}">
        <p14:creationId xmlns:p14="http://schemas.microsoft.com/office/powerpoint/2010/main" val="742299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/>
          </p:nvPr>
        </p:nvSpPr>
        <p:spPr>
          <a:xfrm>
            <a:off x="976351" y="639337"/>
            <a:ext cx="10363200" cy="5486400"/>
          </a:xfrm>
        </p:spPr>
        <p:txBody>
          <a:bodyPr/>
          <a:lstStyle/>
          <a:p>
            <a:pPr marL="0" indent="0">
              <a:buNone/>
            </a:pPr>
            <a:r>
              <a:rPr lang="en-US" altLang="zh-CN" b="1" dirty="0">
                <a:ea typeface="宋体" panose="02010600030101010101" pitchFamily="2" charset="-122"/>
              </a:rPr>
              <a:t>How do glaciers wear down the land?</a:t>
            </a:r>
          </a:p>
          <a:p>
            <a:r>
              <a:rPr lang="en-US" altLang="zh-CN" dirty="0">
                <a:ea typeface="宋体" panose="02010600030101010101" pitchFamily="2" charset="-122"/>
              </a:rPr>
              <a:t>Glaciers erode land by plucking (lifting pieces of bedrock) and abrasion (grinding and scraping).</a:t>
            </a:r>
          </a:p>
          <a:p>
            <a:endParaRPr lang="en-US" altLang="zh-CN" dirty="0">
              <a:ea typeface="宋体" panose="02010600030101010101" pitchFamily="2" charset="-122"/>
            </a:endParaRPr>
          </a:p>
          <a:p>
            <a:r>
              <a:rPr lang="en-US" altLang="zh-CN" dirty="0">
                <a:ea typeface="宋体" panose="02010600030101010101" pitchFamily="2" charset="-122"/>
              </a:rPr>
              <a:t>Glacial abrasion sometimes is evident in the long scratches and grooves in the bedrock (called </a:t>
            </a:r>
            <a:r>
              <a:rPr lang="en-US" altLang="zh-CN" b="1" dirty="0">
                <a:ea typeface="宋体" panose="02010600030101010101" pitchFamily="2" charset="-122"/>
              </a:rPr>
              <a:t>glacial striations or polish</a:t>
            </a:r>
            <a:r>
              <a:rPr lang="en-US" altLang="zh-CN" dirty="0">
                <a:ea typeface="宋体" panose="02010600030101010101" pitchFamily="2" charset="-122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000274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324600" y="3962400"/>
            <a:ext cx="4038600" cy="2667000"/>
          </a:xfrm>
        </p:spPr>
        <p:txBody>
          <a:bodyPr/>
          <a:lstStyle/>
          <a:p>
            <a:r>
              <a:rPr lang="en-US" altLang="zh-CN" sz="2800">
                <a:ea typeface="宋体" panose="02010600030101010101" pitchFamily="2" charset="-122"/>
              </a:rPr>
              <a:t>Glacial polish, striations, and grooves on bedrock, Glacier Bay National Park, Alaska. (Carr Clifton)</a:t>
            </a:r>
          </a:p>
        </p:txBody>
      </p:sp>
      <p:pic>
        <p:nvPicPr>
          <p:cNvPr id="77828" name="Picture 4" descr="F:\teaching\geol250\lectures\lect18\ps15_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0"/>
            <a:ext cx="4089400" cy="6629400"/>
          </a:xfrm>
        </p:spPr>
      </p:pic>
    </p:spTree>
    <p:extLst>
      <p:ext uri="{BB962C8B-B14F-4D97-AF65-F5344CB8AC3E}">
        <p14:creationId xmlns:p14="http://schemas.microsoft.com/office/powerpoint/2010/main" val="3964631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s://upload.wikimedia.org/wikipedia/commons/c/cb/Glacial_striati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46" y="179160"/>
            <a:ext cx="82296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530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https://thefinalpunt.files.wordpress.com/2013/08/402817_10152059916745291_195780382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76199"/>
            <a:ext cx="82296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44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glacier?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2052918"/>
            <a:ext cx="5486401" cy="4667922"/>
          </a:xfrm>
        </p:spPr>
        <p:txBody>
          <a:bodyPr/>
          <a:lstStyle/>
          <a:p>
            <a:r>
              <a:rPr lang="en-US" dirty="0"/>
              <a:t>A body of ice on land which is thick enough that it flows under the influence of gravity</a:t>
            </a:r>
          </a:p>
          <a:p>
            <a:r>
              <a:rPr lang="en-US" dirty="0"/>
              <a:t>Bare minimum, 50 feet of ice (not snow).</a:t>
            </a:r>
          </a:p>
          <a:p>
            <a:r>
              <a:rPr lang="en-US" dirty="0"/>
              <a:t>Usually includes a lot of dust, rocks, and other debris.</a:t>
            </a:r>
          </a:p>
          <a:p>
            <a:r>
              <a:rPr lang="en-US" dirty="0"/>
              <a:t>All about pressure (basically, the weight of snow and ice that piles up)</a:t>
            </a:r>
          </a:p>
        </p:txBody>
      </p:sp>
      <p:pic>
        <p:nvPicPr>
          <p:cNvPr id="3074" name="Picture 2" descr="http://www.geographyalltheway.com/myp/myp-alps/imagesetc/glacial-i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315" y="800099"/>
            <a:ext cx="6400800" cy="605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299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ttp://theblondecoyote.files.wordpress.com/2012/08/p72584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18" y="76198"/>
            <a:ext cx="9004572" cy="675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788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 outstanding example of glacial grooves can be found at the Glacial Grooves at </a:t>
            </a:r>
            <a:r>
              <a:rPr lang="en-US" dirty="0" err="1">
                <a:hlinkClick r:id="rId2" tooltip="Kelleys Island, Ohio"/>
              </a:rPr>
              <a:t>Kelleys</a:t>
            </a:r>
            <a:r>
              <a:rPr lang="en-US" dirty="0">
                <a:hlinkClick r:id="rId2" tooltip="Kelleys Island, Ohio"/>
              </a:rPr>
              <a:t> Island, Ohio</a:t>
            </a:r>
            <a:r>
              <a:rPr lang="en-US" dirty="0"/>
              <a:t> (a </a:t>
            </a:r>
            <a:r>
              <a:rPr lang="en-US" dirty="0">
                <a:hlinkClick r:id="rId3" tooltip="National Natural Landmark"/>
              </a:rPr>
              <a:t>National Natural Landmark</a:t>
            </a:r>
            <a:r>
              <a:rPr lang="en-US" dirty="0"/>
              <a:t>), the most impressive of which is 400 feet (120 m) long, 35 feet (11 m) wide, and up to 10 feet (3.0 m) deep. These grooves cut into the </a:t>
            </a:r>
            <a:r>
              <a:rPr lang="en-US" dirty="0">
                <a:hlinkClick r:id="rId4" tooltip="Columbus Limestone"/>
              </a:rPr>
              <a:t>Columbus Limestone</a:t>
            </a:r>
            <a:r>
              <a:rPr lang="en-US" dirty="0"/>
              <a:t>. Striations cover the sides and bottoms of the grooves. </a:t>
            </a:r>
            <a:r>
              <a:rPr lang="en-US" dirty="0">
                <a:hlinkClick r:id="rId5"/>
              </a:rPr>
              <a:t>https://nsidc.org/cryosphere/glaciers/gallery/grooves.html</a:t>
            </a:r>
            <a:r>
              <a:rPr lang="en-US" dirty="0"/>
              <a:t> </a:t>
            </a:r>
          </a:p>
          <a:p>
            <a:r>
              <a:rPr lang="en-US" dirty="0"/>
              <a:t>Definitely go there on GE.  NE part of the island.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011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https://s-media-cache-ak0.pinimg.com/564x/f4/3c/90/f43c9012356b012fddc16f4284405d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04" y="216831"/>
            <a:ext cx="8746036" cy="640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332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Closest place I’ve seen striations is along the hike from Cooper Lake to Pete’s Lake.  Just above Ronald/Roslyn.</a:t>
            </a:r>
          </a:p>
        </p:txBody>
      </p:sp>
    </p:spTree>
    <p:extLst>
      <p:ext uri="{BB962C8B-B14F-4D97-AF65-F5344CB8AC3E}">
        <p14:creationId xmlns:p14="http://schemas.microsoft.com/office/powerpoint/2010/main" val="13233291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Landforms associated with continental glaciers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Look at the </a:t>
            </a:r>
            <a:r>
              <a:rPr lang="en-US" dirty="0" err="1"/>
              <a:t>Laurentide</a:t>
            </a:r>
            <a:r>
              <a:rPr lang="en-US" dirty="0"/>
              <a:t> Ice sheet, about 15000 years ago.  Ditto cordilleran ice sheet.  Note, multiple advances/retreats during last ice age.</a:t>
            </a:r>
          </a:p>
          <a:p>
            <a:r>
              <a:rPr lang="en-US" dirty="0"/>
              <a:t>Up to 2 miles thick in places</a:t>
            </a:r>
          </a:p>
          <a:p>
            <a:r>
              <a:rPr lang="en-US" dirty="0"/>
              <a:t>Sea level 400 feet lower than it is now. </a:t>
            </a:r>
            <a:r>
              <a:rPr lang="en-US" dirty="0">
                <a:hlinkClick r:id="rId2"/>
              </a:rPr>
              <a:t>http://www.iceagenow.com/Sea_Level_During_Last_Ice_Age.htm</a:t>
            </a:r>
            <a:r>
              <a:rPr lang="en-US" dirty="0"/>
              <a:t>  (follow link at bottom of page to “ice age maps”</a:t>
            </a:r>
          </a:p>
        </p:txBody>
      </p:sp>
    </p:spTree>
    <p:extLst>
      <p:ext uri="{BB962C8B-B14F-4D97-AF65-F5344CB8AC3E}">
        <p14:creationId xmlns:p14="http://schemas.microsoft.com/office/powerpoint/2010/main" val="3785056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://opentextbc.ca/geology/wp-content/uploads/sites/110/2015/07/Cordilleran-and-Laurentide-Ice-Shee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46" y="83482"/>
            <a:ext cx="9007294" cy="67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445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Pretty much flattened most of Canada and the northern US.</a:t>
            </a:r>
          </a:p>
          <a:p>
            <a:r>
              <a:rPr lang="en-US" dirty="0"/>
              <a:t>Created Hudson Bay and the Great Lakes.</a:t>
            </a:r>
          </a:p>
          <a:p>
            <a:r>
              <a:rPr lang="en-US" dirty="0"/>
              <a:t>And.. The epic Lake Agassiz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4681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1" y="2052918"/>
            <a:ext cx="6686550" cy="4599342"/>
          </a:xfrm>
        </p:spPr>
        <p:txBody>
          <a:bodyPr/>
          <a:lstStyle/>
          <a:p>
            <a:r>
              <a:rPr lang="en-US" dirty="0"/>
              <a:t>At the time, larger than any current lake in the world.</a:t>
            </a:r>
          </a:p>
          <a:p>
            <a:r>
              <a:rPr lang="en-US" dirty="0"/>
              <a:t>Multiple lakes over time.</a:t>
            </a:r>
          </a:p>
          <a:p>
            <a:r>
              <a:rPr lang="en-US" dirty="0"/>
              <a:t>Evidence for the lake?</a:t>
            </a:r>
          </a:p>
          <a:p>
            <a:r>
              <a:rPr lang="en-US" dirty="0"/>
              <a:t>Where is it now?</a:t>
            </a:r>
          </a:p>
          <a:p>
            <a:r>
              <a:rPr lang="en-US" dirty="0"/>
              <a:t>Why is it gone?</a:t>
            </a:r>
          </a:p>
          <a:p>
            <a:r>
              <a:rPr lang="en-US" dirty="0">
                <a:hlinkClick r:id="rId2"/>
              </a:rPr>
              <a:t>http://www.geostrategis.com/p_agassiz.htm</a:t>
            </a:r>
            <a:endParaRPr lang="en-US" dirty="0"/>
          </a:p>
          <a:p>
            <a:endParaRPr lang="en-US" dirty="0"/>
          </a:p>
        </p:txBody>
      </p:sp>
      <p:pic>
        <p:nvPicPr>
          <p:cNvPr id="2050" name="Picture 2" descr="http://markgelbart.files.wordpress.com/2011/01/lake_agassiz_big.gif?w=550&amp;h=4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0"/>
            <a:ext cx="5238750" cy="4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6987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Isostatic rebound.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Still going on</a:t>
            </a:r>
          </a:p>
          <a:p>
            <a:r>
              <a:rPr lang="en-US" dirty="0"/>
              <a:t>In Hudson Bay, at about the same rate as sea level rise!</a:t>
            </a:r>
          </a:p>
          <a:p>
            <a:r>
              <a:rPr lang="en-US" dirty="0"/>
              <a:t>Helped create the conditions to drain Lake </a:t>
            </a:r>
            <a:r>
              <a:rPr lang="en-US" dirty="0" err="1"/>
              <a:t>Aggasiz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5512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s://lessthan3ley.files.wordpress.com/2014/06/rebound.png?w=6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88" y="297543"/>
            <a:ext cx="9217751" cy="630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185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s://upload.wikimedia.org/wikipedia/commons/e/e9/Taku_glacier_firn_ice_sampl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40030"/>
            <a:ext cx="9451785" cy="641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8433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4" name="Picture 4" descr="http://cdn.antarcticglaciers.org/wp-content/uploads/2012/09/milne_shennan_fig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89" y="0"/>
            <a:ext cx="9972131" cy="683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781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www.virtualuppermantle.info/images/Isostasy/600px_Isostatic_Rebound_N_Amerika_since-6000yBP_metr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4" y="0"/>
            <a:ext cx="7364095" cy="677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5072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https://www.youtube.com/watch?v=V7HP1jsoisE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8329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Continental glacier landforms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Terminal Moraine</a:t>
            </a:r>
          </a:p>
          <a:p>
            <a:r>
              <a:rPr lang="en-US" dirty="0"/>
              <a:t>Esker</a:t>
            </a:r>
          </a:p>
          <a:p>
            <a:r>
              <a:rPr lang="en-US" dirty="0"/>
              <a:t>Drumlin</a:t>
            </a:r>
          </a:p>
          <a:p>
            <a:r>
              <a:rPr lang="en-US" dirty="0"/>
              <a:t>Kame</a:t>
            </a:r>
          </a:p>
          <a:p>
            <a:r>
              <a:rPr lang="en-US" dirty="0"/>
              <a:t>Kettle</a:t>
            </a:r>
          </a:p>
          <a:p>
            <a:r>
              <a:rPr lang="en-US" dirty="0"/>
              <a:t>Till</a:t>
            </a:r>
          </a:p>
          <a:p>
            <a:r>
              <a:rPr lang="en-US" dirty="0"/>
              <a:t>Outwash plain</a:t>
            </a:r>
          </a:p>
          <a:p>
            <a:r>
              <a:rPr lang="en-US" dirty="0"/>
              <a:t>Erratic </a:t>
            </a:r>
          </a:p>
          <a:p>
            <a:r>
              <a:rPr lang="en-US" dirty="0"/>
              <a:t>Roche </a:t>
            </a:r>
            <a:r>
              <a:rPr lang="en-US" dirty="0" err="1"/>
              <a:t>moutonnee</a:t>
            </a:r>
            <a:endParaRPr lang="en-US" dirty="0"/>
          </a:p>
          <a:p>
            <a:r>
              <a:rPr lang="en-US" dirty="0"/>
              <a:t>Crag and tail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3299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://www.columbia.edu/%7Evjd1/glaci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02" y="955448"/>
            <a:ext cx="11578137" cy="554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6644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s://upload.wikimedia.org/wikipedia/commons/thumb/d/da/Receding_glacier-en.svg/2000px-Receding_glacier-e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89" y="263072"/>
            <a:ext cx="11487003" cy="538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7901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ttp://www.kgs.ku.edu/Publications/PIC/28figures/fi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2" y="275317"/>
            <a:ext cx="11788908" cy="655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0093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Kames and Kettles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Highs and lows in the glaciated landscape.  Typically all till.</a:t>
            </a:r>
          </a:p>
        </p:txBody>
      </p:sp>
      <p:pic>
        <p:nvPicPr>
          <p:cNvPr id="11266" name="Picture 2" descr="http://img.geocaching.com/cache/log/b2f3c8ec-8d96-406b-b037-eb8e51883a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47" y="2937465"/>
            <a:ext cx="5695303" cy="178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geol.umd.edu/%7Ejmerck/geol100/images/37/kettl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440" y="4725125"/>
            <a:ext cx="5235099" cy="172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8085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 to N MN and look at lakes, etc.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3230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Drumlins – reshaped till.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://skywalker.cochise.edu/wellerr/students/glacial-erosion/project_files/image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02" y="1229325"/>
            <a:ext cx="9762037" cy="53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712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Zone of ablation</a:t>
            </a:r>
          </a:p>
          <a:p>
            <a:r>
              <a:rPr lang="en-US" dirty="0"/>
              <a:t>Zone of accumulation</a:t>
            </a:r>
          </a:p>
          <a:p>
            <a:endParaRPr lang="en-US" dirty="0"/>
          </a:p>
          <a:p>
            <a:r>
              <a:rPr lang="en-US" dirty="0"/>
              <a:t>Over time, accumulation must exceed ablation for the glacier to advance.</a:t>
            </a:r>
          </a:p>
          <a:p>
            <a:r>
              <a:rPr lang="en-US" dirty="0"/>
              <a:t>If not, we have glacial retreat.  Though it is still flowing downhill, it just doesn’t get as far</a:t>
            </a:r>
          </a:p>
        </p:txBody>
      </p:sp>
    </p:spTree>
    <p:extLst>
      <p:ext uri="{BB962C8B-B14F-4D97-AF65-F5344CB8AC3E}">
        <p14:creationId xmlns:p14="http://schemas.microsoft.com/office/powerpoint/2010/main" val="13912168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://oz.plymouth.edu/%7Esci_ed/Turski/Courses/Earth_Science/Images/4.druml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60" y="831170"/>
            <a:ext cx="8468269" cy="564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073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http://www.uleth.ca/edu/currlab/handouts/geology/ice48drumlin2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02" y="344261"/>
            <a:ext cx="8517437" cy="555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0423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 Auburn, New York (GE!)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 descr="http://www.geo.cornell.edu/geology/faculty/RWA/_Media/drumlins_detail_med_hr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1483657"/>
            <a:ext cx="706755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7341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>
                <a:hlinkClick r:id="rId2"/>
              </a:rPr>
              <a:t>https://nsidc.org/cryosphere/glaciers/gallery/drumlins.html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 descr="http://media-1.web.britannica.com/eb-media/36/24436-004-0E9B60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726" y="1405890"/>
            <a:ext cx="8123644" cy="545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8077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Diamonds?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428" y="2052918"/>
            <a:ext cx="4405745" cy="4524527"/>
          </a:xfrm>
        </p:spPr>
        <p:txBody>
          <a:bodyPr/>
          <a:lstStyle/>
          <a:p>
            <a:r>
              <a:rPr lang="en-US" dirty="0" err="1"/>
              <a:t>Erratics</a:t>
            </a:r>
            <a:r>
              <a:rPr lang="en-US" dirty="0"/>
              <a:t>….</a:t>
            </a:r>
          </a:p>
          <a:p>
            <a:r>
              <a:rPr lang="en-US" dirty="0">
                <a:hlinkClick r:id="rId2"/>
              </a:rPr>
              <a:t>https://geology.com/articles/canada-diamond-mines/</a:t>
            </a:r>
            <a:endParaRPr lang="en-US" dirty="0"/>
          </a:p>
          <a:p>
            <a:endParaRPr lang="en-US" dirty="0"/>
          </a:p>
        </p:txBody>
      </p:sp>
      <p:pic>
        <p:nvPicPr>
          <p:cNvPr id="10242" name="Picture 2" descr="http://www.geo.msu.edu/geogmich/images/diamonds-in-glac-drif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61" y="78788"/>
            <a:ext cx="5851798" cy="669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9754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168" y="357468"/>
            <a:ext cx="9404723" cy="1400530"/>
          </a:xfrm>
        </p:spPr>
        <p:txBody>
          <a:bodyPr/>
          <a:lstStyle/>
          <a:p>
            <a:r>
              <a:rPr lang="en-US" dirty="0"/>
              <a:t>esker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http://farm4.staticflickr.com/3303/3475078644_b1d5059f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212" y="1916430"/>
            <a:ext cx="31813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8c4625.medialib.glogster.com/media/b1c37420af793bb953a2b933c638f1dc0fc6756daff86b6338c9dd65cdcd4599/esker-with-permiss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28" y="1531620"/>
            <a:ext cx="7457883" cy="501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2094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https://en.wikipedia.org/wiki/Esker</a:t>
            </a:r>
            <a:r>
              <a:rPr lang="en-US" dirty="0"/>
              <a:t> - links to famous eskers</a:t>
            </a:r>
          </a:p>
        </p:txBody>
      </p:sp>
    </p:spTree>
    <p:extLst>
      <p:ext uri="{BB962C8B-B14F-4D97-AF65-F5344CB8AC3E}">
        <p14:creationId xmlns:p14="http://schemas.microsoft.com/office/powerpoint/2010/main" val="38033992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Roche </a:t>
            </a:r>
            <a:r>
              <a:rPr lang="en-US" dirty="0" err="1"/>
              <a:t>Moutonnee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Basically, a drumlin, only solid rock!</a:t>
            </a:r>
          </a:p>
          <a:p>
            <a:r>
              <a:rPr lang="en-US" dirty="0"/>
              <a:t>And pointing in the opposite direction</a:t>
            </a:r>
          </a:p>
          <a:p>
            <a:endParaRPr lang="en-US" dirty="0"/>
          </a:p>
        </p:txBody>
      </p:sp>
      <p:pic>
        <p:nvPicPr>
          <p:cNvPr id="17410" name="Picture 2" descr="https://upload.wikimedia.org/wikipedia/commons/thumb/1/11/Roche_moutonn%C3%A9e_eng_text.png/220px-Roche_moutonn%C3%A9e_eng_tex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880" y="3091604"/>
            <a:ext cx="4629966" cy="315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6622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http://s0.geograph.org.uk/geophotos/03/01/48/3014872_2fc43d9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03" y="114934"/>
            <a:ext cx="9316235" cy="531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2107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2" y="1345232"/>
            <a:ext cx="5670394" cy="3649133"/>
          </a:xfrm>
        </p:spPr>
        <p:txBody>
          <a:bodyPr/>
          <a:lstStyle/>
          <a:p>
            <a:r>
              <a:rPr lang="en-US" dirty="0"/>
              <a:t>Crag and tail!</a:t>
            </a:r>
          </a:p>
          <a:p>
            <a:r>
              <a:rPr lang="en-US" dirty="0" err="1"/>
              <a:t>Goto</a:t>
            </a:r>
            <a:r>
              <a:rPr lang="en-US" dirty="0"/>
              <a:t> </a:t>
            </a:r>
            <a:r>
              <a:rPr lang="en-US" dirty="0" err="1"/>
              <a:t>Edinborough</a:t>
            </a:r>
            <a:r>
              <a:rPr lang="en-US" dirty="0"/>
              <a:t> Castle in GE.  Turn on terrain and 3d buildings</a:t>
            </a:r>
          </a:p>
        </p:txBody>
      </p:sp>
      <p:pic>
        <p:nvPicPr>
          <p:cNvPr id="1026" name="Picture 2" descr="http://www.coolgeography.co.uk/A-level/AQA/Year%2012/Cold%20environs/Glacial%20Landforms/Crag%20and%20ta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367" y="0"/>
            <a:ext cx="58436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21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www.glaciers.pdx.edu/Projects/LearnAboutGlaciers/Skagit/Basics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16" y="319367"/>
            <a:ext cx="8043183" cy="325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1921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upload.wikimedia.org/wikipedia/commons/1/16/%27Crag_and_tail%27_at_Bwlch_y_Rhediad_-_geograph.org.uk_-_410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83" y="340269"/>
            <a:ext cx="8650853" cy="648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2916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s://encrypted-tbn1.gstatic.com/images?q=tbn:ANd9GcTg_CDtx0uG5JpVXevkhaod1fzrfb3PT_44NoQy7l8Z5P4jANUhm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0"/>
            <a:ext cx="9119936" cy="683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4754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now!  To the Mountains!!!!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791" y="1708484"/>
            <a:ext cx="3855574" cy="4961021"/>
          </a:xfrm>
        </p:spPr>
        <p:txBody>
          <a:bodyPr>
            <a:normAutofit/>
          </a:bodyPr>
          <a:lstStyle/>
          <a:p>
            <a:r>
              <a:rPr lang="en-US" dirty="0"/>
              <a:t>Horn</a:t>
            </a:r>
          </a:p>
          <a:p>
            <a:r>
              <a:rPr lang="en-US" dirty="0" err="1"/>
              <a:t>Arete</a:t>
            </a:r>
            <a:endParaRPr lang="en-US" dirty="0"/>
          </a:p>
          <a:p>
            <a:r>
              <a:rPr lang="en-US" dirty="0"/>
              <a:t>Col</a:t>
            </a:r>
          </a:p>
          <a:p>
            <a:r>
              <a:rPr lang="en-US" dirty="0"/>
              <a:t>Cirque</a:t>
            </a:r>
          </a:p>
          <a:p>
            <a:r>
              <a:rPr lang="en-US" dirty="0"/>
              <a:t>Tarn lake</a:t>
            </a:r>
          </a:p>
          <a:p>
            <a:r>
              <a:rPr lang="en-US" dirty="0"/>
              <a:t>U shaped valley</a:t>
            </a:r>
          </a:p>
          <a:p>
            <a:r>
              <a:rPr lang="en-US" dirty="0"/>
              <a:t>Hanging valley</a:t>
            </a:r>
          </a:p>
          <a:p>
            <a:r>
              <a:rPr lang="en-US" dirty="0"/>
              <a:t>Fjord</a:t>
            </a:r>
          </a:p>
          <a:p>
            <a:r>
              <a:rPr lang="en-US" dirty="0"/>
              <a:t>Glacial milk</a:t>
            </a:r>
          </a:p>
          <a:p>
            <a:r>
              <a:rPr lang="en-US" dirty="0"/>
              <a:t>Crevasses.  They’re everywhere!  Remember the brittle zone of a glacier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39691" y="2065867"/>
            <a:ext cx="39901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Terminal moraine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Medial moraine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Lateral moraine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Pater </a:t>
            </a:r>
            <a:r>
              <a:rPr lang="en-US" dirty="0" err="1"/>
              <a:t>noster</a:t>
            </a:r>
            <a:r>
              <a:rPr lang="en-US" dirty="0"/>
              <a:t> lakes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Ice caves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5919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Decent descriptions and pics at </a:t>
            </a:r>
            <a:r>
              <a:rPr lang="en-US" dirty="0">
                <a:hlinkClick r:id="rId2"/>
              </a:rPr>
              <a:t>http://www.physicalgeography.net/fundamentals/10af.html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4179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Matterhorn!</a:t>
            </a:r>
          </a:p>
        </p:txBody>
      </p:sp>
      <p:pic>
        <p:nvPicPr>
          <p:cNvPr id="4098" name="Picture 2" descr="http://www.mwestonchapman.com/wp-content/uploads/2012/07/Matterhorn-from-Rifflehorn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243" y="0"/>
            <a:ext cx="9051758" cy="679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899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Pilot peak, MT</a:t>
            </a:r>
          </a:p>
        </p:txBody>
      </p:sp>
      <p:pic>
        <p:nvPicPr>
          <p:cNvPr id="5122" name="Picture 2" descr="http://blogs.agu.org/mountainbeltway/files/2011/09/hor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0"/>
            <a:ext cx="8020050" cy="531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6536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539" y="5095545"/>
            <a:ext cx="3279774" cy="1598023"/>
          </a:xfrm>
        </p:spPr>
        <p:txBody>
          <a:bodyPr/>
          <a:lstStyle/>
          <a:p>
            <a:r>
              <a:rPr lang="en-US" dirty="0"/>
              <a:t>Golden horn and Tower Mtn. </a:t>
            </a:r>
          </a:p>
          <a:p>
            <a:r>
              <a:rPr lang="en-US" dirty="0"/>
              <a:t>Cascades of WA!</a:t>
            </a:r>
          </a:p>
        </p:txBody>
      </p:sp>
      <p:pic>
        <p:nvPicPr>
          <p:cNvPr id="6146" name="Picture 2" descr="http://www.summitpost.org/images/original/734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894" y="2564280"/>
            <a:ext cx="6536106" cy="429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ower Mountain &amp; Golden Ho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570621" cy="40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2411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Arete</a:t>
            </a:r>
            <a:r>
              <a:rPr lang="en-US" dirty="0"/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“knife edged” ridge</a:t>
            </a:r>
          </a:p>
        </p:txBody>
      </p:sp>
      <p:pic>
        <p:nvPicPr>
          <p:cNvPr id="7170" name="Picture 2" descr="http://www.summitpost.org/images/original/8173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0"/>
            <a:ext cx="7896225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4558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s://upload.wikimedia.org/wikipedia/commons/0/0e/CMD_Are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4022"/>
            <a:ext cx="8927431" cy="669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345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http://f.tqn.com/y/geology/1/S/B/f/1/arete-rid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6" y="0"/>
            <a:ext cx="9962983" cy="679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170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362200" y="5562600"/>
            <a:ext cx="7772400" cy="990600"/>
          </a:xfrm>
        </p:spPr>
        <p:txBody>
          <a:bodyPr>
            <a:normAutofit fontScale="70000" lnSpcReduction="20000"/>
          </a:bodyPr>
          <a:lstStyle/>
          <a:p>
            <a:r>
              <a:rPr lang="en-US" altLang="zh-CN" sz="2800" dirty="0">
                <a:ea typeface="宋体" panose="02010600030101010101" pitchFamily="2" charset="-122"/>
              </a:rPr>
              <a:t>South Cascade Glacier (about 3 km long) in the N. Cascade Range, Washington. (A. Post). No clue on date.</a:t>
            </a:r>
          </a:p>
          <a:p>
            <a:r>
              <a:rPr lang="en-US" altLang="zh-CN" sz="2800" dirty="0">
                <a:ea typeface="宋体" panose="02010600030101010101" pitchFamily="2" charset="-122"/>
              </a:rPr>
              <a:t>Go see it in GE.  Look at retreat.</a:t>
            </a:r>
          </a:p>
        </p:txBody>
      </p:sp>
      <p:pic>
        <p:nvPicPr>
          <p:cNvPr id="54276" name="Picture 4" descr="G:\EARTH\CHAP12\FIGURES\FG12_002.PC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0230" y="33020"/>
            <a:ext cx="8294370" cy="5529580"/>
          </a:xfrm>
        </p:spPr>
      </p:pic>
    </p:spTree>
    <p:extLst>
      <p:ext uri="{BB962C8B-B14F-4D97-AF65-F5344CB8AC3E}">
        <p14:creationId xmlns:p14="http://schemas.microsoft.com/office/powerpoint/2010/main" val="39859711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2" y="2142067"/>
            <a:ext cx="2707104" cy="3957944"/>
          </a:xfrm>
        </p:spPr>
        <p:txBody>
          <a:bodyPr/>
          <a:lstStyle/>
          <a:p>
            <a:r>
              <a:rPr lang="en-US" dirty="0"/>
              <a:t>Saddle or low spot along an </a:t>
            </a:r>
            <a:r>
              <a:rPr lang="en-US" dirty="0" err="1"/>
              <a:t>arete</a:t>
            </a:r>
            <a:endParaRPr lang="en-US" dirty="0"/>
          </a:p>
        </p:txBody>
      </p:sp>
      <p:pic>
        <p:nvPicPr>
          <p:cNvPr id="10242" name="Picture 2" descr="http://geokov.com/Images/topography/mountain-pass-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189" y="1279907"/>
            <a:ext cx="5847372" cy="504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1722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amping on the Red Tit C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632" y="153601"/>
            <a:ext cx="7845185" cy="588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5917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 de </a:t>
            </a:r>
            <a:r>
              <a:rPr lang="en-US" dirty="0" err="1"/>
              <a:t>tourmalet</a:t>
            </a:r>
            <a:endParaRPr lang="en-US" dirty="0"/>
          </a:p>
        </p:txBody>
      </p:sp>
      <p:pic>
        <p:nvPicPr>
          <p:cNvPr id="12290" name="Picture 2" descr="http://www.bicycling.com/sites/bicycling.com/files/articles/2014/09/col_du_tourmale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529" y="1648555"/>
            <a:ext cx="7852471" cy="520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2026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http://velopeloton-cycling-pyrenees.bike/wp-content/uploads/2014/04/tourmalet-september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01" y="0"/>
            <a:ext cx="11989999" cy="674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4303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http://static.panoramio.com/photos/original/70605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70" y="-1"/>
            <a:ext cx="8963933" cy="672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5594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723" y="2142067"/>
            <a:ext cx="2126842" cy="3649133"/>
          </a:xfrm>
        </p:spPr>
        <p:txBody>
          <a:bodyPr/>
          <a:lstStyle/>
          <a:p>
            <a:r>
              <a:rPr lang="en-US" dirty="0"/>
              <a:t>Bowl shaped depression where a mountain glacier starts</a:t>
            </a:r>
          </a:p>
        </p:txBody>
      </p:sp>
      <p:pic>
        <p:nvPicPr>
          <p:cNvPr id="15362" name="Picture 2" descr="http://marlimillerphoto.com/images/Gl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473" y="0"/>
            <a:ext cx="9760527" cy="656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5502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059" y="1853248"/>
            <a:ext cx="1594625" cy="4195481"/>
          </a:xfrm>
        </p:spPr>
        <p:txBody>
          <a:bodyPr/>
          <a:lstStyle/>
          <a:p>
            <a:r>
              <a:rPr lang="en-US" dirty="0"/>
              <a:t>Cirque + terminal moraine</a:t>
            </a:r>
          </a:p>
        </p:txBody>
      </p:sp>
      <p:pic>
        <p:nvPicPr>
          <p:cNvPr id="16386" name="Picture 2" descr="http://www.alaska.org/photos/gallery3/var/albums/Audio-Guides/Exit-Glacier-Area-Audio-Guide/End-of-Glacier-View-Trail/2010-09-13%20Exit%20Glacier%20%26%20KFNP%20for%20Mobile-02.jpg?m=13849055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449" y="0"/>
            <a:ext cx="102931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4327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2055525" cy="4195481"/>
          </a:xfrm>
        </p:spPr>
        <p:txBody>
          <a:bodyPr/>
          <a:lstStyle/>
          <a:p>
            <a:r>
              <a:rPr lang="en-US" dirty="0"/>
              <a:t>Cirque plus hanging valley</a:t>
            </a:r>
          </a:p>
        </p:txBody>
      </p:sp>
      <p:pic>
        <p:nvPicPr>
          <p:cNvPr id="17410" name="Picture 2" descr="http://www.sonnybou.ca/ssbou2011/cavellmeadows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837" y="0"/>
            <a:ext cx="9033164" cy="677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5424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https://upload.wikimedia.org/wikipedia/commons/thumb/f/fe/Glacial_Tarn_Formation_EN.svg/2000px-Glacial_Tarn_Formation_E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57" y="1514474"/>
            <a:ext cx="9781697" cy="521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9682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Tarn lake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2" y="2142067"/>
            <a:ext cx="2202872" cy="3649133"/>
          </a:xfrm>
        </p:spPr>
        <p:txBody>
          <a:bodyPr/>
          <a:lstStyle/>
          <a:p>
            <a:r>
              <a:rPr lang="en-US" dirty="0"/>
              <a:t>A lake in a cirque</a:t>
            </a:r>
          </a:p>
          <a:p>
            <a:r>
              <a:rPr lang="en-US" dirty="0"/>
              <a:t>From Glacier NP</a:t>
            </a:r>
          </a:p>
        </p:txBody>
      </p:sp>
      <p:pic>
        <p:nvPicPr>
          <p:cNvPr id="19458" name="Picture 2" descr="http://www.nationalpark.pictures/wp-content/uploads/2008/06/Iceberg%20Lake%2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836" y="83127"/>
            <a:ext cx="9033164" cy="677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672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But… how do they actually move?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Near the surface of a glacier, ice is </a:t>
            </a:r>
            <a:r>
              <a:rPr lang="en-US" altLang="zh-CN" b="1" dirty="0"/>
              <a:t>brittle</a:t>
            </a:r>
            <a:r>
              <a:rPr lang="en-US" altLang="zh-CN" dirty="0"/>
              <a:t>.  When the glacier moves over irregular terrain, the uppermost zone (called </a:t>
            </a:r>
            <a:r>
              <a:rPr lang="en-US" altLang="zh-CN" b="1" dirty="0"/>
              <a:t>zone of fracture</a:t>
            </a:r>
            <a:r>
              <a:rPr lang="en-US" altLang="zh-CN" dirty="0"/>
              <a:t>) is subjected to tension, resulting in cracks called </a:t>
            </a:r>
            <a:r>
              <a:rPr lang="en-US" altLang="zh-CN" b="1" dirty="0"/>
              <a:t>crevasses</a:t>
            </a:r>
            <a:r>
              <a:rPr lang="en-US" altLang="zh-CN" dirty="0"/>
              <a:t>. </a:t>
            </a:r>
          </a:p>
          <a:p>
            <a:r>
              <a:rPr lang="en-US" dirty="0"/>
              <a:t>Plastic flow (think thick oil)</a:t>
            </a:r>
          </a:p>
          <a:p>
            <a:r>
              <a:rPr lang="en-US" dirty="0"/>
              <a:t>Basal sliding – on a slick of water.</a:t>
            </a:r>
          </a:p>
          <a:p>
            <a:endParaRPr lang="en-US" dirty="0"/>
          </a:p>
          <a:p>
            <a:r>
              <a:rPr lang="en-US" dirty="0"/>
              <a:t>Friction is a big issue.  Especially if very cold and the glacier is frozen to the ground.</a:t>
            </a:r>
          </a:p>
        </p:txBody>
      </p:sp>
    </p:spTree>
    <p:extLst>
      <p:ext uri="{BB962C8B-B14F-4D97-AF65-F5344CB8AC3E}">
        <p14:creationId xmlns:p14="http://schemas.microsoft.com/office/powerpoint/2010/main" val="27327112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http://www.greenradish.com/chaos/pacific_tarn/28_view_from_pacific_pe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8211"/>
            <a:ext cx="12101110" cy="280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1141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3435235" cy="1400530"/>
          </a:xfrm>
        </p:spPr>
        <p:txBody>
          <a:bodyPr/>
          <a:lstStyle/>
          <a:p>
            <a:r>
              <a:rPr lang="en-US" dirty="0"/>
              <a:t>U shaped valley</a:t>
            </a:r>
            <a:br>
              <a:rPr lang="en-US" dirty="0"/>
            </a:br>
            <a:r>
              <a:rPr lang="en-US" dirty="0"/>
              <a:t>Hanging valley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3208867"/>
            <a:ext cx="3283526" cy="3649133"/>
          </a:xfrm>
        </p:spPr>
        <p:txBody>
          <a:bodyPr/>
          <a:lstStyle/>
          <a:p>
            <a:r>
              <a:rPr lang="en-US" dirty="0"/>
              <a:t>Typical of glacial terrains</a:t>
            </a:r>
          </a:p>
          <a:p>
            <a:r>
              <a:rPr lang="en-US" dirty="0"/>
              <a:t>River valleys typically a V</a:t>
            </a:r>
          </a:p>
          <a:p>
            <a:r>
              <a:rPr lang="en-US" dirty="0"/>
              <a:t>LOTS of erosion all along base, little along the sides.</a:t>
            </a:r>
          </a:p>
        </p:txBody>
      </p:sp>
      <p:pic>
        <p:nvPicPr>
          <p:cNvPr id="22530" name="Picture 2" descr="http://image.slidesharecdn.com/ushapedvalley-111020010905-phpapp01/95/u-shaped-valley-2-728.jpg?cb=13190729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347" y="904009"/>
            <a:ext cx="7938653" cy="595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5458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http://geoscience.wisc.edu/%7Echuck/Classes/Mtn_and_Plates/Images/C124glaciated_valle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4" y="1452033"/>
            <a:ext cx="7552401" cy="503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9013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http://geotripperimages.com/Erosional_Processes/DSC05023%20Bird%20Woman%20Falls%20Glacier%20National%20Park%20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621" y="-1"/>
            <a:ext cx="5705788" cy="670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58799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http://www.yosemite.ca.us/library/geologic_story_of_yosemite/images/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22" y="0"/>
            <a:ext cx="10256703" cy="684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71384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fjord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2" y="2142067"/>
            <a:ext cx="3990108" cy="364913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 shaped valley which heads into the ocean</a:t>
            </a:r>
          </a:p>
          <a:p>
            <a:r>
              <a:rPr lang="en-US" dirty="0"/>
              <a:t>Typically, very deep with very steep sides</a:t>
            </a:r>
          </a:p>
          <a:p>
            <a:r>
              <a:rPr lang="en-US" dirty="0"/>
              <a:t>Puget Sound is an example, though not a very good one.</a:t>
            </a:r>
          </a:p>
          <a:p>
            <a:r>
              <a:rPr lang="en-US" dirty="0"/>
              <a:t>Norway wins.</a:t>
            </a:r>
          </a:p>
          <a:p>
            <a:r>
              <a:rPr lang="en-US">
                <a:hlinkClick r:id="rId2"/>
              </a:rPr>
              <a:t>https://www.reddit.com/r/interestingasfuck/comments/z3su18/small_piece_detached_from_glacier/</a:t>
            </a:r>
            <a:endParaRPr lang="en-US"/>
          </a:p>
          <a:p>
            <a:endParaRPr lang="en-US" dirty="0"/>
          </a:p>
        </p:txBody>
      </p:sp>
      <p:pic>
        <p:nvPicPr>
          <p:cNvPr id="26626" name="Picture 2" descr="http://media-2.web.britannica.com/eb-media/40/59040-004-0D7675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173" y="0"/>
            <a:ext cx="7588827" cy="515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6352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http://d2mve4pl256l37.cloudfront.net/globalassets/global/campaigns/fjord-norway/naroyfjorden-fjordnorway-norway-1400x787.jpg?width=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71" y="195489"/>
            <a:ext cx="11160719" cy="626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79714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http://www.aphccruise-eminj.com/alaska2016/img/tracyarmfjord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45" y="346030"/>
            <a:ext cx="11086635" cy="609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0641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https://www.discover-the-world.co.uk/media/zoo/images/norway-fjords-geirangerfjord-viewpoint-vb_c9ab30f1f1ba8eb5b4c6f8bd461f04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69" y="-1"/>
            <a:ext cx="11057403" cy="678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8970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Glacial milk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http://geotripperimages.com/Erosional_Processes/DSC05137%20Grinnell%20Lake%20and%20hanging%20vall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933450"/>
            <a:ext cx="7896225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877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physicalgeography.net/fundamentals/images/glacier_hor_profil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18" y="733704"/>
            <a:ext cx="5416725" cy="356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revisionworld.com/sites/revisionworld.com/files/rw_files/sideview%20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230" y="1818054"/>
            <a:ext cx="4541817" cy="300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35644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http://1.bp.blogspot.com/-e-m5-84dKZw/TkdMrXohygI/AAAAAAAABR0/3A-MJ7Rwknw/s1600/DSCF30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665" y="0"/>
            <a:ext cx="9064336" cy="680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01552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http://formontana.net/crackermil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3965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Crevasse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Crack in the ice.</a:t>
            </a:r>
          </a:p>
        </p:txBody>
      </p:sp>
      <p:pic>
        <p:nvPicPr>
          <p:cNvPr id="32770" name="Picture 2" descr="http://media.web.britannica.com/eb-media/53/104253-004-92FA77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265" y="852055"/>
            <a:ext cx="9000735" cy="600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071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 descr="https://upload.wikimedia.org/wikipedia/commons/e/e6/Glaciereast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84" y="70263"/>
            <a:ext cx="4946361" cy="659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https://s-media-cache-ak0.pinimg.com/236x/8b/2e/1d/8b2e1d7f508c75627784acecbcc256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318" y="104899"/>
            <a:ext cx="4419608" cy="662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69454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http://www.mountainprofessor.com/images/crevasse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2" y="431943"/>
            <a:ext cx="11087389" cy="632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87472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 descr="http://www.swisseduc.ch/glaciers/glossary/icons/transverse-crevas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12" y="74023"/>
            <a:ext cx="10393870" cy="668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47799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Moraines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Terminal (or end) moraines</a:t>
            </a:r>
          </a:p>
          <a:p>
            <a:r>
              <a:rPr lang="en-US" dirty="0"/>
              <a:t>Lateral moraines (along the sides)</a:t>
            </a:r>
          </a:p>
          <a:p>
            <a:r>
              <a:rPr lang="en-US" dirty="0"/>
              <a:t>Medial moraines (in the middle of glaciers)</a:t>
            </a:r>
          </a:p>
        </p:txBody>
      </p:sp>
    </p:spTree>
    <p:extLst>
      <p:ext uri="{BB962C8B-B14F-4D97-AF65-F5344CB8AC3E}">
        <p14:creationId xmlns:p14="http://schemas.microsoft.com/office/powerpoint/2010/main" val="114551910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 descr="https://upload.wikimedia.org/wikipedia/commons/f/fb/Terminus_of_Wordie_Glacier_in_northeast_Greenland_with_small_terminal_mora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18" y="39189"/>
            <a:ext cx="10143300" cy="672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06629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 descr="http://www.swisseduc.ch/glaciers/glossary/icons/terminal-mora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0039"/>
            <a:ext cx="9902535" cy="636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0378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 descr="https://upload.wikimedia.org/wikipedia/commons/thumb/1/12/DSCN5238-muller-moraine_b.jpg/1280px-DSCN5238-muller-moraine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81" y="0"/>
            <a:ext cx="9049583" cy="678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876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@wwnorton\images\22mici\impartite\EA 22.08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5" y="1304220"/>
            <a:ext cx="9832138" cy="514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63965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 descr="http://www.swisseduc.ch/glaciers/glossary/icons/medial-mora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93" y="93517"/>
            <a:ext cx="10578233" cy="680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02467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 descr="http://www.swisseduc.ch/glaciers/earth_icy_planet/icons-05/05-edward-bailey-greenl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10" y="0"/>
            <a:ext cx="10322016" cy="679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26482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 descr="https://www.asu.edu/courses/gph111/Glaciers/GlacialAlpine/RecessionalMora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46" y="111352"/>
            <a:ext cx="9950327" cy="663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32673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 descr="http://www.swisseduc.ch/glaciers/glossary/icons/looped-mora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94" y="0"/>
            <a:ext cx="10698769" cy="687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98814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Pater </a:t>
            </a:r>
            <a:r>
              <a:rPr lang="en-US" dirty="0" err="1"/>
              <a:t>noster</a:t>
            </a:r>
            <a:r>
              <a:rPr lang="en-US" dirty="0"/>
              <a:t> lakes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5676629" cy="4195481"/>
          </a:xfrm>
        </p:spPr>
        <p:txBody>
          <a:bodyPr/>
          <a:lstStyle/>
          <a:p>
            <a:r>
              <a:rPr lang="en-US" dirty="0"/>
              <a:t>A string of lakes, each dammed by a terminal moraine.</a:t>
            </a:r>
          </a:p>
        </p:txBody>
      </p:sp>
      <p:pic>
        <p:nvPicPr>
          <p:cNvPr id="44034" name="Picture 2" descr="http://www.aslo.org/photopost/data/502/IMG015_pater_noster_lakes_Takesi_trai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365" y="-1"/>
            <a:ext cx="4606636" cy="683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66817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 descr="http://sonnybou.ca/ssbou2004/carthewbuchananalderson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17443"/>
            <a:ext cx="8842663" cy="663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52398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 descr="https://classconnection.s3.amazonaws.com/358/flashcards/4536358/jpg/ca-geog-geomorphology-007-143090DB46D02574B0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71" y="0"/>
            <a:ext cx="9040973" cy="678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12813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 caves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 descr="http://whenonearth.net/wp-content/uploads/2013/11/skaftafell-iceland-ice-cave-woe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909" y="1479655"/>
            <a:ext cx="9802091" cy="537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36334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 descr="http://travelphotos.expertvagabond.com/Europe/Iceland/i-LZCmKgz/1/900x900/blue-ice-caves-900x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51" y="-1"/>
            <a:ext cx="10177739" cy="678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1687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https://guidetoiceland.is/book-trips-holiday/nature-tours/caves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2172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187</TotalTime>
  <Words>1283</Words>
  <Application>Microsoft Office PowerPoint</Application>
  <PresentationFormat>Widescreen</PresentationFormat>
  <Paragraphs>142</Paragraphs>
  <Slides>100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4" baseType="lpstr">
      <vt:lpstr>Arial</vt:lpstr>
      <vt:lpstr>Century Gothic</vt:lpstr>
      <vt:lpstr>Wingdings 3</vt:lpstr>
      <vt:lpstr>Ion</vt:lpstr>
      <vt:lpstr>Glaciers</vt:lpstr>
      <vt:lpstr>What is a glacier?</vt:lpstr>
      <vt:lpstr>PowerPoint Presentation</vt:lpstr>
      <vt:lpstr>PowerPoint Presentation</vt:lpstr>
      <vt:lpstr>PowerPoint Presentation</vt:lpstr>
      <vt:lpstr>PowerPoint Presentation</vt:lpstr>
      <vt:lpstr>But… how do they actually move?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Landforms associated with continental glaciers</vt:lpstr>
      <vt:lpstr>PowerPoint Presentation</vt:lpstr>
      <vt:lpstr>PowerPoint Presentation</vt:lpstr>
      <vt:lpstr>PowerPoint Presentation</vt:lpstr>
      <vt:lpstr>Isostatic rebound.</vt:lpstr>
      <vt:lpstr>PowerPoint Presentation</vt:lpstr>
      <vt:lpstr>PowerPoint Presentation</vt:lpstr>
      <vt:lpstr>PowerPoint Presentation</vt:lpstr>
      <vt:lpstr>PowerPoint Presentation</vt:lpstr>
      <vt:lpstr>Continental glacier landforms</vt:lpstr>
      <vt:lpstr>PowerPoint Presentation</vt:lpstr>
      <vt:lpstr>PowerPoint Presentation</vt:lpstr>
      <vt:lpstr>PowerPoint Presentation</vt:lpstr>
      <vt:lpstr>Kames and Kettles</vt:lpstr>
      <vt:lpstr>Head to N MN and look at lakes, etc.</vt:lpstr>
      <vt:lpstr>Drumlins – reshaped till.</vt:lpstr>
      <vt:lpstr>PowerPoint Presentation</vt:lpstr>
      <vt:lpstr>PowerPoint Presentation</vt:lpstr>
      <vt:lpstr>Near Auburn, New York (GE!)</vt:lpstr>
      <vt:lpstr>https://nsidc.org/cryosphere/glaciers/gallery/drumlins.html </vt:lpstr>
      <vt:lpstr>Diamonds?</vt:lpstr>
      <vt:lpstr>esker</vt:lpstr>
      <vt:lpstr>PowerPoint Presentation</vt:lpstr>
      <vt:lpstr>Roche Moutonnee</vt:lpstr>
      <vt:lpstr>PowerPoint Presentation</vt:lpstr>
      <vt:lpstr>PowerPoint Presentation</vt:lpstr>
      <vt:lpstr>PowerPoint Presentation</vt:lpstr>
      <vt:lpstr>PowerPoint Presentation</vt:lpstr>
      <vt:lpstr>And now!  To the Mountains!!!!</vt:lpstr>
      <vt:lpstr>PowerPoint Presentation</vt:lpstr>
      <vt:lpstr>horn</vt:lpstr>
      <vt:lpstr>PowerPoint Presentation</vt:lpstr>
      <vt:lpstr>PowerPoint Presentation</vt:lpstr>
      <vt:lpstr>Arete!</vt:lpstr>
      <vt:lpstr>PowerPoint Presentation</vt:lpstr>
      <vt:lpstr>PowerPoint Presentation</vt:lpstr>
      <vt:lpstr>Col</vt:lpstr>
      <vt:lpstr>PowerPoint Presentation</vt:lpstr>
      <vt:lpstr>Col de tourmalet</vt:lpstr>
      <vt:lpstr>PowerPoint Presentation</vt:lpstr>
      <vt:lpstr>PowerPoint Presentation</vt:lpstr>
      <vt:lpstr>Cirque</vt:lpstr>
      <vt:lpstr>PowerPoint Presentation</vt:lpstr>
      <vt:lpstr>PowerPoint Presentation</vt:lpstr>
      <vt:lpstr>PowerPoint Presentation</vt:lpstr>
      <vt:lpstr>Tarn lake</vt:lpstr>
      <vt:lpstr>PowerPoint Presentation</vt:lpstr>
      <vt:lpstr>U shaped valley Hanging valley</vt:lpstr>
      <vt:lpstr>PowerPoint Presentation</vt:lpstr>
      <vt:lpstr>PowerPoint Presentation</vt:lpstr>
      <vt:lpstr>PowerPoint Presentation</vt:lpstr>
      <vt:lpstr>fjord</vt:lpstr>
      <vt:lpstr>PowerPoint Presentation</vt:lpstr>
      <vt:lpstr>PowerPoint Presentation</vt:lpstr>
      <vt:lpstr>PowerPoint Presentation</vt:lpstr>
      <vt:lpstr>Glacial milk</vt:lpstr>
      <vt:lpstr>PowerPoint Presentation</vt:lpstr>
      <vt:lpstr>PowerPoint Presentation</vt:lpstr>
      <vt:lpstr>Crevasse</vt:lpstr>
      <vt:lpstr>PowerPoint Presentation</vt:lpstr>
      <vt:lpstr>PowerPoint Presentation</vt:lpstr>
      <vt:lpstr>PowerPoint Presentation</vt:lpstr>
      <vt:lpstr>Moraines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Pater noster lakes</vt:lpstr>
      <vt:lpstr>PowerPoint Presentation</vt:lpstr>
      <vt:lpstr>PowerPoint Presentation</vt:lpstr>
      <vt:lpstr>Ice caves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Glaciers</dc:title>
  <dc:creator>Bob</dc:creator>
  <cp:lastModifiedBy>Bob Hickey</cp:lastModifiedBy>
  <cp:revision>24</cp:revision>
  <dcterms:created xsi:type="dcterms:W3CDTF">2016-02-24T16:52:22Z</dcterms:created>
  <dcterms:modified xsi:type="dcterms:W3CDTF">2023-04-26T22:51:30Z</dcterms:modified>
</cp:coreProperties>
</file>