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30" d="100"/>
          <a:sy n="130" d="100"/>
        </p:scale>
        <p:origin x="210" y="7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1FE2A7-4216-4C2F-B9A8-B8DF746CA54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1EC50-D2CB-4B4A-9BF2-8834EA3D7385}" type="slidenum">
              <a:rPr lang="en-US" smtClean="0"/>
              <a:t>‹#›</a:t>
            </a:fld>
            <a:endParaRPr lang="en-US"/>
          </a:p>
        </p:txBody>
      </p:sp>
    </p:spTree>
    <p:extLst>
      <p:ext uri="{BB962C8B-B14F-4D97-AF65-F5344CB8AC3E}">
        <p14:creationId xmlns:p14="http://schemas.microsoft.com/office/powerpoint/2010/main" val="299682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1FE2A7-4216-4C2F-B9A8-B8DF746CA546}"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1EC50-D2CB-4B4A-9BF2-8834EA3D7385}" type="slidenum">
              <a:rPr lang="en-US" smtClean="0"/>
              <a:t>‹#›</a:t>
            </a:fld>
            <a:endParaRPr lang="en-US"/>
          </a:p>
        </p:txBody>
      </p:sp>
    </p:spTree>
    <p:extLst>
      <p:ext uri="{BB962C8B-B14F-4D97-AF65-F5344CB8AC3E}">
        <p14:creationId xmlns:p14="http://schemas.microsoft.com/office/powerpoint/2010/main" val="273218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01FE2A7-4216-4C2F-B9A8-B8DF746CA54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1EC50-D2CB-4B4A-9BF2-8834EA3D7385}" type="slidenum">
              <a:rPr lang="en-US" smtClean="0"/>
              <a:t>‹#›</a:t>
            </a:fld>
            <a:endParaRPr lang="en-US"/>
          </a:p>
        </p:txBody>
      </p:sp>
    </p:spTree>
    <p:extLst>
      <p:ext uri="{BB962C8B-B14F-4D97-AF65-F5344CB8AC3E}">
        <p14:creationId xmlns:p14="http://schemas.microsoft.com/office/powerpoint/2010/main" val="2651211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01FE2A7-4216-4C2F-B9A8-B8DF746CA54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1EC50-D2CB-4B4A-9BF2-8834EA3D738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10442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1FE2A7-4216-4C2F-B9A8-B8DF746CA54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1EC50-D2CB-4B4A-9BF2-8834EA3D7385}" type="slidenum">
              <a:rPr lang="en-US" smtClean="0"/>
              <a:t>‹#›</a:t>
            </a:fld>
            <a:endParaRPr lang="en-US"/>
          </a:p>
        </p:txBody>
      </p:sp>
    </p:spTree>
    <p:extLst>
      <p:ext uri="{BB962C8B-B14F-4D97-AF65-F5344CB8AC3E}">
        <p14:creationId xmlns:p14="http://schemas.microsoft.com/office/powerpoint/2010/main" val="1718471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1FE2A7-4216-4C2F-B9A8-B8DF746CA546}" type="datetimeFigureOut">
              <a:rPr lang="en-US" smtClean="0"/>
              <a:t>11/16/2023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1EC50-D2CB-4B4A-9BF2-8834EA3D7385}" type="slidenum">
              <a:rPr lang="en-US" smtClean="0"/>
              <a:t>‹#›</a:t>
            </a:fld>
            <a:endParaRPr lang="en-US"/>
          </a:p>
        </p:txBody>
      </p:sp>
    </p:spTree>
    <p:extLst>
      <p:ext uri="{BB962C8B-B14F-4D97-AF65-F5344CB8AC3E}">
        <p14:creationId xmlns:p14="http://schemas.microsoft.com/office/powerpoint/2010/main" val="2305778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1FE2A7-4216-4C2F-B9A8-B8DF746CA546}" type="datetimeFigureOut">
              <a:rPr lang="en-US" smtClean="0"/>
              <a:t>11/16/2023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1EC50-D2CB-4B4A-9BF2-8834EA3D7385}" type="slidenum">
              <a:rPr lang="en-US" smtClean="0"/>
              <a:t>‹#›</a:t>
            </a:fld>
            <a:endParaRPr lang="en-US"/>
          </a:p>
        </p:txBody>
      </p:sp>
    </p:spTree>
    <p:extLst>
      <p:ext uri="{BB962C8B-B14F-4D97-AF65-F5344CB8AC3E}">
        <p14:creationId xmlns:p14="http://schemas.microsoft.com/office/powerpoint/2010/main" val="1091374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FE2A7-4216-4C2F-B9A8-B8DF746CA54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1EC50-D2CB-4B4A-9BF2-8834EA3D7385}" type="slidenum">
              <a:rPr lang="en-US" smtClean="0"/>
              <a:t>‹#›</a:t>
            </a:fld>
            <a:endParaRPr lang="en-US"/>
          </a:p>
        </p:txBody>
      </p:sp>
    </p:spTree>
    <p:extLst>
      <p:ext uri="{BB962C8B-B14F-4D97-AF65-F5344CB8AC3E}">
        <p14:creationId xmlns:p14="http://schemas.microsoft.com/office/powerpoint/2010/main" val="562620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FE2A7-4216-4C2F-B9A8-B8DF746CA54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1EC50-D2CB-4B4A-9BF2-8834EA3D7385}" type="slidenum">
              <a:rPr lang="en-US" smtClean="0"/>
              <a:t>‹#›</a:t>
            </a:fld>
            <a:endParaRPr lang="en-US"/>
          </a:p>
        </p:txBody>
      </p:sp>
    </p:spTree>
    <p:extLst>
      <p:ext uri="{BB962C8B-B14F-4D97-AF65-F5344CB8AC3E}">
        <p14:creationId xmlns:p14="http://schemas.microsoft.com/office/powerpoint/2010/main" val="34801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01FE2A7-4216-4C2F-B9A8-B8DF746CA54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1EC50-D2CB-4B4A-9BF2-8834EA3D7385}" type="slidenum">
              <a:rPr lang="en-US" smtClean="0"/>
              <a:t>‹#›</a:t>
            </a:fld>
            <a:endParaRPr lang="en-US"/>
          </a:p>
        </p:txBody>
      </p:sp>
    </p:spTree>
    <p:extLst>
      <p:ext uri="{BB962C8B-B14F-4D97-AF65-F5344CB8AC3E}">
        <p14:creationId xmlns:p14="http://schemas.microsoft.com/office/powerpoint/2010/main" val="3286200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1FE2A7-4216-4C2F-B9A8-B8DF746CA54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1EC50-D2CB-4B4A-9BF2-8834EA3D7385}" type="slidenum">
              <a:rPr lang="en-US" smtClean="0"/>
              <a:t>‹#›</a:t>
            </a:fld>
            <a:endParaRPr lang="en-US"/>
          </a:p>
        </p:txBody>
      </p:sp>
    </p:spTree>
    <p:extLst>
      <p:ext uri="{BB962C8B-B14F-4D97-AF65-F5344CB8AC3E}">
        <p14:creationId xmlns:p14="http://schemas.microsoft.com/office/powerpoint/2010/main" val="3230539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1FE2A7-4216-4C2F-B9A8-B8DF746CA546}"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1EC50-D2CB-4B4A-9BF2-8834EA3D7385}" type="slidenum">
              <a:rPr lang="en-US" smtClean="0"/>
              <a:t>‹#›</a:t>
            </a:fld>
            <a:endParaRPr lang="en-US"/>
          </a:p>
        </p:txBody>
      </p:sp>
    </p:spTree>
    <p:extLst>
      <p:ext uri="{BB962C8B-B14F-4D97-AF65-F5344CB8AC3E}">
        <p14:creationId xmlns:p14="http://schemas.microsoft.com/office/powerpoint/2010/main" val="141683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1FE2A7-4216-4C2F-B9A8-B8DF746CA546}"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1EC50-D2CB-4B4A-9BF2-8834EA3D7385}" type="slidenum">
              <a:rPr lang="en-US" smtClean="0"/>
              <a:t>‹#›</a:t>
            </a:fld>
            <a:endParaRPr lang="en-US"/>
          </a:p>
        </p:txBody>
      </p:sp>
    </p:spTree>
    <p:extLst>
      <p:ext uri="{BB962C8B-B14F-4D97-AF65-F5344CB8AC3E}">
        <p14:creationId xmlns:p14="http://schemas.microsoft.com/office/powerpoint/2010/main" val="4263772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01FE2A7-4216-4C2F-B9A8-B8DF746CA546}" type="datetimeFigureOut">
              <a:rPr lang="en-US" smtClean="0"/>
              <a:t>11/16/2023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AC1EC50-D2CB-4B4A-9BF2-8834EA3D7385}" type="slidenum">
              <a:rPr lang="en-US" smtClean="0"/>
              <a:t>‹#›</a:t>
            </a:fld>
            <a:endParaRPr lang="en-US"/>
          </a:p>
        </p:txBody>
      </p:sp>
    </p:spTree>
    <p:extLst>
      <p:ext uri="{BB962C8B-B14F-4D97-AF65-F5344CB8AC3E}">
        <p14:creationId xmlns:p14="http://schemas.microsoft.com/office/powerpoint/2010/main" val="1554148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01FE2A7-4216-4C2F-B9A8-B8DF746CA546}" type="datetimeFigureOut">
              <a:rPr lang="en-US" smtClean="0"/>
              <a:t>11/16/2023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AC1EC50-D2CB-4B4A-9BF2-8834EA3D7385}" type="slidenum">
              <a:rPr lang="en-US" smtClean="0"/>
              <a:t>‹#›</a:t>
            </a:fld>
            <a:endParaRPr lang="en-US"/>
          </a:p>
        </p:txBody>
      </p:sp>
    </p:spTree>
    <p:extLst>
      <p:ext uri="{BB962C8B-B14F-4D97-AF65-F5344CB8AC3E}">
        <p14:creationId xmlns:p14="http://schemas.microsoft.com/office/powerpoint/2010/main" val="121210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01FE2A7-4216-4C2F-B9A8-B8DF746CA546}" type="datetimeFigureOut">
              <a:rPr lang="en-US" smtClean="0"/>
              <a:t>11/16/2023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AC1EC50-D2CB-4B4A-9BF2-8834EA3D7385}" type="slidenum">
              <a:rPr lang="en-US" smtClean="0"/>
              <a:t>‹#›</a:t>
            </a:fld>
            <a:endParaRPr lang="en-US"/>
          </a:p>
        </p:txBody>
      </p:sp>
    </p:spTree>
    <p:extLst>
      <p:ext uri="{BB962C8B-B14F-4D97-AF65-F5344CB8AC3E}">
        <p14:creationId xmlns:p14="http://schemas.microsoft.com/office/powerpoint/2010/main" val="7951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1FE2A7-4216-4C2F-B9A8-B8DF746CA546}"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1EC50-D2CB-4B4A-9BF2-8834EA3D7385}" type="slidenum">
              <a:rPr lang="en-US" smtClean="0"/>
              <a:t>‹#›</a:t>
            </a:fld>
            <a:endParaRPr lang="en-US"/>
          </a:p>
        </p:txBody>
      </p:sp>
    </p:spTree>
    <p:extLst>
      <p:ext uri="{BB962C8B-B14F-4D97-AF65-F5344CB8AC3E}">
        <p14:creationId xmlns:p14="http://schemas.microsoft.com/office/powerpoint/2010/main" val="2485841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01FE2A7-4216-4C2F-B9A8-B8DF746CA546}" type="datetimeFigureOut">
              <a:rPr lang="en-US" smtClean="0"/>
              <a:t>11/16/2023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AC1EC50-D2CB-4B4A-9BF2-8834EA3D7385}" type="slidenum">
              <a:rPr lang="en-US" smtClean="0"/>
              <a:t>‹#›</a:t>
            </a:fld>
            <a:endParaRPr lang="en-US"/>
          </a:p>
        </p:txBody>
      </p:sp>
    </p:spTree>
    <p:extLst>
      <p:ext uri="{BB962C8B-B14F-4D97-AF65-F5344CB8AC3E}">
        <p14:creationId xmlns:p14="http://schemas.microsoft.com/office/powerpoint/2010/main" val="37865239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livescience.com/woolly-mammoth-genetic-problems.html"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discovermagazine.com/environment/biogeography-map-updated-after-136-year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nvasivespecies.wa.gov/" TargetMode="External"/><Relationship Id="rId2" Type="http://schemas.openxmlformats.org/officeDocument/2006/relationships/hyperlink" Target="https://www.si.edu/stories/escape-invasives" TargetMode="External"/><Relationship Id="rId1" Type="http://schemas.openxmlformats.org/officeDocument/2006/relationships/slideLayout" Target="../slideLayouts/slideLayout2.xml"/><Relationship Id="rId5" Type="http://schemas.openxmlformats.org/officeDocument/2006/relationships/hyperlink" Target="https://www.sagegrouseinitiative.com/why-is-cheatgrass-bad/" TargetMode="External"/><Relationship Id="rId4" Type="http://schemas.openxmlformats.org/officeDocument/2006/relationships/hyperlink" Target="https://www.nwcb.wa.gov/class-c-noxious-weed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Barred_owl" TargetMode="External"/><Relationship Id="rId2" Type="http://schemas.openxmlformats.org/officeDocument/2006/relationships/hyperlink" Target="https://www.usgs.gov/media/images/barred-owl-movement-wes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801EC-113C-4BDE-8207-9A402725B237}"/>
              </a:ext>
            </a:extLst>
          </p:cNvPr>
          <p:cNvSpPr>
            <a:spLocks noGrp="1"/>
          </p:cNvSpPr>
          <p:nvPr>
            <p:ph type="ctrTitle"/>
          </p:nvPr>
        </p:nvSpPr>
        <p:spPr/>
        <p:txBody>
          <a:bodyPr/>
          <a:lstStyle/>
          <a:p>
            <a:r>
              <a:rPr lang="en-US" dirty="0"/>
              <a:t>Biogeography</a:t>
            </a:r>
          </a:p>
        </p:txBody>
      </p:sp>
      <p:sp>
        <p:nvSpPr>
          <p:cNvPr id="3" name="Subtitle 2">
            <a:extLst>
              <a:ext uri="{FF2B5EF4-FFF2-40B4-BE49-F238E27FC236}">
                <a16:creationId xmlns:a16="http://schemas.microsoft.com/office/drawing/2014/main" id="{A1A92E67-04D4-4BE1-AAD9-385672B98DC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7927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39D3-F37A-435E-B84F-7A65A57F32D2}"/>
              </a:ext>
            </a:extLst>
          </p:cNvPr>
          <p:cNvSpPr>
            <a:spLocks noGrp="1"/>
          </p:cNvSpPr>
          <p:nvPr>
            <p:ph type="title"/>
          </p:nvPr>
        </p:nvSpPr>
        <p:spPr/>
        <p:txBody>
          <a:bodyPr/>
          <a:lstStyle/>
          <a:p>
            <a:r>
              <a:rPr lang="en-US" altLang="en-US" dirty="0"/>
              <a:t>Distributions</a:t>
            </a:r>
            <a:endParaRPr lang="en-US" dirty="0"/>
          </a:p>
        </p:txBody>
      </p:sp>
      <p:sp>
        <p:nvSpPr>
          <p:cNvPr id="3" name="Content Placeholder 2">
            <a:extLst>
              <a:ext uri="{FF2B5EF4-FFF2-40B4-BE49-F238E27FC236}">
                <a16:creationId xmlns:a16="http://schemas.microsoft.com/office/drawing/2014/main" id="{D7ACC0CB-470F-4DCD-BA21-01D8F51E8D38}"/>
              </a:ext>
            </a:extLst>
          </p:cNvPr>
          <p:cNvSpPr>
            <a:spLocks noGrp="1"/>
          </p:cNvSpPr>
          <p:nvPr>
            <p:ph idx="1"/>
          </p:nvPr>
        </p:nvSpPr>
        <p:spPr/>
        <p:txBody>
          <a:bodyPr>
            <a:normAutofit fontScale="77500" lnSpcReduction="20000"/>
          </a:bodyPr>
          <a:lstStyle/>
          <a:p>
            <a:pPr>
              <a:buFontTx/>
              <a:buNone/>
            </a:pPr>
            <a:r>
              <a:rPr lang="en-US" altLang="en-US" sz="2800" dirty="0">
                <a:solidFill>
                  <a:srgbClr val="3366FF"/>
                </a:solidFill>
              </a:rPr>
              <a:t>Elephantidae:</a:t>
            </a:r>
            <a:r>
              <a:rPr lang="en-US" altLang="en-US" sz="2800" dirty="0"/>
              <a:t>  </a:t>
            </a:r>
          </a:p>
          <a:p>
            <a:r>
              <a:rPr lang="en-US" altLang="en-US" sz="2800" dirty="0"/>
              <a:t>Origin: Africa (Pliocene 5mya)</a:t>
            </a:r>
          </a:p>
          <a:p>
            <a:r>
              <a:rPr lang="en-US" altLang="en-US" sz="2800" dirty="0"/>
              <a:t>Dispersed:</a:t>
            </a:r>
            <a:r>
              <a:rPr lang="en-US" altLang="en-US" sz="2800" dirty="0">
                <a:cs typeface="Arial" panose="020B0604020202020204" pitchFamily="34" charset="0"/>
              </a:rPr>
              <a:t> N. Amer. (Bering land bridge)</a:t>
            </a:r>
          </a:p>
          <a:p>
            <a:pPr>
              <a:buFontTx/>
              <a:buNone/>
            </a:pPr>
            <a:r>
              <a:rPr lang="en-US" altLang="en-US" sz="2800" dirty="0">
                <a:cs typeface="Arial" panose="020B0604020202020204" pitchFamily="34" charset="0"/>
              </a:rPr>
              <a:t>	mammoths: extinct (last one: Wrangel Island, 2000BC) </a:t>
            </a:r>
            <a:r>
              <a:rPr lang="en-US" altLang="en-US" sz="2800" dirty="0">
                <a:cs typeface="Arial" panose="020B0604020202020204" pitchFamily="34" charset="0"/>
                <a:hlinkClick r:id="rId2"/>
              </a:rPr>
              <a:t>https://www.livescience.com/woolly-mammoth-genetic-problems.html</a:t>
            </a:r>
            <a:r>
              <a:rPr lang="en-US" altLang="en-US" sz="2800" dirty="0">
                <a:cs typeface="Arial" panose="020B0604020202020204" pitchFamily="34" charset="0"/>
              </a:rPr>
              <a:t> </a:t>
            </a:r>
          </a:p>
          <a:p>
            <a:pPr>
              <a:buFontTx/>
              <a:buNone/>
            </a:pPr>
            <a:r>
              <a:rPr lang="en-US" altLang="en-US" sz="2800" dirty="0">
                <a:solidFill>
                  <a:srgbClr val="00FFCC"/>
                </a:solidFill>
                <a:cs typeface="Arial" panose="020B0604020202020204" pitchFamily="34" charset="0"/>
              </a:rPr>
              <a:t>Camels:</a:t>
            </a:r>
          </a:p>
          <a:p>
            <a:r>
              <a:rPr lang="en-US" altLang="en-US" sz="2800" dirty="0">
                <a:cs typeface="Arial" panose="020B0604020202020204" pitchFamily="34" charset="0"/>
              </a:rPr>
              <a:t>Origin: N. Amer. (Eocene)</a:t>
            </a:r>
          </a:p>
          <a:p>
            <a:r>
              <a:rPr lang="en-US" altLang="en-US" sz="2800" dirty="0">
                <a:cs typeface="Arial" panose="020B0604020202020204" pitchFamily="34" charset="0"/>
              </a:rPr>
              <a:t>Dispersed: Eurasia (Bering)</a:t>
            </a:r>
          </a:p>
          <a:p>
            <a:pPr>
              <a:buFontTx/>
              <a:buNone/>
            </a:pPr>
            <a:r>
              <a:rPr lang="en-US" altLang="en-US" sz="2800" dirty="0">
                <a:cs typeface="Arial" panose="020B0604020202020204" pitchFamily="34" charset="0"/>
              </a:rPr>
              <a:t>		          : S. Amer. (Isthmus)</a:t>
            </a:r>
          </a:p>
          <a:p>
            <a:r>
              <a:rPr lang="en-US" altLang="en-US" sz="2800" dirty="0">
                <a:cs typeface="Arial" panose="020B0604020202020204" pitchFamily="34" charset="0"/>
              </a:rPr>
              <a:t>Extinct in all but S. Amer. (camelids, llama, etc), N. Africa, Asia</a:t>
            </a:r>
          </a:p>
          <a:p>
            <a:endParaRPr lang="en-US" dirty="0"/>
          </a:p>
        </p:txBody>
      </p:sp>
      <p:pic>
        <p:nvPicPr>
          <p:cNvPr id="4" name="Picture 4">
            <a:extLst>
              <a:ext uri="{FF2B5EF4-FFF2-40B4-BE49-F238E27FC236}">
                <a16:creationId xmlns:a16="http://schemas.microsoft.com/office/drawing/2014/main" id="{DE225205-9692-406B-A9ED-D4A630ED9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4939" y="89452"/>
            <a:ext cx="2516188" cy="2524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07ECF2ED-9234-4F88-9D60-5D1F3E5FFE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3975" y="4001294"/>
            <a:ext cx="197802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382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8F183-68C5-4488-8632-C79D46C19AF0}"/>
              </a:ext>
            </a:extLst>
          </p:cNvPr>
          <p:cNvSpPr>
            <a:spLocks noGrp="1"/>
          </p:cNvSpPr>
          <p:nvPr>
            <p:ph type="title"/>
          </p:nvPr>
        </p:nvSpPr>
        <p:spPr/>
        <p:txBody>
          <a:bodyPr/>
          <a:lstStyle/>
          <a:p>
            <a:r>
              <a:rPr lang="en-US" altLang="en-US" sz="4400" dirty="0"/>
              <a:t>Theory of Island Biogeography</a:t>
            </a:r>
            <a:br>
              <a:rPr lang="en-US" altLang="en-US" sz="4400" dirty="0"/>
            </a:br>
            <a:endParaRPr lang="en-US" dirty="0"/>
          </a:p>
        </p:txBody>
      </p:sp>
      <p:sp>
        <p:nvSpPr>
          <p:cNvPr id="3" name="Content Placeholder 2">
            <a:extLst>
              <a:ext uri="{FF2B5EF4-FFF2-40B4-BE49-F238E27FC236}">
                <a16:creationId xmlns:a16="http://schemas.microsoft.com/office/drawing/2014/main" id="{4DD68F4E-D850-4079-8F1B-09EBDD6AAB0E}"/>
              </a:ext>
            </a:extLst>
          </p:cNvPr>
          <p:cNvSpPr>
            <a:spLocks noGrp="1"/>
          </p:cNvSpPr>
          <p:nvPr>
            <p:ph idx="1"/>
          </p:nvPr>
        </p:nvSpPr>
        <p:spPr/>
        <p:txBody>
          <a:bodyPr/>
          <a:lstStyle/>
          <a:p>
            <a:r>
              <a:rPr lang="en-US" altLang="en-US" dirty="0"/>
              <a:t>“Why do islands have fewer species than same area on a continent?”</a:t>
            </a:r>
          </a:p>
          <a:p>
            <a:endParaRPr lang="en-US" dirty="0"/>
          </a:p>
          <a:p>
            <a:endParaRPr lang="en-US" dirty="0"/>
          </a:p>
          <a:p>
            <a:r>
              <a:rPr lang="en-US" altLang="en-US" dirty="0"/>
              <a:t>Function of SIZE of island and DISTANCE from mainland</a:t>
            </a:r>
          </a:p>
          <a:p>
            <a:pPr lvl="1"/>
            <a:r>
              <a:rPr lang="en-US" altLang="en-US" dirty="0"/>
              <a:t>Small islands have higher extinction rates.</a:t>
            </a:r>
          </a:p>
          <a:p>
            <a:pPr lvl="1"/>
            <a:r>
              <a:rPr lang="en-US" altLang="en-US" dirty="0"/>
              <a:t>Farther islands have lower probability of immigration</a:t>
            </a:r>
            <a:endParaRPr lang="en-US" dirty="0"/>
          </a:p>
        </p:txBody>
      </p:sp>
    </p:spTree>
    <p:extLst>
      <p:ext uri="{BB962C8B-B14F-4D97-AF65-F5344CB8AC3E}">
        <p14:creationId xmlns:p14="http://schemas.microsoft.com/office/powerpoint/2010/main" val="3776261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19E8-60CA-4412-8224-55AD1D8AB59F}"/>
              </a:ext>
            </a:extLst>
          </p:cNvPr>
          <p:cNvSpPr>
            <a:spLocks noGrp="1"/>
          </p:cNvSpPr>
          <p:nvPr>
            <p:ph type="title"/>
          </p:nvPr>
        </p:nvSpPr>
        <p:spPr/>
        <p:txBody>
          <a:bodyPr/>
          <a:lstStyle/>
          <a:p>
            <a:r>
              <a:rPr lang="en-US" dirty="0"/>
              <a:t>Biogeographical Realms maps</a:t>
            </a:r>
          </a:p>
        </p:txBody>
      </p:sp>
      <p:sp>
        <p:nvSpPr>
          <p:cNvPr id="3" name="Content Placeholder 2">
            <a:extLst>
              <a:ext uri="{FF2B5EF4-FFF2-40B4-BE49-F238E27FC236}">
                <a16:creationId xmlns:a16="http://schemas.microsoft.com/office/drawing/2014/main" id="{492856FC-D080-4A84-AF51-5459E919469E}"/>
              </a:ext>
            </a:extLst>
          </p:cNvPr>
          <p:cNvSpPr>
            <a:spLocks noGrp="1"/>
          </p:cNvSpPr>
          <p:nvPr>
            <p:ph idx="1"/>
          </p:nvPr>
        </p:nvSpPr>
        <p:spPr/>
        <p:txBody>
          <a:bodyPr/>
          <a:lstStyle/>
          <a:p>
            <a:r>
              <a:rPr lang="en-US" dirty="0">
                <a:hlinkClick r:id="rId2"/>
              </a:rPr>
              <a:t>https://www.discovermagazine.com/environment/biogeography-map-updated-after-136-years</a:t>
            </a:r>
            <a:r>
              <a:rPr lang="en-US" dirty="0"/>
              <a:t> </a:t>
            </a:r>
          </a:p>
        </p:txBody>
      </p:sp>
    </p:spTree>
    <p:extLst>
      <p:ext uri="{BB962C8B-B14F-4D97-AF65-F5344CB8AC3E}">
        <p14:creationId xmlns:p14="http://schemas.microsoft.com/office/powerpoint/2010/main" val="3569643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0C6F8-5062-4F53-A149-10553BF917DA}"/>
              </a:ext>
            </a:extLst>
          </p:cNvPr>
          <p:cNvSpPr>
            <a:spLocks noGrp="1"/>
          </p:cNvSpPr>
          <p:nvPr>
            <p:ph type="title"/>
          </p:nvPr>
        </p:nvSpPr>
        <p:spPr>
          <a:xfrm>
            <a:off x="89452" y="365125"/>
            <a:ext cx="1520687" cy="3312353"/>
          </a:xfrm>
        </p:spPr>
        <p:txBody>
          <a:bodyPr>
            <a:normAutofit/>
          </a:bodyPr>
          <a:lstStyle/>
          <a:p>
            <a:r>
              <a:rPr lang="en-US" sz="2800" dirty="0"/>
              <a:t>Wallace, 1876</a:t>
            </a:r>
          </a:p>
        </p:txBody>
      </p:sp>
      <p:pic>
        <p:nvPicPr>
          <p:cNvPr id="5" name="Content Placeholder 4" descr="Map&#10;&#10;Description automatically generated">
            <a:extLst>
              <a:ext uri="{FF2B5EF4-FFF2-40B4-BE49-F238E27FC236}">
                <a16:creationId xmlns:a16="http://schemas.microsoft.com/office/drawing/2014/main" id="{7193EDD3-21DB-44D7-AA6F-3FB852651B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5913" y="0"/>
            <a:ext cx="10436087" cy="6846706"/>
          </a:xfrm>
        </p:spPr>
      </p:pic>
    </p:spTree>
    <p:extLst>
      <p:ext uri="{BB962C8B-B14F-4D97-AF65-F5344CB8AC3E}">
        <p14:creationId xmlns:p14="http://schemas.microsoft.com/office/powerpoint/2010/main" val="3069827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3B75-909E-423F-BBD7-E22A1E560DF2}"/>
              </a:ext>
            </a:extLst>
          </p:cNvPr>
          <p:cNvSpPr>
            <a:spLocks noGrp="1"/>
          </p:cNvSpPr>
          <p:nvPr>
            <p:ph type="title"/>
          </p:nvPr>
        </p:nvSpPr>
        <p:spPr>
          <a:xfrm>
            <a:off x="185531" y="365125"/>
            <a:ext cx="1851991" cy="5797135"/>
          </a:xfrm>
        </p:spPr>
        <p:txBody>
          <a:bodyPr>
            <a:normAutofit/>
          </a:bodyPr>
          <a:lstStyle/>
          <a:p>
            <a:r>
              <a:rPr lang="en-US" sz="2800" dirty="0"/>
              <a:t>Holt et al, 2012</a:t>
            </a:r>
          </a:p>
        </p:txBody>
      </p:sp>
      <p:pic>
        <p:nvPicPr>
          <p:cNvPr id="5" name="Content Placeholder 4" descr="Map&#10;&#10;Description automatically generated">
            <a:extLst>
              <a:ext uri="{FF2B5EF4-FFF2-40B4-BE49-F238E27FC236}">
                <a16:creationId xmlns:a16="http://schemas.microsoft.com/office/drawing/2014/main" id="{1B5BF0A3-BE10-4B8A-B43E-B98AF0FDD4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5946" y="50017"/>
            <a:ext cx="9820523" cy="6442858"/>
          </a:xfrm>
        </p:spPr>
      </p:pic>
    </p:spTree>
    <p:extLst>
      <p:ext uri="{BB962C8B-B14F-4D97-AF65-F5344CB8AC3E}">
        <p14:creationId xmlns:p14="http://schemas.microsoft.com/office/powerpoint/2010/main" val="21483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471D-E622-4CD9-91DE-199CFCAC4E70}"/>
              </a:ext>
            </a:extLst>
          </p:cNvPr>
          <p:cNvSpPr>
            <a:spLocks noGrp="1"/>
          </p:cNvSpPr>
          <p:nvPr>
            <p:ph type="title"/>
          </p:nvPr>
        </p:nvSpPr>
        <p:spPr>
          <a:xfrm>
            <a:off x="0" y="-144106"/>
            <a:ext cx="10515600" cy="1325563"/>
          </a:xfrm>
        </p:spPr>
        <p:txBody>
          <a:bodyPr/>
          <a:lstStyle/>
          <a:p>
            <a:r>
              <a:rPr lang="en-US" dirty="0"/>
              <a:t>Biogeographical Provinces</a:t>
            </a:r>
          </a:p>
        </p:txBody>
      </p:sp>
      <p:pic>
        <p:nvPicPr>
          <p:cNvPr id="5" name="Content Placeholder 4" descr="A picture containing text&#10;&#10;Description automatically generated">
            <a:extLst>
              <a:ext uri="{FF2B5EF4-FFF2-40B4-BE49-F238E27FC236}">
                <a16:creationId xmlns:a16="http://schemas.microsoft.com/office/drawing/2014/main" id="{202E184C-63CB-47A9-AF79-31F45FF057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409" y="-669623"/>
            <a:ext cx="12155555" cy="8764839"/>
          </a:xfrm>
        </p:spPr>
      </p:pic>
    </p:spTree>
    <p:extLst>
      <p:ext uri="{BB962C8B-B14F-4D97-AF65-F5344CB8AC3E}">
        <p14:creationId xmlns:p14="http://schemas.microsoft.com/office/powerpoint/2010/main" val="2682055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EEF9B-E21B-492C-93CA-EA03080033E4}"/>
              </a:ext>
            </a:extLst>
          </p:cNvPr>
          <p:cNvSpPr>
            <a:spLocks noGrp="1"/>
          </p:cNvSpPr>
          <p:nvPr>
            <p:ph type="title"/>
          </p:nvPr>
        </p:nvSpPr>
        <p:spPr>
          <a:xfrm>
            <a:off x="172278" y="0"/>
            <a:ext cx="10515600" cy="1325563"/>
          </a:xfrm>
        </p:spPr>
        <p:txBody>
          <a:bodyPr>
            <a:normAutofit/>
          </a:bodyPr>
          <a:lstStyle/>
          <a:p>
            <a:r>
              <a:rPr lang="en-US" sz="3200" dirty="0"/>
              <a:t>Big variables:  temperature, water availability, connectiveness</a:t>
            </a:r>
          </a:p>
        </p:txBody>
      </p:sp>
      <p:pic>
        <p:nvPicPr>
          <p:cNvPr id="5" name="Content Placeholder 4" descr="Map&#10;&#10;Description automatically generated">
            <a:extLst>
              <a:ext uri="{FF2B5EF4-FFF2-40B4-BE49-F238E27FC236}">
                <a16:creationId xmlns:a16="http://schemas.microsoft.com/office/drawing/2014/main" id="{8E6EAE4A-C41E-4E35-B700-BDD8AEDEE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8513" y="692309"/>
            <a:ext cx="8683487" cy="6165691"/>
          </a:xfrm>
        </p:spPr>
      </p:pic>
    </p:spTree>
    <p:extLst>
      <p:ext uri="{BB962C8B-B14F-4D97-AF65-F5344CB8AC3E}">
        <p14:creationId xmlns:p14="http://schemas.microsoft.com/office/powerpoint/2010/main" val="1353674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0074A-CA34-4358-868E-F09E465D394D}"/>
              </a:ext>
            </a:extLst>
          </p:cNvPr>
          <p:cNvSpPr>
            <a:spLocks noGrp="1"/>
          </p:cNvSpPr>
          <p:nvPr>
            <p:ph type="title"/>
          </p:nvPr>
        </p:nvSpPr>
        <p:spPr>
          <a:xfrm>
            <a:off x="66369" y="169606"/>
            <a:ext cx="4291780" cy="1683642"/>
          </a:xfrm>
        </p:spPr>
        <p:txBody>
          <a:bodyPr/>
          <a:lstStyle/>
          <a:p>
            <a:r>
              <a:rPr lang="en-US" dirty="0"/>
              <a:t>The fun part,</a:t>
            </a:r>
            <a:br>
              <a:rPr lang="en-US" dirty="0"/>
            </a:br>
            <a:r>
              <a:rPr lang="en-US" dirty="0"/>
              <a:t> invasive species!</a:t>
            </a:r>
          </a:p>
        </p:txBody>
      </p:sp>
      <p:sp>
        <p:nvSpPr>
          <p:cNvPr id="3" name="Content Placeholder 2">
            <a:extLst>
              <a:ext uri="{FF2B5EF4-FFF2-40B4-BE49-F238E27FC236}">
                <a16:creationId xmlns:a16="http://schemas.microsoft.com/office/drawing/2014/main" id="{F5180EB8-4249-410B-897A-307CF9BB95F7}"/>
              </a:ext>
            </a:extLst>
          </p:cNvPr>
          <p:cNvSpPr>
            <a:spLocks noGrp="1"/>
          </p:cNvSpPr>
          <p:nvPr>
            <p:ph idx="1"/>
          </p:nvPr>
        </p:nvSpPr>
        <p:spPr>
          <a:xfrm>
            <a:off x="705106" y="3520383"/>
            <a:ext cx="3520307" cy="1228598"/>
          </a:xfrm>
        </p:spPr>
        <p:txBody>
          <a:bodyPr/>
          <a:lstStyle/>
          <a:p>
            <a:r>
              <a:rPr lang="en-US" dirty="0"/>
              <a:t>Cane toads</a:t>
            </a:r>
          </a:p>
        </p:txBody>
      </p:sp>
      <p:pic>
        <p:nvPicPr>
          <p:cNvPr id="4" name="Content Placeholder 4" descr="Map&#10;&#10;Description automatically generated">
            <a:extLst>
              <a:ext uri="{FF2B5EF4-FFF2-40B4-BE49-F238E27FC236}">
                <a16:creationId xmlns:a16="http://schemas.microsoft.com/office/drawing/2014/main" id="{7F5C9CAB-94AE-BCEB-93B3-6AC077F4B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680" y="-58993"/>
            <a:ext cx="8039320" cy="6858000"/>
          </a:xfrm>
          <a:prstGeom prst="rect">
            <a:avLst/>
          </a:prstGeom>
        </p:spPr>
      </p:pic>
    </p:spTree>
    <p:extLst>
      <p:ext uri="{BB962C8B-B14F-4D97-AF65-F5344CB8AC3E}">
        <p14:creationId xmlns:p14="http://schemas.microsoft.com/office/powerpoint/2010/main" val="3391604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B2FBC-CCE0-44D9-AAB0-E17D7A975FFD}"/>
              </a:ext>
            </a:extLst>
          </p:cNvPr>
          <p:cNvSpPr>
            <a:spLocks noGrp="1"/>
          </p:cNvSpPr>
          <p:nvPr>
            <p:ph type="title"/>
          </p:nvPr>
        </p:nvSpPr>
        <p:spPr/>
        <p:txBody>
          <a:bodyPr/>
          <a:lstStyle/>
          <a:p>
            <a:r>
              <a:rPr lang="en-US" dirty="0"/>
              <a:t>Major IS in the US</a:t>
            </a:r>
          </a:p>
        </p:txBody>
      </p:sp>
      <p:sp>
        <p:nvSpPr>
          <p:cNvPr id="3" name="Content Placeholder 2">
            <a:extLst>
              <a:ext uri="{FF2B5EF4-FFF2-40B4-BE49-F238E27FC236}">
                <a16:creationId xmlns:a16="http://schemas.microsoft.com/office/drawing/2014/main" id="{FB91914E-2692-470E-BB61-DB164BC6EA9E}"/>
              </a:ext>
            </a:extLst>
          </p:cNvPr>
          <p:cNvSpPr>
            <a:spLocks noGrp="1"/>
          </p:cNvSpPr>
          <p:nvPr>
            <p:ph idx="1"/>
          </p:nvPr>
        </p:nvSpPr>
        <p:spPr/>
        <p:txBody>
          <a:bodyPr/>
          <a:lstStyle/>
          <a:p>
            <a:r>
              <a:rPr lang="en-US" dirty="0"/>
              <a:t>Burmese python (FL)</a:t>
            </a:r>
          </a:p>
          <a:p>
            <a:r>
              <a:rPr lang="en-US" dirty="0"/>
              <a:t>Emerald Ash Borer.  From Russia, China, and Japan.  Wiping out ash trees.</a:t>
            </a:r>
          </a:p>
          <a:p>
            <a:r>
              <a:rPr lang="en-US" dirty="0"/>
              <a:t>Nutria (swamp rats!).  Louisiana.  Imported from S America for fur</a:t>
            </a:r>
          </a:p>
          <a:p>
            <a:r>
              <a:rPr lang="en-US" dirty="0"/>
              <a:t>European Starling</a:t>
            </a:r>
          </a:p>
          <a:p>
            <a:r>
              <a:rPr lang="en-US" dirty="0"/>
              <a:t>Northern Snakehead.  Chesapeake Bay Watershed.  China/</a:t>
            </a:r>
            <a:r>
              <a:rPr lang="en-US" dirty="0" err="1"/>
              <a:t>korea</a:t>
            </a:r>
            <a:r>
              <a:rPr lang="en-US" dirty="0"/>
              <a:t>.  Aquarium owner or fish market?</a:t>
            </a:r>
          </a:p>
          <a:p>
            <a:r>
              <a:rPr lang="en-US" dirty="0"/>
              <a:t>Brown Marmorated stink bug.  China.  Eat fruits and veggies.  Controlled there by wasps</a:t>
            </a:r>
          </a:p>
        </p:txBody>
      </p:sp>
    </p:spTree>
    <p:extLst>
      <p:ext uri="{BB962C8B-B14F-4D97-AF65-F5344CB8AC3E}">
        <p14:creationId xmlns:p14="http://schemas.microsoft.com/office/powerpoint/2010/main" val="2191109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C5379-430D-42F2-8077-E28C92393F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F96159-EB63-4677-B440-D9DD2CCE040A}"/>
              </a:ext>
            </a:extLst>
          </p:cNvPr>
          <p:cNvSpPr>
            <a:spLocks noGrp="1"/>
          </p:cNvSpPr>
          <p:nvPr>
            <p:ph idx="1"/>
          </p:nvPr>
        </p:nvSpPr>
        <p:spPr/>
        <p:txBody>
          <a:bodyPr/>
          <a:lstStyle/>
          <a:p>
            <a:r>
              <a:rPr lang="en-US" dirty="0"/>
              <a:t>Feral hogs.  Throughout SE.  Eat everything out.  </a:t>
            </a:r>
            <a:r>
              <a:rPr lang="en-US" dirty="0" err="1"/>
              <a:t>Hogzilla</a:t>
            </a:r>
            <a:r>
              <a:rPr lang="en-US" dirty="0"/>
              <a:t>.</a:t>
            </a:r>
          </a:p>
          <a:p>
            <a:r>
              <a:rPr lang="en-US" dirty="0"/>
              <a:t>Lionfish.  Eat everything.  From the pacific, in gulf/Atlantic/Caribbean</a:t>
            </a:r>
          </a:p>
          <a:p>
            <a:r>
              <a:rPr lang="en-US" dirty="0"/>
              <a:t>Norway Rat.  General menace pretty much everywhere.  Stowaways.</a:t>
            </a:r>
          </a:p>
          <a:p>
            <a:endParaRPr lang="en-US" dirty="0"/>
          </a:p>
        </p:txBody>
      </p:sp>
    </p:spTree>
    <p:extLst>
      <p:ext uri="{BB962C8B-B14F-4D97-AF65-F5344CB8AC3E}">
        <p14:creationId xmlns:p14="http://schemas.microsoft.com/office/powerpoint/2010/main" val="2824998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6241C-FFA2-49E7-8AB5-46091F7B512C}"/>
              </a:ext>
            </a:extLst>
          </p:cNvPr>
          <p:cNvSpPr>
            <a:spLocks noGrp="1"/>
          </p:cNvSpPr>
          <p:nvPr>
            <p:ph type="title"/>
          </p:nvPr>
        </p:nvSpPr>
        <p:spPr/>
        <p:txBody>
          <a:bodyPr>
            <a:noAutofit/>
          </a:bodyPr>
          <a:lstStyle/>
          <a:p>
            <a:r>
              <a:rPr lang="en-US" sz="3200" b="1" dirty="0"/>
              <a:t>Biogeography</a:t>
            </a:r>
            <a:r>
              <a:rPr lang="en-US" sz="3200" dirty="0"/>
              <a:t> is the study of the distribution of species and ecosystems in geographic space and through geological time.</a:t>
            </a:r>
          </a:p>
        </p:txBody>
      </p:sp>
      <p:sp>
        <p:nvSpPr>
          <p:cNvPr id="3" name="Content Placeholder 2">
            <a:extLst>
              <a:ext uri="{FF2B5EF4-FFF2-40B4-BE49-F238E27FC236}">
                <a16:creationId xmlns:a16="http://schemas.microsoft.com/office/drawing/2014/main" id="{FE301928-6845-419A-BE46-8624A7C626DB}"/>
              </a:ext>
            </a:extLst>
          </p:cNvPr>
          <p:cNvSpPr>
            <a:spLocks noGrp="1"/>
          </p:cNvSpPr>
          <p:nvPr>
            <p:ph idx="1"/>
          </p:nvPr>
        </p:nvSpPr>
        <p:spPr/>
        <p:txBody>
          <a:bodyPr>
            <a:normAutofit/>
          </a:bodyPr>
          <a:lstStyle/>
          <a:p>
            <a:r>
              <a:rPr lang="en-US" dirty="0"/>
              <a:t>Organisms and biological communities often vary in a regular fashion along geographic gradients of latitude, elevation, isolation and habitat area</a:t>
            </a:r>
          </a:p>
          <a:p>
            <a:r>
              <a:rPr lang="en-US" dirty="0"/>
              <a:t>Modern biogeographic research combines information and ideas from many fields, from the physiological and ecological constraints on organismal dispersal to geological and climatological phenomena operating at global spatial scales and evolutionary time frames. </a:t>
            </a:r>
          </a:p>
          <a:p>
            <a:endParaRPr lang="en-US" dirty="0"/>
          </a:p>
          <a:p>
            <a:endParaRPr lang="en-US" dirty="0"/>
          </a:p>
          <a:p>
            <a:r>
              <a:rPr lang="en-US" dirty="0"/>
              <a:t>From Wikipedia.</a:t>
            </a:r>
          </a:p>
          <a:p>
            <a:endParaRPr lang="en-US" dirty="0"/>
          </a:p>
        </p:txBody>
      </p:sp>
    </p:spTree>
    <p:extLst>
      <p:ext uri="{BB962C8B-B14F-4D97-AF65-F5344CB8AC3E}">
        <p14:creationId xmlns:p14="http://schemas.microsoft.com/office/powerpoint/2010/main" val="767907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6404-131C-411D-987F-520F3D33F6F8}"/>
              </a:ext>
            </a:extLst>
          </p:cNvPr>
          <p:cNvSpPr>
            <a:spLocks noGrp="1"/>
          </p:cNvSpPr>
          <p:nvPr>
            <p:ph type="title"/>
          </p:nvPr>
        </p:nvSpPr>
        <p:spPr/>
        <p:txBody>
          <a:bodyPr/>
          <a:lstStyle/>
          <a:p>
            <a:r>
              <a:rPr lang="en-US" dirty="0"/>
              <a:t>What about plants?	</a:t>
            </a:r>
          </a:p>
        </p:txBody>
      </p:sp>
      <p:sp>
        <p:nvSpPr>
          <p:cNvPr id="3" name="Content Placeholder 2">
            <a:extLst>
              <a:ext uri="{FF2B5EF4-FFF2-40B4-BE49-F238E27FC236}">
                <a16:creationId xmlns:a16="http://schemas.microsoft.com/office/drawing/2014/main" id="{452ABEC1-D2F1-401B-9B6A-303C6B2379D8}"/>
              </a:ext>
            </a:extLst>
          </p:cNvPr>
          <p:cNvSpPr>
            <a:spLocks noGrp="1"/>
          </p:cNvSpPr>
          <p:nvPr>
            <p:ph idx="1"/>
          </p:nvPr>
        </p:nvSpPr>
        <p:spPr/>
        <p:txBody>
          <a:bodyPr>
            <a:normAutofit/>
          </a:bodyPr>
          <a:lstStyle/>
          <a:p>
            <a:r>
              <a:rPr lang="en-US" dirty="0">
                <a:hlinkClick r:id="rId2"/>
              </a:rPr>
              <a:t>https://www.si.edu/stories/escape-invasives</a:t>
            </a:r>
            <a:endParaRPr lang="en-US" dirty="0"/>
          </a:p>
          <a:p>
            <a:r>
              <a:rPr lang="en-US" dirty="0"/>
              <a:t>Purple loosestrife</a:t>
            </a:r>
          </a:p>
          <a:p>
            <a:r>
              <a:rPr lang="en-US" dirty="0"/>
              <a:t>Japanese honeysuckle</a:t>
            </a:r>
          </a:p>
          <a:p>
            <a:r>
              <a:rPr lang="en-US" dirty="0"/>
              <a:t>Kudzu</a:t>
            </a:r>
          </a:p>
          <a:p>
            <a:endParaRPr lang="en-US" dirty="0"/>
          </a:p>
          <a:p>
            <a:r>
              <a:rPr lang="en-US" dirty="0"/>
              <a:t>In WA:  </a:t>
            </a:r>
            <a:r>
              <a:rPr lang="en-US" dirty="0">
                <a:hlinkClick r:id="rId3"/>
              </a:rPr>
              <a:t>https://invasivespecies.wa.gov/</a:t>
            </a:r>
            <a:r>
              <a:rPr lang="en-US" dirty="0"/>
              <a:t>  go there and go through a few of them.</a:t>
            </a:r>
          </a:p>
          <a:p>
            <a:r>
              <a:rPr lang="en-US" dirty="0"/>
              <a:t>Murder hornets!  </a:t>
            </a:r>
            <a:r>
              <a:rPr lang="en-US" dirty="0" err="1"/>
              <a:t>Aauuugh</a:t>
            </a:r>
            <a:r>
              <a:rPr lang="en-US" dirty="0"/>
              <a:t>.</a:t>
            </a:r>
          </a:p>
          <a:p>
            <a:r>
              <a:rPr lang="en-US" dirty="0">
                <a:hlinkClick r:id="rId4"/>
              </a:rPr>
              <a:t>https://www.nwcb.wa.gov/class-c-noxious-weeds</a:t>
            </a:r>
            <a:endParaRPr lang="en-US" dirty="0"/>
          </a:p>
          <a:p>
            <a:r>
              <a:rPr lang="en-US" dirty="0">
                <a:hlinkClick r:id="rId5"/>
              </a:rPr>
              <a:t>https://www.sagegrouseinitiative.com/why-is-cheatgrass-bad/</a:t>
            </a:r>
            <a:endParaRPr lang="en-US" dirty="0"/>
          </a:p>
          <a:p>
            <a:endParaRPr lang="en-US" dirty="0"/>
          </a:p>
          <a:p>
            <a:endParaRPr lang="en-US" dirty="0"/>
          </a:p>
        </p:txBody>
      </p:sp>
    </p:spTree>
    <p:extLst>
      <p:ext uri="{BB962C8B-B14F-4D97-AF65-F5344CB8AC3E}">
        <p14:creationId xmlns:p14="http://schemas.microsoft.com/office/powerpoint/2010/main" val="2170815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6EA9C-2273-43AF-BB9E-05917510E9DC}"/>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F80B8FA1-600B-17A0-FCF2-68B1048738F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61492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7C39-CC2C-473E-9A0D-9CCA21F78B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FA6EC5-E699-4136-AF3C-8B806CFBE6B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77836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1B74-4EA1-40B3-B635-89B2FE01C6B7}"/>
              </a:ext>
            </a:extLst>
          </p:cNvPr>
          <p:cNvSpPr>
            <a:spLocks noGrp="1"/>
          </p:cNvSpPr>
          <p:nvPr>
            <p:ph type="title"/>
          </p:nvPr>
        </p:nvSpPr>
        <p:spPr/>
        <p:txBody>
          <a:bodyPr/>
          <a:lstStyle/>
          <a:p>
            <a:r>
              <a:rPr lang="en-US" dirty="0"/>
              <a:t>Basically….	</a:t>
            </a:r>
          </a:p>
        </p:txBody>
      </p:sp>
      <p:sp>
        <p:nvSpPr>
          <p:cNvPr id="3" name="Content Placeholder 2">
            <a:extLst>
              <a:ext uri="{FF2B5EF4-FFF2-40B4-BE49-F238E27FC236}">
                <a16:creationId xmlns:a16="http://schemas.microsoft.com/office/drawing/2014/main" id="{2351E227-DC6E-49EA-A9D7-99D8B60944AE}"/>
              </a:ext>
            </a:extLst>
          </p:cNvPr>
          <p:cNvSpPr>
            <a:spLocks noGrp="1"/>
          </p:cNvSpPr>
          <p:nvPr>
            <p:ph idx="1"/>
          </p:nvPr>
        </p:nvSpPr>
        <p:spPr/>
        <p:txBody>
          <a:bodyPr/>
          <a:lstStyle/>
          <a:p>
            <a:r>
              <a:rPr lang="en-US" dirty="0"/>
              <a:t>The distribution of plants and animals across geographic space.</a:t>
            </a:r>
          </a:p>
          <a:p>
            <a:endParaRPr lang="en-US" dirty="0"/>
          </a:p>
          <a:p>
            <a:endParaRPr lang="en-US" dirty="0"/>
          </a:p>
          <a:p>
            <a:r>
              <a:rPr lang="en-US" altLang="en-US" dirty="0"/>
              <a:t>Biogeography is a synthetic discipline</a:t>
            </a:r>
          </a:p>
          <a:p>
            <a:pPr lvl="1"/>
            <a:r>
              <a:rPr lang="en-US" altLang="en-US" dirty="0"/>
              <a:t>Draws from Geography, Ecology, Population Biology, Systematics, Evolutionary Biology, Genetics, and Geology</a:t>
            </a:r>
          </a:p>
          <a:p>
            <a:endParaRPr lang="en-US" dirty="0"/>
          </a:p>
        </p:txBody>
      </p:sp>
    </p:spTree>
    <p:extLst>
      <p:ext uri="{BB962C8B-B14F-4D97-AF65-F5344CB8AC3E}">
        <p14:creationId xmlns:p14="http://schemas.microsoft.com/office/powerpoint/2010/main" val="3590808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218A8-E87B-48F9-B7FE-505B7BE021A8}"/>
              </a:ext>
            </a:extLst>
          </p:cNvPr>
          <p:cNvSpPr>
            <a:spLocks noGrp="1"/>
          </p:cNvSpPr>
          <p:nvPr>
            <p:ph type="title"/>
          </p:nvPr>
        </p:nvSpPr>
        <p:spPr/>
        <p:txBody>
          <a:bodyPr/>
          <a:lstStyle/>
          <a:p>
            <a:r>
              <a:rPr lang="en-US" dirty="0"/>
              <a:t>Range</a:t>
            </a:r>
          </a:p>
        </p:txBody>
      </p:sp>
      <p:sp>
        <p:nvSpPr>
          <p:cNvPr id="3" name="Content Placeholder 2">
            <a:extLst>
              <a:ext uri="{FF2B5EF4-FFF2-40B4-BE49-F238E27FC236}">
                <a16:creationId xmlns:a16="http://schemas.microsoft.com/office/drawing/2014/main" id="{B78DB257-D63E-4267-828F-907833623099}"/>
              </a:ext>
            </a:extLst>
          </p:cNvPr>
          <p:cNvSpPr>
            <a:spLocks noGrp="1"/>
          </p:cNvSpPr>
          <p:nvPr>
            <p:ph idx="1"/>
          </p:nvPr>
        </p:nvSpPr>
        <p:spPr/>
        <p:txBody>
          <a:bodyPr/>
          <a:lstStyle/>
          <a:p>
            <a:r>
              <a:rPr lang="en-US" dirty="0"/>
              <a:t>Restricted</a:t>
            </a:r>
          </a:p>
          <a:p>
            <a:r>
              <a:rPr lang="en-US" dirty="0"/>
              <a:t>Cosmopolitan</a:t>
            </a:r>
          </a:p>
        </p:txBody>
      </p:sp>
    </p:spTree>
    <p:extLst>
      <p:ext uri="{BB962C8B-B14F-4D97-AF65-F5344CB8AC3E}">
        <p14:creationId xmlns:p14="http://schemas.microsoft.com/office/powerpoint/2010/main" val="397845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FBF7F-CC18-45AE-9B41-DAAB593399DB}"/>
              </a:ext>
            </a:extLst>
          </p:cNvPr>
          <p:cNvSpPr>
            <a:spLocks noGrp="1"/>
          </p:cNvSpPr>
          <p:nvPr>
            <p:ph type="title"/>
          </p:nvPr>
        </p:nvSpPr>
        <p:spPr/>
        <p:txBody>
          <a:bodyPr/>
          <a:lstStyle/>
          <a:p>
            <a:r>
              <a:rPr lang="en-US" dirty="0"/>
              <a:t>Based upon mobility and barriers</a:t>
            </a:r>
          </a:p>
        </p:txBody>
      </p:sp>
      <p:sp>
        <p:nvSpPr>
          <p:cNvPr id="3" name="Content Placeholder 2">
            <a:extLst>
              <a:ext uri="{FF2B5EF4-FFF2-40B4-BE49-F238E27FC236}">
                <a16:creationId xmlns:a16="http://schemas.microsoft.com/office/drawing/2014/main" id="{BA15585C-0D6F-4627-B454-EE7F94DE5DD4}"/>
              </a:ext>
            </a:extLst>
          </p:cNvPr>
          <p:cNvSpPr>
            <a:spLocks noGrp="1"/>
          </p:cNvSpPr>
          <p:nvPr>
            <p:ph idx="1"/>
          </p:nvPr>
        </p:nvSpPr>
        <p:spPr/>
        <p:txBody>
          <a:bodyPr>
            <a:normAutofit/>
          </a:bodyPr>
          <a:lstStyle/>
          <a:p>
            <a:r>
              <a:rPr lang="en-US" dirty="0"/>
              <a:t>Mobility: </a:t>
            </a:r>
            <a:r>
              <a:rPr lang="en-US" altLang="en-US" dirty="0"/>
              <a:t>All organisms are mobile at some stage </a:t>
            </a:r>
          </a:p>
          <a:p>
            <a:pPr lvl="1">
              <a:buClr>
                <a:schemeClr val="tx1"/>
              </a:buClr>
            </a:pPr>
            <a:r>
              <a:rPr lang="en-US" altLang="en-US" dirty="0"/>
              <a:t> Ferns &amp; Fungi: fine spores: wide distribution </a:t>
            </a:r>
          </a:p>
          <a:p>
            <a:pPr lvl="1">
              <a:buClr>
                <a:schemeClr val="tx1"/>
              </a:buClr>
            </a:pPr>
            <a:r>
              <a:rPr lang="en-US" altLang="en-US" dirty="0"/>
              <a:t>Fresh-water Fish: </a:t>
            </a:r>
            <a:r>
              <a:rPr lang="en-US" altLang="en-US" dirty="0">
                <a:cs typeface="Arial" panose="020B0604020202020204" pitchFamily="34" charset="0"/>
              </a:rPr>
              <a:t>motile: </a:t>
            </a:r>
            <a:r>
              <a:rPr lang="en-US" altLang="en-US" dirty="0"/>
              <a:t>restricted in distribution. </a:t>
            </a:r>
          </a:p>
          <a:p>
            <a:pPr lvl="1">
              <a:buClr>
                <a:schemeClr val="tx1"/>
              </a:buClr>
            </a:pPr>
            <a:r>
              <a:rPr lang="en-US" altLang="en-US" dirty="0"/>
              <a:t>Marine Fish</a:t>
            </a:r>
            <a:r>
              <a:rPr lang="en-US" altLang="en-US" dirty="0">
                <a:cs typeface="Arial" panose="020B0604020202020204" pitchFamily="34" charset="0"/>
              </a:rPr>
              <a:t>: </a:t>
            </a:r>
            <a:r>
              <a:rPr lang="en-US" altLang="en-US" dirty="0"/>
              <a:t>planktonic eggs &amp; larvae widely dispersed by ocean currents.</a:t>
            </a:r>
          </a:p>
          <a:p>
            <a:pPr lvl="1">
              <a:buClr>
                <a:schemeClr val="tx1"/>
              </a:buClr>
            </a:pPr>
            <a:r>
              <a:rPr lang="en-US" altLang="en-US" dirty="0"/>
              <a:t>Think about different plants and animals and how they disperse/spread</a:t>
            </a:r>
          </a:p>
          <a:p>
            <a:pPr lvl="1"/>
            <a:endParaRPr lang="en-US" dirty="0"/>
          </a:p>
        </p:txBody>
      </p:sp>
    </p:spTree>
    <p:extLst>
      <p:ext uri="{BB962C8B-B14F-4D97-AF65-F5344CB8AC3E}">
        <p14:creationId xmlns:p14="http://schemas.microsoft.com/office/powerpoint/2010/main" val="1367558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9969-6B04-44EC-941A-8920B3B21D10}"/>
              </a:ext>
            </a:extLst>
          </p:cNvPr>
          <p:cNvSpPr>
            <a:spLocks noGrp="1"/>
          </p:cNvSpPr>
          <p:nvPr>
            <p:ph type="title"/>
          </p:nvPr>
        </p:nvSpPr>
        <p:spPr/>
        <p:txBody>
          <a:bodyPr/>
          <a:lstStyle/>
          <a:p>
            <a:r>
              <a:rPr lang="en-US" dirty="0"/>
              <a:t>True Range expansion</a:t>
            </a:r>
          </a:p>
        </p:txBody>
      </p:sp>
      <p:sp>
        <p:nvSpPr>
          <p:cNvPr id="3" name="Content Placeholder 2">
            <a:extLst>
              <a:ext uri="{FF2B5EF4-FFF2-40B4-BE49-F238E27FC236}">
                <a16:creationId xmlns:a16="http://schemas.microsoft.com/office/drawing/2014/main" id="{C54DA77A-CE9D-4D07-9DDC-8A726A2C93CA}"/>
              </a:ext>
            </a:extLst>
          </p:cNvPr>
          <p:cNvSpPr>
            <a:spLocks noGrp="1"/>
          </p:cNvSpPr>
          <p:nvPr>
            <p:ph idx="1"/>
          </p:nvPr>
        </p:nvSpPr>
        <p:spPr/>
        <p:txBody>
          <a:bodyPr/>
          <a:lstStyle/>
          <a:p>
            <a:r>
              <a:rPr lang="en-US" dirty="0"/>
              <a:t>Peripheral colonization or range expansion</a:t>
            </a:r>
          </a:p>
          <a:p>
            <a:r>
              <a:rPr lang="en-US" dirty="0"/>
              <a:t>Satellite populations (accidental dispersal)</a:t>
            </a:r>
          </a:p>
        </p:txBody>
      </p:sp>
    </p:spTree>
    <p:extLst>
      <p:ext uri="{BB962C8B-B14F-4D97-AF65-F5344CB8AC3E}">
        <p14:creationId xmlns:p14="http://schemas.microsoft.com/office/powerpoint/2010/main" val="3905890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B550-0F38-49E4-8E18-D8D0B48C405B}"/>
              </a:ext>
            </a:extLst>
          </p:cNvPr>
          <p:cNvSpPr>
            <a:spLocks noGrp="1"/>
          </p:cNvSpPr>
          <p:nvPr>
            <p:ph type="title"/>
          </p:nvPr>
        </p:nvSpPr>
        <p:spPr/>
        <p:txBody>
          <a:bodyPr/>
          <a:lstStyle/>
          <a:p>
            <a:r>
              <a:rPr lang="en-US" dirty="0"/>
              <a:t>Barriers to dispersal</a:t>
            </a:r>
          </a:p>
        </p:txBody>
      </p:sp>
      <p:sp>
        <p:nvSpPr>
          <p:cNvPr id="3" name="Content Placeholder 2">
            <a:extLst>
              <a:ext uri="{FF2B5EF4-FFF2-40B4-BE49-F238E27FC236}">
                <a16:creationId xmlns:a16="http://schemas.microsoft.com/office/drawing/2014/main" id="{81BD0812-957A-4D4C-A1DB-3323A39707C2}"/>
              </a:ext>
            </a:extLst>
          </p:cNvPr>
          <p:cNvSpPr>
            <a:spLocks noGrp="1"/>
          </p:cNvSpPr>
          <p:nvPr>
            <p:ph idx="1"/>
          </p:nvPr>
        </p:nvSpPr>
        <p:spPr/>
        <p:txBody>
          <a:bodyPr/>
          <a:lstStyle/>
          <a:p>
            <a:r>
              <a:rPr lang="en-US" dirty="0"/>
              <a:t>Unsuitable habitat:  oceans, mountains, deserts, rain forests, etc.</a:t>
            </a:r>
          </a:p>
          <a:p>
            <a:r>
              <a:rPr lang="en-US" dirty="0"/>
              <a:t>Strong competition</a:t>
            </a:r>
          </a:p>
          <a:p>
            <a:r>
              <a:rPr lang="en-US" dirty="0"/>
              <a:t>Severe predation</a:t>
            </a:r>
          </a:p>
        </p:txBody>
      </p:sp>
    </p:spTree>
    <p:extLst>
      <p:ext uri="{BB962C8B-B14F-4D97-AF65-F5344CB8AC3E}">
        <p14:creationId xmlns:p14="http://schemas.microsoft.com/office/powerpoint/2010/main" val="4016370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F1-F0B4-40CD-8CAF-D887F065F6C5}"/>
              </a:ext>
            </a:extLst>
          </p:cNvPr>
          <p:cNvSpPr>
            <a:spLocks noGrp="1"/>
          </p:cNvSpPr>
          <p:nvPr>
            <p:ph type="title"/>
          </p:nvPr>
        </p:nvSpPr>
        <p:spPr/>
        <p:txBody>
          <a:bodyPr/>
          <a:lstStyle/>
          <a:p>
            <a:r>
              <a:rPr lang="en-US" altLang="en-US" dirty="0"/>
              <a:t>Ways to Expand Range other than Dispersal:</a:t>
            </a:r>
            <a:endParaRPr lang="en-US" dirty="0"/>
          </a:p>
        </p:txBody>
      </p:sp>
      <p:sp>
        <p:nvSpPr>
          <p:cNvPr id="3" name="Content Placeholder 2">
            <a:extLst>
              <a:ext uri="{FF2B5EF4-FFF2-40B4-BE49-F238E27FC236}">
                <a16:creationId xmlns:a16="http://schemas.microsoft.com/office/drawing/2014/main" id="{BF9CCEA7-E96A-44E4-965F-8E083FB0CFB7}"/>
              </a:ext>
            </a:extLst>
          </p:cNvPr>
          <p:cNvSpPr>
            <a:spLocks noGrp="1"/>
          </p:cNvSpPr>
          <p:nvPr>
            <p:ph idx="1"/>
          </p:nvPr>
        </p:nvSpPr>
        <p:spPr/>
        <p:txBody>
          <a:bodyPr>
            <a:normAutofit lnSpcReduction="10000"/>
          </a:bodyPr>
          <a:lstStyle/>
          <a:p>
            <a:pPr>
              <a:lnSpc>
                <a:spcPct val="90000"/>
              </a:lnSpc>
              <a:buFontTx/>
              <a:buNone/>
            </a:pPr>
            <a:r>
              <a:rPr lang="en-US" altLang="en-US" dirty="0"/>
              <a:t> Adaptive Radiation : adaptation to formerly unsuitable habitat</a:t>
            </a:r>
          </a:p>
          <a:p>
            <a:pPr>
              <a:lnSpc>
                <a:spcPct val="90000"/>
              </a:lnSpc>
              <a:buFontTx/>
              <a:buNone/>
            </a:pPr>
            <a:endParaRPr lang="en-US" altLang="en-US" dirty="0"/>
          </a:p>
          <a:p>
            <a:pPr>
              <a:lnSpc>
                <a:spcPct val="90000"/>
              </a:lnSpc>
              <a:buFontTx/>
              <a:buNone/>
            </a:pPr>
            <a:r>
              <a:rPr lang="en-US" altLang="en-US" dirty="0"/>
              <a:t>e.g. progressive drought resistance:  </a:t>
            </a:r>
            <a:r>
              <a:rPr lang="en-US" altLang="en-US" dirty="0">
                <a:cs typeface="Arial" panose="020B0604020202020204" pitchFamily="34" charset="0"/>
              </a:rPr>
              <a:t>eventual dispersal across desert.  May evolve into separate species.</a:t>
            </a:r>
          </a:p>
          <a:p>
            <a:pPr>
              <a:lnSpc>
                <a:spcPct val="90000"/>
              </a:lnSpc>
              <a:buFontTx/>
              <a:buNone/>
            </a:pPr>
            <a:endParaRPr lang="en-US" altLang="en-US" dirty="0">
              <a:cs typeface="Arial" panose="020B0604020202020204" pitchFamily="34" charset="0"/>
            </a:endParaRPr>
          </a:p>
          <a:p>
            <a:pPr>
              <a:lnSpc>
                <a:spcPct val="90000"/>
              </a:lnSpc>
              <a:buFontTx/>
              <a:buNone/>
            </a:pPr>
            <a:r>
              <a:rPr lang="en-US" altLang="en-US" dirty="0"/>
              <a:t>Geological &amp; Climatological Changes: 	elimination of dispersal barrier</a:t>
            </a:r>
          </a:p>
          <a:p>
            <a:pPr>
              <a:lnSpc>
                <a:spcPct val="90000"/>
              </a:lnSpc>
              <a:buFontTx/>
              <a:buNone/>
            </a:pPr>
            <a:endParaRPr lang="en-US" altLang="en-US" dirty="0"/>
          </a:p>
          <a:p>
            <a:pPr>
              <a:lnSpc>
                <a:spcPct val="90000"/>
              </a:lnSpc>
              <a:buFontTx/>
              <a:buNone/>
            </a:pPr>
            <a:r>
              <a:rPr lang="en-US" altLang="en-US" dirty="0"/>
              <a:t>Humans… think Barred owls. </a:t>
            </a:r>
            <a:r>
              <a:rPr lang="en-US" b="1" dirty="0"/>
              <a:t>fire suppression—along with tree planting in the Great Plains—allowed them to spread northward and westward during the past century</a:t>
            </a:r>
            <a:r>
              <a:rPr lang="en-US" dirty="0"/>
              <a:t>.</a:t>
            </a:r>
            <a:r>
              <a:rPr lang="en-US" altLang="en-US" dirty="0"/>
              <a:t> </a:t>
            </a:r>
            <a:r>
              <a:rPr lang="en-US" altLang="en-US" dirty="0">
                <a:hlinkClick r:id="rId2"/>
              </a:rPr>
              <a:t>https://www.usgs.gov/media/images/barred-owl-movement-west</a:t>
            </a:r>
            <a:endParaRPr lang="en-US" altLang="en-US" dirty="0"/>
          </a:p>
          <a:p>
            <a:pPr>
              <a:lnSpc>
                <a:spcPct val="90000"/>
              </a:lnSpc>
              <a:buFontTx/>
              <a:buNone/>
            </a:pPr>
            <a:r>
              <a:rPr lang="en-US" altLang="en-US" dirty="0">
                <a:hlinkClick r:id="rId3"/>
              </a:rPr>
              <a:t>https://en.wikipedia.org/wiki/Barred_owl</a:t>
            </a:r>
            <a:endParaRPr lang="en-US" altLang="en-US" dirty="0"/>
          </a:p>
          <a:p>
            <a:pPr>
              <a:lnSpc>
                <a:spcPct val="90000"/>
              </a:lnSpc>
              <a:buFontTx/>
              <a:buNone/>
            </a:pPr>
            <a:endParaRPr lang="en-US" altLang="en-US" dirty="0"/>
          </a:p>
          <a:p>
            <a:pPr>
              <a:lnSpc>
                <a:spcPct val="90000"/>
              </a:lnSpc>
              <a:buFontTx/>
              <a:buNone/>
            </a:pPr>
            <a:endParaRPr lang="en-US" altLang="en-US" dirty="0"/>
          </a:p>
          <a:p>
            <a:endParaRPr lang="en-US" dirty="0"/>
          </a:p>
        </p:txBody>
      </p:sp>
    </p:spTree>
    <p:extLst>
      <p:ext uri="{BB962C8B-B14F-4D97-AF65-F5344CB8AC3E}">
        <p14:creationId xmlns:p14="http://schemas.microsoft.com/office/powerpoint/2010/main" val="2586647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7E4F7-D836-4CC3-8336-EBF73AE6F80A}"/>
              </a:ext>
            </a:extLst>
          </p:cNvPr>
          <p:cNvSpPr>
            <a:spLocks noGrp="1"/>
          </p:cNvSpPr>
          <p:nvPr>
            <p:ph type="title"/>
          </p:nvPr>
        </p:nvSpPr>
        <p:spPr/>
        <p:txBody>
          <a:bodyPr>
            <a:normAutofit fontScale="90000"/>
          </a:bodyPr>
          <a:lstStyle/>
          <a:p>
            <a:r>
              <a:rPr lang="en-US" altLang="en-US" dirty="0"/>
              <a:t>Patterns in biogeography often reflect tectonic history</a:t>
            </a:r>
            <a:br>
              <a:rPr lang="en-US" altLang="en-US" dirty="0"/>
            </a:br>
            <a:endParaRPr lang="en-US" dirty="0"/>
          </a:p>
        </p:txBody>
      </p:sp>
      <p:sp>
        <p:nvSpPr>
          <p:cNvPr id="3" name="Content Placeholder 2">
            <a:extLst>
              <a:ext uri="{FF2B5EF4-FFF2-40B4-BE49-F238E27FC236}">
                <a16:creationId xmlns:a16="http://schemas.microsoft.com/office/drawing/2014/main" id="{38558D4F-A150-4107-9402-F020F693481E}"/>
              </a:ext>
            </a:extLst>
          </p:cNvPr>
          <p:cNvSpPr>
            <a:spLocks noGrp="1"/>
          </p:cNvSpPr>
          <p:nvPr>
            <p:ph idx="1"/>
          </p:nvPr>
        </p:nvSpPr>
        <p:spPr>
          <a:xfrm>
            <a:off x="984042" y="1923709"/>
            <a:ext cx="8946541" cy="4195481"/>
          </a:xfrm>
        </p:spPr>
        <p:txBody>
          <a:bodyPr/>
          <a:lstStyle/>
          <a:p>
            <a:r>
              <a:rPr lang="en-US" altLang="en-US" dirty="0"/>
              <a:t>e.g. Biogeographical realms reflect breakup of supercontinent</a:t>
            </a:r>
          </a:p>
          <a:p>
            <a:r>
              <a:rPr lang="en-US" altLang="en-US" dirty="0"/>
              <a:t>Wallace’s line</a:t>
            </a:r>
          </a:p>
          <a:p>
            <a:endParaRPr lang="en-US" dirty="0"/>
          </a:p>
        </p:txBody>
      </p:sp>
      <p:pic>
        <p:nvPicPr>
          <p:cNvPr id="4" name="Picture 3">
            <a:extLst>
              <a:ext uri="{FF2B5EF4-FFF2-40B4-BE49-F238E27FC236}">
                <a16:creationId xmlns:a16="http://schemas.microsoft.com/office/drawing/2014/main" id="{B77C4811-5478-4C95-A18A-1ADF2A2C01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130" y="2348267"/>
            <a:ext cx="6740387" cy="435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21541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114</TotalTime>
  <Words>694</Words>
  <Application>Microsoft Office PowerPoint</Application>
  <PresentationFormat>Widescreen</PresentationFormat>
  <Paragraphs>87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Century Gothic</vt:lpstr>
      <vt:lpstr>Wingdings 3</vt:lpstr>
      <vt:lpstr>Ion</vt:lpstr>
      <vt:lpstr>Biogeography</vt:lpstr>
      <vt:lpstr>Biogeography is the study of the distribution of species and ecosystems in geographic space and through geological time.</vt:lpstr>
      <vt:lpstr>Basically…. </vt:lpstr>
      <vt:lpstr>Range</vt:lpstr>
      <vt:lpstr>Based upon mobility and barriers</vt:lpstr>
      <vt:lpstr>True Range expansion</vt:lpstr>
      <vt:lpstr>Barriers to dispersal</vt:lpstr>
      <vt:lpstr>Ways to Expand Range other than Dispersal:</vt:lpstr>
      <vt:lpstr>Patterns in biogeography often reflect tectonic history </vt:lpstr>
      <vt:lpstr>Distributions</vt:lpstr>
      <vt:lpstr>Theory of Island Biogeography </vt:lpstr>
      <vt:lpstr>Biogeographical Realms maps</vt:lpstr>
      <vt:lpstr>Wallace, 1876</vt:lpstr>
      <vt:lpstr>Holt et al, 2012</vt:lpstr>
      <vt:lpstr>Biogeographical Provinces</vt:lpstr>
      <vt:lpstr>Big variables:  temperature, water availability, connectiveness</vt:lpstr>
      <vt:lpstr>The fun part,  invasive species!</vt:lpstr>
      <vt:lpstr>Major IS in the US</vt:lpstr>
      <vt:lpstr>PowerPoint Presentation</vt:lpstr>
      <vt:lpstr>What about plants?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Biogeography</dc:title>
  <dc:creator>Bob Hickey</dc:creator>
  <cp:lastModifiedBy>Bob Hickey</cp:lastModifiedBy>
  <cp:revision>5</cp:revision>
  <dcterms:created xsi:type="dcterms:W3CDTF">2021-11-17T23:40:17Z</dcterms:created>
  <dcterms:modified xsi:type="dcterms:W3CDTF">2023-11-16T16:29:38Z</dcterms:modified>
</cp:coreProperties>
</file>