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527" r:id="rId2"/>
    <p:sldId id="503" r:id="rId3"/>
    <p:sldId id="526" r:id="rId4"/>
    <p:sldId id="504" r:id="rId5"/>
    <p:sldId id="505" r:id="rId6"/>
    <p:sldId id="506" r:id="rId7"/>
    <p:sldId id="507" r:id="rId8"/>
    <p:sldId id="509" r:id="rId9"/>
    <p:sldId id="496" r:id="rId10"/>
    <p:sldId id="510" r:id="rId11"/>
    <p:sldId id="508" r:id="rId12"/>
    <p:sldId id="511" r:id="rId13"/>
    <p:sldId id="497" r:id="rId14"/>
    <p:sldId id="498" r:id="rId15"/>
    <p:sldId id="528" r:id="rId16"/>
    <p:sldId id="513" r:id="rId17"/>
    <p:sldId id="499" r:id="rId18"/>
    <p:sldId id="514" r:id="rId19"/>
    <p:sldId id="515" r:id="rId20"/>
    <p:sldId id="524" r:id="rId21"/>
    <p:sldId id="516" r:id="rId22"/>
    <p:sldId id="518" r:id="rId23"/>
    <p:sldId id="517" r:id="rId24"/>
    <p:sldId id="519" r:id="rId25"/>
    <p:sldId id="525" r:id="rId26"/>
    <p:sldId id="501" r:id="rId27"/>
    <p:sldId id="529" r:id="rId28"/>
    <p:sldId id="520" r:id="rId29"/>
    <p:sldId id="537" r:id="rId30"/>
    <p:sldId id="530" r:id="rId31"/>
    <p:sldId id="521" r:id="rId32"/>
    <p:sldId id="494" r:id="rId33"/>
    <p:sldId id="434" r:id="rId34"/>
    <p:sldId id="485" r:id="rId35"/>
    <p:sldId id="531" r:id="rId36"/>
    <p:sldId id="532" r:id="rId37"/>
    <p:sldId id="486" r:id="rId38"/>
    <p:sldId id="487" r:id="rId39"/>
    <p:sldId id="488" r:id="rId40"/>
    <p:sldId id="464" r:id="rId41"/>
    <p:sldId id="482" r:id="rId42"/>
    <p:sldId id="468" r:id="rId43"/>
    <p:sldId id="465" r:id="rId44"/>
    <p:sldId id="466" r:id="rId45"/>
    <p:sldId id="477" r:id="rId46"/>
    <p:sldId id="435" r:id="rId47"/>
    <p:sldId id="311" r:id="rId48"/>
    <p:sldId id="440" r:id="rId49"/>
    <p:sldId id="502" r:id="rId50"/>
    <p:sldId id="52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700"/>
    <a:srgbClr val="85BFFF"/>
    <a:srgbClr val="FF4F00"/>
    <a:srgbClr val="006699"/>
    <a:srgbClr val="FFC500"/>
    <a:srgbClr val="4F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350" autoAdjust="0"/>
    <p:restoredTop sz="88260" autoAdjust="0"/>
  </p:normalViewPr>
  <p:slideViewPr>
    <p:cSldViewPr>
      <p:cViewPr varScale="1">
        <p:scale>
          <a:sx n="139" d="100"/>
          <a:sy n="139" d="100"/>
        </p:scale>
        <p:origin x="111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80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B1F964-4011-4E68-9548-E7DA0A98D493}" type="datetimeFigureOut">
              <a:rPr lang="en-US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7C64EF-BBC1-48A5-9A43-69CD7CA5EF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49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20152D-1E31-4428-9000-3D2383099C2A}" type="datetimeFigureOut">
              <a:rPr lang="en-US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F4CCF8-79B4-4F92-BAEA-223B038C4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45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4CCF8-79B4-4F92-BAEA-223B038C47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9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4CCF8-79B4-4F92-BAEA-223B038C474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2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4CCF8-79B4-4F92-BAEA-223B038C474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6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4CCF8-79B4-4F92-BAEA-223B038C474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29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4CCF8-79B4-4F92-BAEA-223B038C474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9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4CCF8-79B4-4F92-BAEA-223B038C474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88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4CCF8-79B4-4F92-BAEA-223B038C474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3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F996D-1072-4EE4-AD6E-74407B8E32E3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89CB5-1F81-4BD5-A9F5-10E62BC544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4498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3E5-B2EB-4019-9FF4-D982EEE8EA9F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41892-9F10-4F40-BC49-46834A0AF7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0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3E5-B2EB-4019-9FF4-D982EEE8EA9F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41892-9F10-4F40-BC49-46834A0AF7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2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3E5-B2EB-4019-9FF4-D982EEE8EA9F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41892-9F10-4F40-BC49-46834A0AF7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65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3E5-B2EB-4019-9FF4-D982EEE8EA9F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41892-9F10-4F40-BC49-46834A0AF7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48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3E5-B2EB-4019-9FF4-D982EEE8EA9F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41892-9F10-4F40-BC49-46834A0AF7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30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3E5-B2EB-4019-9FF4-D982EEE8EA9F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41892-9F10-4F40-BC49-46834A0AF7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71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875D5-FC81-4A59-A194-7CD9CC8F9D83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DB75B-9284-4D6D-BE1F-6E3D6F5DB6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6612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1E6EE9-FD97-4064-B1C8-4A818C1F1861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21875-EE91-4D34-8631-B8F78B9851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0586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21EA3C-9727-4D1B-A927-90D2933DF4C7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3F9F3-09B2-42F1-96F2-6BF9F688F1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4887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0CE015-9C8B-4EFD-A26F-9ED24DE5708D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8BC86-02D9-4572-97E4-200C31AFCF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162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FCCEB-AF0B-45C5-9019-72D87AAF85DF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E3E7E-2B43-426A-BDA5-C605F75A38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077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23E67-8647-4454-88F5-CF56B2D7FBAA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322CE-AF9C-4B13-B2A8-B29AD2B104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1656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01581-62EF-43C2-A4CB-14578EC5D6CE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56E1-4A4C-4CE6-A561-C934F29BF9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1880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D2780-9AD1-402D-A46A-13D811E4FC8F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B116-16E3-47FA-B11F-ACABF93480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1462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05D3F-86F1-4CA4-99C5-AA3F65B492C9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12266-3B00-4989-A188-E70F4293F9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3320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07DB2-C3A1-48EC-B23E-672CC2640F67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97288-5494-4BC2-BF40-E239D6EAD7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148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4EAA3E5-B2EB-4019-9FF4-D982EEE8EA9F}" type="datetimeFigureOut">
              <a:rPr lang="en-US" smtClean="0"/>
              <a:pPr>
                <a:defRPr/>
              </a:pPr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041892-9F10-4F40-BC49-46834A0AF7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3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fade/>
  </p:transition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2021/11/09/science/kilauea-volcano-eruption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aluminium_smelter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wikipedia.org/wiki/List_of_countries_by_iron_ore_produc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21/04/17/the-new-us-plan-to-rival-chinas-dominance-in-rare-earth-metals.html" TargetMode="External"/><Relationship Id="rId2" Type="http://schemas.openxmlformats.org/officeDocument/2006/relationships/hyperlink" Target="https://investingnews.com/daily/resource-investing/critical-metals-investing/rare-earth-investing/rare-earth-producing-countrie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news.com/2019/05/14/us-leaves-rare-earths-critical-minerals-off-china-tariff-lis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gizmodo.com/the-metals-in-your-phone-arent-just-rare-theyre-irre-1477904295" TargetMode="External"/><Relationship Id="rId2" Type="http://schemas.openxmlformats.org/officeDocument/2006/relationships/hyperlink" Target="https://www.acs.org/content/acs/en/education/resources/highschool/chemmatters/past-issues/archive-2014-2015/smartphon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ctronicproducts.com/Computer_Systems/Standalone_Mobile/How_much_precious_metal_is_in_your_iPhone.asp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C782-7F0E-4EBA-95B5-90F3EB04F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03A1A-7776-4AB9-81B1-FB93FA291A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https://www.nytimes.com/2021/11/09/science/kilauea-volcano-eruption.html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89579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Alcoa in Wenatchee.</a:t>
            </a:r>
          </a:p>
          <a:p>
            <a:r>
              <a:rPr lang="en-US" dirty="0"/>
              <a:t>Recycling is good…..</a:t>
            </a:r>
          </a:p>
          <a:p>
            <a:r>
              <a:rPr lang="en-US" dirty="0"/>
              <a:t>Look at list of major smelters, compare to mining: </a:t>
            </a:r>
            <a:r>
              <a:rPr lang="en-US" dirty="0">
                <a:hlinkClick r:id="rId2"/>
              </a:rPr>
              <a:t>https://en.wikipedia.org/wiki/List_of_aluminium_smelters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1788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Deposits form from….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Extremely intense chemical weathering of granitic rocks.</a:t>
            </a:r>
          </a:p>
          <a:p>
            <a:r>
              <a:rPr lang="en-US" dirty="0"/>
              <a:t>Requires hot, wet environments.</a:t>
            </a:r>
          </a:p>
        </p:txBody>
      </p:sp>
    </p:spTree>
    <p:extLst>
      <p:ext uri="{BB962C8B-B14F-4D97-AF65-F5344CB8AC3E}">
        <p14:creationId xmlns:p14="http://schemas.microsoft.com/office/powerpoint/2010/main" val="150535261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Crustal abundance, 5.8%</a:t>
            </a:r>
          </a:p>
          <a:p>
            <a:r>
              <a:rPr lang="en-US" dirty="0"/>
              <a:t>Concentration factor 6-7x</a:t>
            </a:r>
          </a:p>
          <a:p>
            <a:r>
              <a:rPr lang="en-US" dirty="0"/>
              <a:t>Also very common.</a:t>
            </a:r>
          </a:p>
          <a:p>
            <a:r>
              <a:rPr lang="en-US" dirty="0"/>
              <a:t>Again, need to find it in the right form</a:t>
            </a:r>
          </a:p>
        </p:txBody>
      </p:sp>
    </p:spTree>
    <p:extLst>
      <p:ext uri="{BB962C8B-B14F-4D97-AF65-F5344CB8AC3E}">
        <p14:creationId xmlns:p14="http://schemas.microsoft.com/office/powerpoint/2010/main" val="358115906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ore production</a:t>
            </a:r>
            <a:br>
              <a:rPr lang="en-US" dirty="0"/>
            </a:br>
            <a:r>
              <a:rPr lang="en-US" sz="1000" dirty="0">
                <a:hlinkClick r:id="rId2"/>
              </a:rPr>
              <a:t>https://en.wikipedia.org/wiki/List_of_countries_by_iron_ore_production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81ED9D5-3DB6-4018-B2D9-8ECFA1AD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81760"/>
            <a:ext cx="6553200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0488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Steel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cdn.steelonthenet.com/images/maps/world-coke-pl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8801"/>
            <a:ext cx="905255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4602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ACEA-0945-448F-85AC-A84338A3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B2EC32D-9393-413D-A93F-B45B10242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8001000" cy="6867526"/>
          </a:xfrm>
        </p:spPr>
      </p:pic>
    </p:spTree>
    <p:extLst>
      <p:ext uri="{BB962C8B-B14F-4D97-AF65-F5344CB8AC3E}">
        <p14:creationId xmlns:p14="http://schemas.microsoft.com/office/powerpoint/2010/main" val="248707329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Crustal abundance 0.0058</a:t>
            </a:r>
          </a:p>
          <a:p>
            <a:r>
              <a:rPr lang="en-US" dirty="0"/>
              <a:t>Concentration factor 100-200x</a:t>
            </a:r>
          </a:p>
          <a:p>
            <a:r>
              <a:rPr lang="en-US" dirty="0"/>
              <a:t>Primary uses</a:t>
            </a:r>
          </a:p>
          <a:p>
            <a:pPr lvl="1"/>
            <a:r>
              <a:rPr lang="en-US" dirty="0"/>
              <a:t>Copper wiring to transmit power</a:t>
            </a:r>
          </a:p>
          <a:p>
            <a:pPr lvl="1"/>
            <a:r>
              <a:rPr lang="en-US" dirty="0"/>
              <a:t>Radiators on cars</a:t>
            </a:r>
          </a:p>
          <a:p>
            <a:pPr lvl="1"/>
            <a:r>
              <a:rPr lang="en-US" dirty="0"/>
              <a:t>Copper alloys for buildings, downspouts, ships,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1879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00D1FE9D-B8BC-4899-BE62-88719BECC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1524000"/>
            <a:ext cx="9169147" cy="5334000"/>
          </a:xfrm>
        </p:spPr>
      </p:pic>
    </p:spTree>
    <p:extLst>
      <p:ext uri="{BB962C8B-B14F-4D97-AF65-F5344CB8AC3E}">
        <p14:creationId xmlns:p14="http://schemas.microsoft.com/office/powerpoint/2010/main" val="2892222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Uranium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Crustal abundance 0.00016</a:t>
            </a:r>
          </a:p>
          <a:p>
            <a:r>
              <a:rPr lang="en-US" dirty="0"/>
              <a:t>Concentration factor 500-1000x</a:t>
            </a:r>
          </a:p>
          <a:p>
            <a:pPr lvl="1"/>
            <a:r>
              <a:rPr lang="en-US" dirty="0"/>
              <a:t>Often weathering does this!  Oxidation.</a:t>
            </a:r>
          </a:p>
          <a:p>
            <a:r>
              <a:rPr lang="en-US" dirty="0"/>
              <a:t>Primary uses</a:t>
            </a:r>
          </a:p>
          <a:p>
            <a:pPr lvl="1"/>
            <a:r>
              <a:rPr lang="en-US" dirty="0"/>
              <a:t>Nuclear fuel in reactors</a:t>
            </a:r>
          </a:p>
          <a:p>
            <a:pPr lvl="1"/>
            <a:r>
              <a:rPr lang="en-US" dirty="0"/>
              <a:t>Nukes</a:t>
            </a:r>
          </a:p>
          <a:p>
            <a:pPr lvl="1"/>
            <a:r>
              <a:rPr lang="en-US" dirty="0"/>
              <a:t>Depleted uranium tipped weapons</a:t>
            </a:r>
          </a:p>
        </p:txBody>
      </p:sp>
    </p:spTree>
    <p:extLst>
      <p:ext uri="{BB962C8B-B14F-4D97-AF65-F5344CB8AC3E}">
        <p14:creationId xmlns:p14="http://schemas.microsoft.com/office/powerpoint/2010/main" val="387135924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DDD89B-258A-40C5-84FC-CEA41FE4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662FB8D-52EB-4FF4-8F6A-36761FDDF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" y="0"/>
            <a:ext cx="9142615" cy="6514114"/>
          </a:xfrm>
        </p:spPr>
      </p:pic>
    </p:spTree>
    <p:extLst>
      <p:ext uri="{BB962C8B-B14F-4D97-AF65-F5344CB8AC3E}">
        <p14:creationId xmlns:p14="http://schemas.microsoft.com/office/powerpoint/2010/main" val="220639835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Mineral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 it can’t be grown, it’s </a:t>
            </a:r>
            <a:r>
              <a:rPr lang="en-US" dirty="0" err="1"/>
              <a:t>gotta</a:t>
            </a:r>
            <a:r>
              <a:rPr lang="en-US" dirty="0"/>
              <a:t> be mined</a:t>
            </a:r>
          </a:p>
        </p:txBody>
      </p:sp>
    </p:spTree>
    <p:extLst>
      <p:ext uri="{BB962C8B-B14F-4D97-AF65-F5344CB8AC3E}">
        <p14:creationId xmlns:p14="http://schemas.microsoft.com/office/powerpoint/2010/main" val="114770573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8F62-56AD-48F2-BDF4-684E1D05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7055380" cy="1400530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Largest Uranium Reserves In The World</a:t>
            </a:r>
            <a:br>
              <a:rPr lang="en-US" altLang="en-US" sz="8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D77A9A3-A945-4E4E-811D-0614B363D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688059"/>
              </p:ext>
            </p:extLst>
          </p:nvPr>
        </p:nvGraphicFramePr>
        <p:xfrm>
          <a:off x="1915721" y="990596"/>
          <a:ext cx="5704278" cy="5867403"/>
        </p:xfrm>
        <a:graphic>
          <a:graphicData uri="http://schemas.openxmlformats.org/drawingml/2006/table">
            <a:tbl>
              <a:tblPr/>
              <a:tblGrid>
                <a:gridCol w="1901426">
                  <a:extLst>
                    <a:ext uri="{9D8B030D-6E8A-4147-A177-3AD203B41FA5}">
                      <a16:colId xmlns:a16="http://schemas.microsoft.com/office/drawing/2014/main" val="3773682178"/>
                    </a:ext>
                  </a:extLst>
                </a:gridCol>
                <a:gridCol w="1901426">
                  <a:extLst>
                    <a:ext uri="{9D8B030D-6E8A-4147-A177-3AD203B41FA5}">
                      <a16:colId xmlns:a16="http://schemas.microsoft.com/office/drawing/2014/main" val="669485334"/>
                    </a:ext>
                  </a:extLst>
                </a:gridCol>
                <a:gridCol w="1901426">
                  <a:extLst>
                    <a:ext uri="{9D8B030D-6E8A-4147-A177-3AD203B41FA5}">
                      <a16:colId xmlns:a16="http://schemas.microsoft.com/office/drawing/2014/main" val="3754843703"/>
                    </a:ext>
                  </a:extLst>
                </a:gridCol>
              </a:tblGrid>
              <a:tr h="554343"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tonnes U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percentage of world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858755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Australia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1,692,700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158169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Kazakhstan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906,800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847784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Canada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564,900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886450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Russia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486,000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076450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 dirty="0"/>
                        <a:t>Namibia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448,300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186492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South Africa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320,900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177405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Brazil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276,800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497378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Niger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276,400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535438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China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248,900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673241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Mongolia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143,500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44902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Uzbekistan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132,300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032189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Ukraine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108,700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208111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Botswana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87,200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976481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Tanzania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58,200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761664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Jordan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52,500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808820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USA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47,900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056909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Other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295,800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5%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666216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r>
                        <a:rPr lang="en-US" sz="1200"/>
                        <a:t>World total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6,147,800</a:t>
                      </a:r>
                      <a:endParaRPr lang="en-US" sz="1200"/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 </a:t>
                      </a:r>
                    </a:p>
                  </a:txBody>
                  <a:tcPr marL="12870" marR="12870" marT="12870" marB="1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087070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8EB1EDCE-8750-4CD3-88EE-E09141C5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2052637"/>
            <a:ext cx="11502442" cy="52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4042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Earth Elements (REEs)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Huh.  They’re super rare.  And need insane concentrations to be mined.</a:t>
            </a:r>
          </a:p>
          <a:p>
            <a:r>
              <a:rPr lang="en-US" dirty="0"/>
              <a:t>And are super useful – especially in our modern world.  In fact, it’s only been the past few decades when they became relevant or important.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7319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metalpedia.asianmetal.com/img/ree/ap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2717"/>
            <a:ext cx="6629400" cy="575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8461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frontierrareearths.com/wp-content/uploads/2012/02/RE_application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44000" cy="51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883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948"/>
            <a:ext cx="6711654" cy="4195481"/>
          </a:xfrm>
        </p:spPr>
        <p:txBody>
          <a:bodyPr/>
          <a:lstStyle/>
          <a:p>
            <a:r>
              <a:rPr lang="en-US" dirty="0"/>
              <a:t>First, S Africa, then US, now, china.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D4D35F8B-85E0-42EB-B0A2-3479CC579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68498"/>
            <a:ext cx="8319655" cy="61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4755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0435-A6A2-4485-8756-9F48F2AC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A696-ADA9-42D4-A05D-57D6E3B1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https://investingnews.com/daily/resource-investing/critical-metals-investing/rare-earth-investing/rare-earth-producing-countries/</a:t>
            </a:r>
            <a:endParaRPr lang="en-US" dirty="0"/>
          </a:p>
          <a:p>
            <a:r>
              <a:rPr lang="en-US" dirty="0">
                <a:hlinkClick r:id="rId3"/>
              </a:rPr>
              <a:t>https://www.cnbc.com/2021/04/17/the-new-us-plan-to-rival-chinas-dominance-in-rare-earth-metals.html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1642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7065"/>
            <a:ext cx="6477000" cy="205653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REE  97% mined in China (2010) – including ALL the heavy 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ecowasterecycling.files.wordpress.com/2012/02/terre-rar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981"/>
            <a:ext cx="9144000" cy="52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5236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3463-35AE-47A3-8A0A-FF244AF3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D734B6AA-083A-4D4E-BACC-B8711D42F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2" y="228600"/>
            <a:ext cx="8494584" cy="6629400"/>
          </a:xfrm>
        </p:spPr>
      </p:pic>
    </p:spTree>
    <p:extLst>
      <p:ext uri="{BB962C8B-B14F-4D97-AF65-F5344CB8AC3E}">
        <p14:creationId xmlns:p14="http://schemas.microsoft.com/office/powerpoint/2010/main" val="1281461610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Insane geopolitical implications.</a:t>
            </a:r>
          </a:p>
          <a:p>
            <a:r>
              <a:rPr lang="en-US">
                <a:hlinkClick r:id="rId2"/>
              </a:rPr>
              <a:t>https://www.euronews.com/2019/05/14/us-leaves-rare-earths-critical-minerals-off-china-tariff-list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24214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B66A-B9BC-70DB-BAA2-F6944E38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(rechargeable) batteries?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2C2B-C007-78FD-53FB-711EE3D0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Lithium Ion Batteries (expensive, light, high energy density)</a:t>
            </a:r>
          </a:p>
          <a:p>
            <a:pPr lvl="1"/>
            <a:r>
              <a:rPr lang="en-US" dirty="0"/>
              <a:t>Lithium (more below)</a:t>
            </a:r>
          </a:p>
          <a:p>
            <a:pPr lvl="1"/>
            <a:r>
              <a:rPr lang="en-US" dirty="0"/>
              <a:t>Cobalt:  Democratic Republic of Congo</a:t>
            </a:r>
          </a:p>
          <a:p>
            <a:pPr lvl="1"/>
            <a:r>
              <a:rPr lang="en-US" dirty="0"/>
              <a:t>Aluminum (common)</a:t>
            </a:r>
          </a:p>
          <a:p>
            <a:pPr lvl="1"/>
            <a:r>
              <a:rPr lang="en-US" dirty="0"/>
              <a:t>Manganese (common)</a:t>
            </a:r>
          </a:p>
          <a:p>
            <a:pPr lvl="1"/>
            <a:r>
              <a:rPr lang="en-US" dirty="0"/>
              <a:t>Nickel (Indonesia, Philippines, Canada</a:t>
            </a:r>
          </a:p>
          <a:p>
            <a:r>
              <a:rPr lang="en-US" dirty="0"/>
              <a:t>Ni-CD batteries.</a:t>
            </a:r>
          </a:p>
          <a:p>
            <a:pPr lvl="1"/>
            <a:r>
              <a:rPr lang="en-US" dirty="0"/>
              <a:t>NI:  common.  Mined around the world.</a:t>
            </a:r>
          </a:p>
          <a:p>
            <a:pPr lvl="1"/>
            <a:r>
              <a:rPr lang="en-US" dirty="0"/>
              <a:t>CD: Also relatively common.</a:t>
            </a:r>
          </a:p>
          <a:p>
            <a:r>
              <a:rPr lang="en-US" dirty="0"/>
              <a:t>Sodium Ion batteries (cheap, heavy, lower energy density)</a:t>
            </a:r>
          </a:p>
          <a:p>
            <a:pPr lvl="1"/>
            <a:r>
              <a:rPr lang="en-US" dirty="0"/>
              <a:t>NA – freaking everywhere</a:t>
            </a:r>
          </a:p>
          <a:p>
            <a:pPr lvl="1"/>
            <a:r>
              <a:rPr lang="en-US" dirty="0"/>
              <a:t>FE – also everywhere.</a:t>
            </a:r>
          </a:p>
        </p:txBody>
      </p:sp>
    </p:spTree>
    <p:extLst>
      <p:ext uri="{BB962C8B-B14F-4D97-AF65-F5344CB8AC3E}">
        <p14:creationId xmlns:p14="http://schemas.microsoft.com/office/powerpoint/2010/main" val="37885521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+mn-lt"/>
              </a:rPr>
              <a:t>We depend on minerals for 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everyday products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lvl="0"/>
            <a:endParaRPr lang="en-US" sz="48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3" name="Picture 2" descr="infographic_19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296826"/>
            <a:ext cx="6495288" cy="53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98241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DB27-FF9F-4DFE-BD9A-4B3771C0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4689"/>
            <a:ext cx="7055380" cy="1400530"/>
          </a:xfrm>
        </p:spPr>
        <p:txBody>
          <a:bodyPr/>
          <a:lstStyle/>
          <a:p>
            <a:r>
              <a:rPr lang="en-US" sz="1800" dirty="0"/>
              <a:t>What about Lithium.  Not a REE, but required for batteries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33785C42-8EE4-4217-9BEE-F4B7FB377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15" y="457200"/>
            <a:ext cx="7656485" cy="6329362"/>
          </a:xfrm>
        </p:spPr>
      </p:pic>
    </p:spTree>
    <p:extLst>
      <p:ext uri="{BB962C8B-B14F-4D97-AF65-F5344CB8AC3E}">
        <p14:creationId xmlns:p14="http://schemas.microsoft.com/office/powerpoint/2010/main" val="4178250707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particularly rare</a:t>
            </a:r>
          </a:p>
          <a:p>
            <a:r>
              <a:rPr lang="en-US" dirty="0"/>
              <a:t>Many industrial applications – hardest naturally occurring substance (</a:t>
            </a:r>
            <a:r>
              <a:rPr lang="en-US" b="1" dirty="0"/>
              <a:t>Wurtzite boron nitride</a:t>
            </a:r>
            <a:r>
              <a:rPr lang="en-US" dirty="0"/>
              <a:t> [synthetic] and </a:t>
            </a:r>
            <a:r>
              <a:rPr lang="en-US" dirty="0" err="1"/>
              <a:t>lonsdaleite</a:t>
            </a:r>
            <a:r>
              <a:rPr lang="en-US" dirty="0"/>
              <a:t> [which comes from meteorites] are both harder.)</a:t>
            </a:r>
          </a:p>
          <a:p>
            <a:r>
              <a:rPr lang="en-US" dirty="0"/>
              <a:t>DeBeers… sigh….</a:t>
            </a:r>
          </a:p>
          <a:p>
            <a:r>
              <a:rPr lang="en-US" dirty="0"/>
              <a:t>Blood diamonds</a:t>
            </a:r>
          </a:p>
          <a:p>
            <a:r>
              <a:rPr lang="en-US" dirty="0"/>
              <a:t>“Champagne” Diamonds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85817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diamonds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2" name="Picture 6" descr="http://fe867b.medialib.glogster.com/media/29/292a5d66666f4e458f4f6299be1dd2e4da6b54e524454b25049333c6b80ea878/diamonds-world-map-rutgers-g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228600"/>
            <a:ext cx="916192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67172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334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4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Extracting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4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processing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mineral resources impacts </a:t>
            </a:r>
          </a:p>
          <a:p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environment.</a:t>
            </a:r>
          </a:p>
          <a:p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508248"/>
            <a:ext cx="8915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+mn-lt"/>
              </a:rPr>
              <a:t>Strip mining is used in areas where the land is flat and the resource-deposit seam is horizontal and close to the surface.</a:t>
            </a: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igh angle view of a dam&#10;&#10;Description automatically generated with low confidence">
            <a:extLst>
              <a:ext uri="{FF2B5EF4-FFF2-40B4-BE49-F238E27FC236}">
                <a16:creationId xmlns:a16="http://schemas.microsoft.com/office/drawing/2014/main" id="{3545C6CF-D701-4003-B8CE-6B1AAFFD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16" y="0"/>
            <a:ext cx="6868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82199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ographic_19_04a.jpg">
            <a:extLst>
              <a:ext uri="{FF2B5EF4-FFF2-40B4-BE49-F238E27FC236}">
                <a16:creationId xmlns:a16="http://schemas.microsoft.com/office/drawing/2014/main" id="{B8D5EECA-1097-448C-8294-B4BE8C1B12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8534400" cy="5068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A9D3F5-5D02-4E43-BE8B-94FCBAB70E48}"/>
              </a:ext>
            </a:extLst>
          </p:cNvPr>
          <p:cNvSpPr txBox="1"/>
          <p:nvPr/>
        </p:nvSpPr>
        <p:spPr>
          <a:xfrm>
            <a:off x="304800" y="304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 type – mountain top removal.</a:t>
            </a:r>
          </a:p>
        </p:txBody>
      </p:sp>
    </p:spTree>
    <p:extLst>
      <p:ext uri="{BB962C8B-B14F-4D97-AF65-F5344CB8AC3E}">
        <p14:creationId xmlns:p14="http://schemas.microsoft.com/office/powerpoint/2010/main" val="3930549357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ographic_19_0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"/>
            <a:ext cx="8534400" cy="4892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562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Open-pit mining is used when the top of an ore deposit is close to the surface. Drilling and blasting loosen the rock.</a:t>
            </a: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ographic_19_0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65760"/>
            <a:ext cx="8534400" cy="534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19800"/>
            <a:ext cx="8534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+mn-lt"/>
              </a:rPr>
              <a:t>Placer mining is used when sediments contain heavy metals like gold.</a:t>
            </a:r>
          </a:p>
        </p:txBody>
      </p: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ographic_19_04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8808"/>
            <a:ext cx="8534400" cy="5193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715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Subsurface mining is used when deposits are deep underground or in mountainous areas.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that can, and is, mined for use by humans</a:t>
            </a:r>
          </a:p>
          <a:p>
            <a:pPr lvl="1"/>
            <a:r>
              <a:rPr lang="en-US" dirty="0"/>
              <a:t>Includes such things as metals, coal, oil/gas, gravel, marble, etc.</a:t>
            </a:r>
          </a:p>
          <a:p>
            <a:r>
              <a:rPr lang="en-US" dirty="0"/>
              <a:t>Ore deposit: a rock in which mineral resources are concentrated</a:t>
            </a:r>
          </a:p>
          <a:p>
            <a:r>
              <a:rPr lang="en-US" dirty="0"/>
              <a:t>Economic ore deposit: an ore deposit which can be mined profitably</a:t>
            </a:r>
          </a:p>
        </p:txBody>
      </p:sp>
    </p:spTree>
    <p:extLst>
      <p:ext uri="{BB962C8B-B14F-4D97-AF65-F5344CB8AC3E}">
        <p14:creationId xmlns:p14="http://schemas.microsoft.com/office/powerpoint/2010/main" val="2809930712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ographic_19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09016"/>
            <a:ext cx="8534400" cy="58399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ographic_19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3464"/>
            <a:ext cx="8534400" cy="62910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Mining also comes with</a:t>
            </a:r>
          </a:p>
          <a:p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significant </a:t>
            </a:r>
            <a:r>
              <a:rPr lang="en-US" sz="4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social impacts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ographic_19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48056"/>
            <a:ext cx="8534400" cy="5961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153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“The real question is not ‘do </a:t>
            </a:r>
          </a:p>
          <a:p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have enough [mineral resources],’ but rather ‘how far are we willing to go to access what we know is there?”</a:t>
            </a:r>
          </a:p>
          <a:p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-George Rossman, geologist,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California Institute of Technology  </a:t>
            </a: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can minimize mining impacts through </a:t>
            </a:r>
            <a:r>
              <a:rPr lang="en-US" sz="4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conservation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ographic_19_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5880" y="990600"/>
            <a:ext cx="6492240" cy="5705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Aluminum Recycling: A Success Story</a:t>
            </a:r>
          </a:p>
        </p:txBody>
      </p:sp>
    </p:spTree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ographic_19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69136"/>
            <a:ext cx="8534400" cy="3864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09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Alternatives That Reduce Our Use of Mineral Resources:</a:t>
            </a:r>
          </a:p>
        </p:txBody>
      </p:sp>
    </p:spTree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6106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“We’ve gone kind of upgrade mad in this country. If we used our cell phones and laptops until they naturally expired … we could really make a difference.”</a:t>
            </a:r>
          </a:p>
          <a:p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Brendan Cummings, 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environmental attorney,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Center for Biological Diversity</a:t>
            </a:r>
          </a:p>
          <a:p>
            <a:pPr algn="r"/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143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Talk about landfill mining a bit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4986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Profitablilty</a:t>
            </a:r>
            <a:r>
              <a:rPr lang="en-US" dirty="0"/>
              <a:t> depends 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of concentration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Energy costs (transportation, milling, mining, refining)</a:t>
            </a:r>
          </a:p>
          <a:p>
            <a:r>
              <a:rPr lang="en-US" dirty="0"/>
              <a:t>Price of the resource</a:t>
            </a:r>
          </a:p>
          <a:p>
            <a:r>
              <a:rPr lang="en-US" dirty="0"/>
              <a:t>Labor costs</a:t>
            </a:r>
          </a:p>
          <a:p>
            <a:r>
              <a:rPr lang="en-US" dirty="0"/>
              <a:t>“environmental” costs</a:t>
            </a:r>
          </a:p>
        </p:txBody>
      </p:sp>
    </p:spTree>
    <p:extLst>
      <p:ext uri="{BB962C8B-B14F-4D97-AF65-F5344CB8AC3E}">
        <p14:creationId xmlns:p14="http://schemas.microsoft.com/office/powerpoint/2010/main" val="4281705745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https://www.acs.org/content/acs/en/education/resources/highschool/chemmatters/past-issues/archive-2014-2015/smartphones.html</a:t>
            </a:r>
            <a:endParaRPr lang="en-US" dirty="0"/>
          </a:p>
          <a:p>
            <a:r>
              <a:rPr lang="en-US" dirty="0">
                <a:hlinkClick r:id="rId3"/>
              </a:rPr>
              <a:t>http://gizmodo.com/the-metals-in-your-phone-arent-just-rare-theyre-irre-1477904295</a:t>
            </a:r>
            <a:endParaRPr lang="en-US" dirty="0"/>
          </a:p>
          <a:p>
            <a:r>
              <a:rPr lang="en-US" dirty="0"/>
              <a:t>Recycle that stuff! </a:t>
            </a:r>
            <a:r>
              <a:rPr lang="en-US" dirty="0">
                <a:hlinkClick r:id="rId4"/>
              </a:rPr>
              <a:t>http://www.electronicproducts.com/Computer_Systems/Standalone_Mobile/How_much_precious_metal_is_in_your_iPhone.aspx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5200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into two basic types: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Metallic ore deposits</a:t>
            </a:r>
          </a:p>
          <a:p>
            <a:pPr lvl="1"/>
            <a:r>
              <a:rPr lang="en-US" dirty="0"/>
              <a:t>The metals – iron, aluminum, rare earths, copper, etc.</a:t>
            </a:r>
          </a:p>
          <a:p>
            <a:r>
              <a:rPr lang="en-US" dirty="0"/>
              <a:t>Non-metallic ore deposits</a:t>
            </a:r>
          </a:p>
          <a:p>
            <a:pPr lvl="1"/>
            <a:r>
              <a:rPr lang="en-US" dirty="0"/>
              <a:t>Sand, gravel, marble, gemstones</a:t>
            </a:r>
          </a:p>
        </p:txBody>
      </p:sp>
    </p:spTree>
    <p:extLst>
      <p:ext uri="{BB962C8B-B14F-4D97-AF65-F5344CB8AC3E}">
        <p14:creationId xmlns:p14="http://schemas.microsoft.com/office/powerpoint/2010/main" val="357027343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let’s take a look at a few in some detail.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0509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8% of the crust, needs to be concentrated (naturally) 3-4x.</a:t>
            </a:r>
          </a:p>
          <a:p>
            <a:r>
              <a:rPr lang="en-US" dirty="0"/>
              <a:t>It’s everywhere.</a:t>
            </a:r>
          </a:p>
          <a:p>
            <a:r>
              <a:rPr lang="en-US" dirty="0"/>
              <a:t>VERY tough to process – extremely high energy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87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782" y="27455"/>
            <a:ext cx="9012382" cy="1752600"/>
          </a:xfrm>
        </p:spPr>
        <p:txBody>
          <a:bodyPr/>
          <a:lstStyle/>
          <a:p>
            <a:r>
              <a:rPr lang="en-US" dirty="0"/>
              <a:t>Bauxite (aluminum).  Million metric tons per year.  USGS 2005</a:t>
            </a:r>
          </a:p>
        </p:txBody>
      </p:sp>
      <p:pic>
        <p:nvPicPr>
          <p:cNvPr id="1026" name="Picture 2" descr="Map of the bauxite mining countries in the world. Ranged after size: Australia, Brazil, China, India, Jamaica, Guinea. Source: US Geological Survey, Mineral Commodity Summaries, 2006, fig. for 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820"/>
            <a:ext cx="8610600" cy="625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9394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4270</TotalTime>
  <Words>1000</Words>
  <Application>Microsoft Office PowerPoint</Application>
  <PresentationFormat>On-screen Show (4:3)</PresentationFormat>
  <Paragraphs>180</Paragraphs>
  <Slides>50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Century Gothic</vt:lpstr>
      <vt:lpstr>Wingdings 3</vt:lpstr>
      <vt:lpstr>Ion</vt:lpstr>
      <vt:lpstr>PowerPoint Presentation</vt:lpstr>
      <vt:lpstr>Mineral Resources</vt:lpstr>
      <vt:lpstr>PowerPoint Presentation</vt:lpstr>
      <vt:lpstr>definition</vt:lpstr>
      <vt:lpstr>Profitablilty depends on </vt:lpstr>
      <vt:lpstr>Break into two basic types:</vt:lpstr>
      <vt:lpstr>Now, let’s take a look at a few in some detail.</vt:lpstr>
      <vt:lpstr>Aluminum</vt:lpstr>
      <vt:lpstr>PowerPoint Presentation</vt:lpstr>
      <vt:lpstr>PowerPoint Presentation</vt:lpstr>
      <vt:lpstr>Deposits form from….</vt:lpstr>
      <vt:lpstr>Iron</vt:lpstr>
      <vt:lpstr>Iron ore production https://en.wikipedia.org/wiki/List_of_countries_by_iron_ore_production </vt:lpstr>
      <vt:lpstr>Steel production</vt:lpstr>
      <vt:lpstr>PowerPoint Presentation</vt:lpstr>
      <vt:lpstr>Copper</vt:lpstr>
      <vt:lpstr>PowerPoint Presentation</vt:lpstr>
      <vt:lpstr>Uranium</vt:lpstr>
      <vt:lpstr>PowerPoint Presentation</vt:lpstr>
      <vt:lpstr>Largest Uranium Reserves In The World </vt:lpstr>
      <vt:lpstr>Rare Earth Elements (REEs)</vt:lpstr>
      <vt:lpstr>PowerPoint Presentation</vt:lpstr>
      <vt:lpstr>PowerPoint Presentation</vt:lpstr>
      <vt:lpstr>PowerPoint Presentation</vt:lpstr>
      <vt:lpstr>PowerPoint Presentation</vt:lpstr>
      <vt:lpstr>REE  97% mined in China (2010) – including ALL the heavy REEs</vt:lpstr>
      <vt:lpstr>PowerPoint Presentation</vt:lpstr>
      <vt:lpstr>PowerPoint Presentation</vt:lpstr>
      <vt:lpstr>What about (rechargeable) batteries?</vt:lpstr>
      <vt:lpstr>What about Lithium.  Not a REE, but required for batteries</vt:lpstr>
      <vt:lpstr>Diamonds</vt:lpstr>
      <vt:lpstr>diamonds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phones?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Bob Hickey</cp:lastModifiedBy>
  <cp:revision>1097</cp:revision>
  <dcterms:created xsi:type="dcterms:W3CDTF">2011-12-08T18:31:09Z</dcterms:created>
  <dcterms:modified xsi:type="dcterms:W3CDTF">2023-11-06T16:01:24Z</dcterms:modified>
</cp:coreProperties>
</file>