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82" r:id="rId5"/>
    <p:sldId id="283" r:id="rId6"/>
    <p:sldId id="297" r:id="rId7"/>
    <p:sldId id="260" r:id="rId8"/>
    <p:sldId id="298" r:id="rId9"/>
    <p:sldId id="280" r:id="rId10"/>
    <p:sldId id="285" r:id="rId11"/>
    <p:sldId id="281" r:id="rId12"/>
    <p:sldId id="299" r:id="rId13"/>
    <p:sldId id="284" r:id="rId14"/>
    <p:sldId id="300" r:id="rId15"/>
    <p:sldId id="286" r:id="rId16"/>
    <p:sldId id="287" r:id="rId17"/>
    <p:sldId id="288" r:id="rId18"/>
    <p:sldId id="289" r:id="rId19"/>
    <p:sldId id="290" r:id="rId20"/>
    <p:sldId id="291" r:id="rId21"/>
    <p:sldId id="262" r:id="rId22"/>
    <p:sldId id="295" r:id="rId23"/>
    <p:sldId id="294" r:id="rId24"/>
    <p:sldId id="293" r:id="rId25"/>
    <p:sldId id="29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30" d="100"/>
          <a:sy n="130" d="100"/>
        </p:scale>
        <p:origin x="156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7863-36B8-4AD1-8C06-F66B24545FE1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0BBCC-C7D2-4103-8B56-2C466C597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7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7863-36B8-4AD1-8C06-F66B24545FE1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0BBCC-C7D2-4103-8B56-2C466C597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293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7863-36B8-4AD1-8C06-F66B24545FE1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0BBCC-C7D2-4103-8B56-2C466C597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47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7863-36B8-4AD1-8C06-F66B24545FE1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0BBCC-C7D2-4103-8B56-2C466C597F9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46343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7863-36B8-4AD1-8C06-F66B24545FE1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0BBCC-C7D2-4103-8B56-2C466C597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76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7863-36B8-4AD1-8C06-F66B24545FE1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0BBCC-C7D2-4103-8B56-2C466C597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5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7863-36B8-4AD1-8C06-F66B24545FE1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0BBCC-C7D2-4103-8B56-2C466C597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36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7863-36B8-4AD1-8C06-F66B24545FE1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0BBCC-C7D2-4103-8B56-2C466C597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67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7863-36B8-4AD1-8C06-F66B24545FE1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0BBCC-C7D2-4103-8B56-2C466C597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072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7863-36B8-4AD1-8C06-F66B24545FE1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0BBCC-C7D2-4103-8B56-2C466C597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4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7863-36B8-4AD1-8C06-F66B24545FE1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0BBCC-C7D2-4103-8B56-2C466C597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22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7863-36B8-4AD1-8C06-F66B24545FE1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0BBCC-C7D2-4103-8B56-2C466C597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0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7863-36B8-4AD1-8C06-F66B24545FE1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0BBCC-C7D2-4103-8B56-2C466C597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47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7863-36B8-4AD1-8C06-F66B24545FE1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0BBCC-C7D2-4103-8B56-2C466C597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99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7863-36B8-4AD1-8C06-F66B24545FE1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0BBCC-C7D2-4103-8B56-2C466C597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33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7863-36B8-4AD1-8C06-F66B24545FE1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0BBCC-C7D2-4103-8B56-2C466C597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57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57863-36B8-4AD1-8C06-F66B24545FE1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0BBCC-C7D2-4103-8B56-2C466C597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6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3457863-36B8-4AD1-8C06-F66B24545FE1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0BBCC-C7D2-4103-8B56-2C466C597F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284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ytimes.com/2023/09/29/us/new-orleans-saltwater-intrusion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ytimes.com/interactive/2023/08/28/climate/groundwater-drying-climate-change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provo.org/home/showdocument?id=2062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books/NBK201899/" TargetMode="External"/><Relationship Id="rId2" Type="http://schemas.openxmlformats.org/officeDocument/2006/relationships/hyperlink" Target="https://www.scientificamerican.com/article/fracking-can-contaminate-drinking-wate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arketplace.org/2016/12/13/sustainability/epa-reverses-stance-fracking-drinking-water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mondreams.org/news/2015/04/23/fracking-induced-earthquakes-highlighted-new-usgs-map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money.cnn.com/interactive/economy/the-cost-to-produce-a-barrel-of-oil/index.html?iid=EL" TargetMode="External"/><Relationship Id="rId2" Type="http://schemas.openxmlformats.org/officeDocument/2006/relationships/hyperlink" Target="http://www.nasdaq.com/markets/crude-oil.asp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XFsS94HF08" TargetMode="External"/><Relationship Id="rId2" Type="http://schemas.openxmlformats.org/officeDocument/2006/relationships/hyperlink" Target="https://www.climate.gov/news-features/featured-images/national-climate-assessment-great-plains%E2%80%99-ogallala-aquifer-drying-ou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hyperlink" Target="https://www.scientificamerican.com/article/the-ogallala-aquifer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spokesman.com/stories/2013/feb/06/columbia-plateau-aquifers-declinin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Groundwater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Water stored in soils or rocks.</a:t>
            </a:r>
          </a:p>
          <a:p>
            <a:pPr lvl="1"/>
            <a:r>
              <a:rPr lang="en-US" dirty="0"/>
              <a:t>Soils – vadose and saturated zones.</a:t>
            </a:r>
          </a:p>
          <a:p>
            <a:r>
              <a:rPr lang="en-US" dirty="0"/>
              <a:t>But wait, aren’t rocks solid?</a:t>
            </a:r>
          </a:p>
          <a:p>
            <a:pPr lvl="1"/>
            <a:r>
              <a:rPr lang="en-US" dirty="0"/>
              <a:t>Nope.  Pore spaces, fractures, caves, all sorts of stuff.</a:t>
            </a:r>
          </a:p>
          <a:p>
            <a:pPr lvl="2"/>
            <a:r>
              <a:rPr lang="en-US" dirty="0"/>
              <a:t>Discuss porosity, permeability, and sorts of rocks which have fractures, caves, etc.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234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5003"/>
            <a:ext cx="10699434" cy="1400530"/>
          </a:xfrm>
        </p:spPr>
        <p:txBody>
          <a:bodyPr/>
          <a:lstStyle/>
          <a:p>
            <a:r>
              <a:rPr lang="en-US" dirty="0"/>
              <a:t>Connecting streams and groundwater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cseo.mtu.edu/community/groundwater/gwfi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2962"/>
            <a:ext cx="6867525" cy="353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water.ca.gov/groundwater/images/disconnected_strea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558" y="4000500"/>
            <a:ext cx="6512442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995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with coastal aquifers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lenntech.com/images/gw-sewater-intrusion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47" y="1396490"/>
            <a:ext cx="10495413" cy="539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35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82AC5-3FD7-CB76-0DD0-F257B68D4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91045-DF05-6016-0C47-64004755B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https://www.nytimes.com/2023/09/29/us/new-orleans-saltwater-intrusion.html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9404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overpumping</a:t>
            </a:r>
            <a:endParaRPr lang="en-US" dirty="0"/>
          </a:p>
        </p:txBody>
      </p:sp>
      <p:pic>
        <p:nvPicPr>
          <p:cNvPr id="3074" name="Picture 2" descr="http://www.globalmapper.com.pl/images/16---overpumping_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685800"/>
            <a:ext cx="7381875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410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D2F9F-ECD4-6280-E84D-FAB8D9228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E03C4-17F9-7A5E-BFB0-83BF448F80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https://www.nytimes.com/interactive/2023/08/28/climate/groundwater-drying-climate-change.html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3903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http://www.provo.org/home/showdocument?id=2062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http://oceanworld.tamu.edu/resources/environment-book/Images/pollution-sourc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420" y="1146558"/>
            <a:ext cx="8831580" cy="571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82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4165919" cy="2016162"/>
          </a:xfrm>
        </p:spPr>
        <p:txBody>
          <a:bodyPr/>
          <a:lstStyle/>
          <a:p>
            <a:r>
              <a:rPr lang="en-US" dirty="0"/>
              <a:t>What about fracking?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newsarchive.medill.northwestern.edu/uploadedImages/News/Chicago/Images/Science/fracking_graphic_n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920" y="134803"/>
            <a:ext cx="7117080" cy="672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677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Contamination of aquifers	</a:t>
            </a:r>
          </a:p>
          <a:p>
            <a:pPr lvl="1"/>
            <a:r>
              <a:rPr lang="en-US" dirty="0"/>
              <a:t>Drilling fluid itself</a:t>
            </a:r>
          </a:p>
          <a:p>
            <a:pPr lvl="1"/>
            <a:r>
              <a:rPr lang="en-US" dirty="0"/>
              <a:t>methane</a:t>
            </a:r>
          </a:p>
        </p:txBody>
      </p:sp>
      <p:pic>
        <p:nvPicPr>
          <p:cNvPr id="7170" name="Picture 2" descr="http://www.frackcheckwv.net/wp-content/uploads/2014/07/Cartoon-Tanker-Paulson-Mid-Atlant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031" y="1308261"/>
            <a:ext cx="7379970" cy="554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241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westernpriorities.org/wp-content/uploads/2012/09/CWP_Profile-Of-Health-Effect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97" y="17289"/>
            <a:ext cx="8959983" cy="676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473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http://www.sustainalytics.com/sites/default/files/water_on_f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086"/>
            <a:ext cx="6352240" cy="385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i.ytimg.com/vi/p_m-yxNgb-Y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611" y="2823210"/>
            <a:ext cx="7211389" cy="405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283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Aquifer!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Rock layer with enough water that moves fast enough for humans to pump/use.</a:t>
            </a:r>
          </a:p>
          <a:p>
            <a:pPr lvl="1"/>
            <a:r>
              <a:rPr lang="en-US" dirty="0"/>
              <a:t>High porosity/permeability</a:t>
            </a:r>
          </a:p>
        </p:txBody>
      </p:sp>
    </p:spTree>
    <p:extLst>
      <p:ext uri="{BB962C8B-B14F-4D97-AF65-F5344CB8AC3E}">
        <p14:creationId xmlns:p14="http://schemas.microsoft.com/office/powerpoint/2010/main" val="3282630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721" y="1959400"/>
            <a:ext cx="8946541" cy="4195481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https://www.scientificamerican.com/article/fracking-can-contaminate-drinking-water/</a:t>
            </a:r>
            <a:r>
              <a:rPr lang="en-US" dirty="0"/>
              <a:t>  Definitely read this article.</a:t>
            </a:r>
          </a:p>
          <a:p>
            <a:r>
              <a:rPr lang="en-US" dirty="0">
                <a:hlinkClick r:id="rId3"/>
              </a:rPr>
              <a:t>https://www.ncbi.nlm.nih.gov/books/NBK201899/</a:t>
            </a:r>
            <a:endParaRPr lang="en-US" dirty="0"/>
          </a:p>
          <a:p>
            <a:r>
              <a:rPr lang="en-US" dirty="0">
                <a:hlinkClick r:id="rId4"/>
              </a:rPr>
              <a:t>https://www.marketplace.org/2016/12/13/sustainability/epa-reverses-stance-fracking-drinking-water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020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And, of course, earthquakes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http://www.commondreams.org/news/2015/04/23/fracking-induced-earthquakes-highlighted-new-usgs-map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5606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http://8020vision.com/wp-content/uploads/2011/04/shale_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46" y="0"/>
            <a:ext cx="9614354" cy="684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249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8" name="Picture 4" descr="http://www.usgs.gov/newsroom/images/2015_06_30/water_use_for_frac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32" y="0"/>
            <a:ext cx="95673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257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http://www.dep.state.pa.us/dep/deputate/minres/oilgas/photogallery/photo13295/2010%20%20Wells%20Drille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32" y="0"/>
            <a:ext cx="9341848" cy="684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447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Today’s oil price: </a:t>
            </a:r>
            <a:r>
              <a:rPr lang="en-US" dirty="0">
                <a:hlinkClick r:id="rId2"/>
              </a:rPr>
              <a:t>http://www.nasdaq.com/markets/crude-oil.aspx</a:t>
            </a:r>
            <a:r>
              <a:rPr lang="en-US" dirty="0"/>
              <a:t> </a:t>
            </a:r>
          </a:p>
          <a:p>
            <a:r>
              <a:rPr lang="en-US" dirty="0"/>
              <a:t>Cost to produce: </a:t>
            </a:r>
            <a:r>
              <a:rPr lang="en-US" dirty="0">
                <a:hlinkClick r:id="rId3"/>
              </a:rPr>
              <a:t>http://money.cnn.com/interactive/economy/the-cost-to-produce-a-barrel-of-oil/index.html?iid=EL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615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Aquifers and </a:t>
            </a:r>
            <a:r>
              <a:rPr lang="en-US" dirty="0" err="1"/>
              <a:t>aquicludes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s://s-media-cache-ak0.pinimg.com/originals/a3/2b/a1/a32ba1dd5d90042c5beadaec375d079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0211"/>
            <a:ext cx="12047830" cy="517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865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 to know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Aquifer, </a:t>
            </a:r>
            <a:r>
              <a:rPr lang="en-US" dirty="0" err="1"/>
              <a:t>aquiclude</a:t>
            </a:r>
            <a:r>
              <a:rPr lang="en-US" dirty="0"/>
              <a:t>, confined aquifer, artesian well, permeability, porosity, cone of depression.</a:t>
            </a:r>
          </a:p>
        </p:txBody>
      </p:sp>
    </p:spTree>
    <p:extLst>
      <p:ext uri="{BB962C8B-B14F-4D97-AF65-F5344CB8AC3E}">
        <p14:creationId xmlns:p14="http://schemas.microsoft.com/office/powerpoint/2010/main" val="134908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a cone of depression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incrediblethings.com/wp-content/uploads/2015/08/dog-cone-with-cat-frie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140" y="1238616"/>
            <a:ext cx="8785860" cy="561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443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BE0F6-A5C3-46CC-8D74-171E6F41C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FEDE52B3-C980-4F9F-802F-2F40C0AD63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228" y="0"/>
            <a:ext cx="7238186" cy="6858000"/>
          </a:xfrm>
        </p:spPr>
      </p:pic>
    </p:spTree>
    <p:extLst>
      <p:ext uri="{BB962C8B-B14F-4D97-AF65-F5344CB8AC3E}">
        <p14:creationId xmlns:p14="http://schemas.microsoft.com/office/powerpoint/2010/main" val="3893487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http://web.mit.edu/12.000/www/m2012/finalwebsite/images/groundwater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32" y="453711"/>
            <a:ext cx="9204688" cy="6404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218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64DBA-9C75-4D44-BAC2-32714F2B2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Ogalla</a:t>
            </a:r>
            <a:r>
              <a:rPr lang="en-US" dirty="0"/>
              <a:t> aquifer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AC214-2D18-48A1-B577-96553AAED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99" y="1764683"/>
            <a:ext cx="6152253" cy="5093317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https://www.climate.gov/news-features/featured-images/national-climate-assessment-great-plains%E2%80%99-ogallala-aquifer-drying-out</a:t>
            </a:r>
            <a:endParaRPr lang="en-US" dirty="0"/>
          </a:p>
          <a:p>
            <a:r>
              <a:rPr lang="en-US" dirty="0">
                <a:hlinkClick r:id="rId3"/>
              </a:rPr>
              <a:t>https://www.myhighplains.com/water-and-drought-on-the-high-plains/the-ogallala-aquifer-when-will-the-wells-run-dry-what-then/</a:t>
            </a:r>
          </a:p>
          <a:p>
            <a:r>
              <a:rPr lang="en-US" dirty="0">
                <a:hlinkClick r:id="rId3"/>
              </a:rPr>
              <a:t>https://www.youtube.com/watch?v=XXFsS94HF08</a:t>
            </a:r>
            <a:endParaRPr lang="en-US" dirty="0"/>
          </a:p>
          <a:p>
            <a:r>
              <a:rPr lang="en-US">
                <a:hlinkClick r:id="rId4"/>
              </a:rPr>
              <a:t>https://www.scientificamerican.com/article/the-ogallala-aquifer/</a:t>
            </a:r>
            <a:endParaRPr lang="en-US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FA3C6306-D8F2-4E4E-8C49-CB267F304F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304" y="0"/>
            <a:ext cx="53016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26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06270" y="1853248"/>
            <a:ext cx="1353722" cy="4149011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https://www.spokesman.com/stories/2013/feb/06/columbia-plateau-aquifers-declining/</a:t>
            </a:r>
            <a:endParaRPr lang="en-US" dirty="0"/>
          </a:p>
          <a:p>
            <a:endParaRPr lang="en-US" dirty="0"/>
          </a:p>
        </p:txBody>
      </p:sp>
      <p:pic>
        <p:nvPicPr>
          <p:cNvPr id="17410" name="Picture 2" descr="http://columbia-institute.org/wsu/documents/columbia_basalts_files/H0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80107"/>
            <a:ext cx="9103679" cy="676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5315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92</TotalTime>
  <Words>354</Words>
  <Application>Microsoft Office PowerPoint</Application>
  <PresentationFormat>Widescreen</PresentationFormat>
  <Paragraphs>39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Century Gothic</vt:lpstr>
      <vt:lpstr>Wingdings 3</vt:lpstr>
      <vt:lpstr>Ion</vt:lpstr>
      <vt:lpstr>Groundwater</vt:lpstr>
      <vt:lpstr>Aquifer!</vt:lpstr>
      <vt:lpstr>Aquifers and aquicludes</vt:lpstr>
      <vt:lpstr>Terms to know</vt:lpstr>
      <vt:lpstr>Not a cone of depression</vt:lpstr>
      <vt:lpstr>PowerPoint Presentation</vt:lpstr>
      <vt:lpstr>PowerPoint Presentation</vt:lpstr>
      <vt:lpstr>Ogalla aquifer</vt:lpstr>
      <vt:lpstr>PowerPoint Presentation</vt:lpstr>
      <vt:lpstr>Connecting streams and groundwater</vt:lpstr>
      <vt:lpstr>Issues with coastal aquifers</vt:lpstr>
      <vt:lpstr>PowerPoint Presentation</vt:lpstr>
      <vt:lpstr>PowerPoint Presentation</vt:lpstr>
      <vt:lpstr>PowerPoint Presentation</vt:lpstr>
      <vt:lpstr>http://www.provo.org/home/showdocument?id=2062 </vt:lpstr>
      <vt:lpstr>What about fracking?</vt:lpstr>
      <vt:lpstr>So?</vt:lpstr>
      <vt:lpstr>PowerPoint Presentation</vt:lpstr>
      <vt:lpstr>PowerPoint Presentation</vt:lpstr>
      <vt:lpstr>PowerPoint Presentation</vt:lpstr>
      <vt:lpstr>And, of course, earthquakes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</dc:creator>
  <cp:lastModifiedBy>Robert Hickey</cp:lastModifiedBy>
  <cp:revision>15</cp:revision>
  <dcterms:created xsi:type="dcterms:W3CDTF">2016-02-05T18:39:12Z</dcterms:created>
  <dcterms:modified xsi:type="dcterms:W3CDTF">2023-10-24T20:35:56Z</dcterms:modified>
</cp:coreProperties>
</file>