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99"/>
  </p:notesMasterIdLst>
  <p:sldIdLst>
    <p:sldId id="256" r:id="rId2"/>
    <p:sldId id="341" r:id="rId3"/>
    <p:sldId id="270" r:id="rId4"/>
    <p:sldId id="268" r:id="rId5"/>
    <p:sldId id="276" r:id="rId6"/>
    <p:sldId id="269" r:id="rId7"/>
    <p:sldId id="272" r:id="rId8"/>
    <p:sldId id="273" r:id="rId9"/>
    <p:sldId id="357" r:id="rId10"/>
    <p:sldId id="271" r:id="rId11"/>
    <p:sldId id="257" r:id="rId12"/>
    <p:sldId id="287" r:id="rId13"/>
    <p:sldId id="283" r:id="rId14"/>
    <p:sldId id="284" r:id="rId15"/>
    <p:sldId id="304" r:id="rId16"/>
    <p:sldId id="305" r:id="rId17"/>
    <p:sldId id="308" r:id="rId18"/>
    <p:sldId id="285" r:id="rId19"/>
    <p:sldId id="286" r:id="rId20"/>
    <p:sldId id="306" r:id="rId21"/>
    <p:sldId id="307" r:id="rId22"/>
    <p:sldId id="288" r:id="rId23"/>
    <p:sldId id="277" r:id="rId24"/>
    <p:sldId id="344" r:id="rId25"/>
    <p:sldId id="289" r:id="rId26"/>
    <p:sldId id="301" r:id="rId27"/>
    <p:sldId id="290" r:id="rId28"/>
    <p:sldId id="258" r:id="rId29"/>
    <p:sldId id="259" r:id="rId30"/>
    <p:sldId id="279" r:id="rId31"/>
    <p:sldId id="291" r:id="rId32"/>
    <p:sldId id="280" r:id="rId33"/>
    <p:sldId id="292" r:id="rId34"/>
    <p:sldId id="309" r:id="rId35"/>
    <p:sldId id="293" r:id="rId36"/>
    <p:sldId id="278" r:id="rId37"/>
    <p:sldId id="295" r:id="rId38"/>
    <p:sldId id="294" r:id="rId39"/>
    <p:sldId id="281" r:id="rId40"/>
    <p:sldId id="282" r:id="rId41"/>
    <p:sldId id="296" r:id="rId42"/>
    <p:sldId id="297" r:id="rId43"/>
    <p:sldId id="302" r:id="rId44"/>
    <p:sldId id="303" r:id="rId45"/>
    <p:sldId id="356" r:id="rId46"/>
    <p:sldId id="298" r:id="rId47"/>
    <p:sldId id="299" r:id="rId48"/>
    <p:sldId id="300" r:id="rId49"/>
    <p:sldId id="310" r:id="rId50"/>
    <p:sldId id="311" r:id="rId51"/>
    <p:sldId id="312" r:id="rId52"/>
    <p:sldId id="313" r:id="rId53"/>
    <p:sldId id="314" r:id="rId54"/>
    <p:sldId id="315" r:id="rId55"/>
    <p:sldId id="318" r:id="rId56"/>
    <p:sldId id="319" r:id="rId57"/>
    <p:sldId id="317" r:id="rId58"/>
    <p:sldId id="316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39" r:id="rId79"/>
    <p:sldId id="340" r:id="rId80"/>
    <p:sldId id="342" r:id="rId81"/>
    <p:sldId id="343" r:id="rId82"/>
    <p:sldId id="345" r:id="rId83"/>
    <p:sldId id="265" r:id="rId84"/>
    <p:sldId id="266" r:id="rId85"/>
    <p:sldId id="267" r:id="rId86"/>
    <p:sldId id="346" r:id="rId87"/>
    <p:sldId id="347" r:id="rId88"/>
    <p:sldId id="348" r:id="rId89"/>
    <p:sldId id="349" r:id="rId90"/>
    <p:sldId id="350" r:id="rId91"/>
    <p:sldId id="351" r:id="rId92"/>
    <p:sldId id="352" r:id="rId93"/>
    <p:sldId id="274" r:id="rId94"/>
    <p:sldId id="275" r:id="rId95"/>
    <p:sldId id="353" r:id="rId96"/>
    <p:sldId id="354" r:id="rId97"/>
    <p:sldId id="355" r:id="rId9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1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57B5E-09FE-4AFE-A139-CDA492CB4642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7E6C0-F048-417B-B147-E19B2B889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2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Answer: 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F4CCF8-79B4-4F92-BAEA-223B038C474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148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740160-1EEF-473D-937D-0085280FAD9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456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5823-D6A0-4C28-9B96-6AA80FD377D2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760-1BA5-4658-B2A1-9ED309A6D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710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5823-D6A0-4C28-9B96-6AA80FD377D2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760-1BA5-4658-B2A1-9ED309A6D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0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5823-D6A0-4C28-9B96-6AA80FD377D2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760-1BA5-4658-B2A1-9ED309A6D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64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5823-D6A0-4C28-9B96-6AA80FD377D2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760-1BA5-4658-B2A1-9ED309A6DE7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3548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5823-D6A0-4C28-9B96-6AA80FD377D2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760-1BA5-4658-B2A1-9ED309A6D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41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5823-D6A0-4C28-9B96-6AA80FD377D2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760-1BA5-4658-B2A1-9ED309A6D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23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5823-D6A0-4C28-9B96-6AA80FD377D2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760-1BA5-4658-B2A1-9ED309A6D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57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5823-D6A0-4C28-9B96-6AA80FD377D2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760-1BA5-4658-B2A1-9ED309A6D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71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5823-D6A0-4C28-9B96-6AA80FD377D2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760-1BA5-4658-B2A1-9ED309A6D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475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5823-D6A0-4C28-9B96-6AA80FD377D2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760-1BA5-4658-B2A1-9ED309A6D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5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5823-D6A0-4C28-9B96-6AA80FD377D2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760-1BA5-4658-B2A1-9ED309A6D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09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5823-D6A0-4C28-9B96-6AA80FD377D2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760-1BA5-4658-B2A1-9ED309A6D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07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5823-D6A0-4C28-9B96-6AA80FD377D2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760-1BA5-4658-B2A1-9ED309A6D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3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5823-D6A0-4C28-9B96-6AA80FD377D2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760-1BA5-4658-B2A1-9ED309A6D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96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5823-D6A0-4C28-9B96-6AA80FD377D2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760-1BA5-4658-B2A1-9ED309A6D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83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5823-D6A0-4C28-9B96-6AA80FD377D2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760-1BA5-4658-B2A1-9ED309A6D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1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5823-D6A0-4C28-9B96-6AA80FD377D2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760-1BA5-4658-B2A1-9ED309A6D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82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AB85823-D6A0-4C28-9B96-6AA80FD377D2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4E9E760-1BA5-4658-B2A1-9ED309A6D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916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pmm.nasa.gov/education/videos/earths-water-cycle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n.com/2020/10/05/weather/cape-town-celebration-water-drought/index.html" TargetMode="External"/><Relationship Id="rId2" Type="http://schemas.openxmlformats.org/officeDocument/2006/relationships/hyperlink" Target="http://www.iflscience.com/environment/cape-town-might-soon-become-the-first-city-in-the-world-to-run-out-of-wat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nn.com/2022/07/10/us/west-water-crisis-property-rights-climate/index.html" TargetMode="External"/><Relationship Id="rId5" Type="http://schemas.openxmlformats.org/officeDocument/2006/relationships/hyperlink" Target="https://www.thetrumpet.com/26080-the-western-us-is-running-out-of-water" TargetMode="External"/><Relationship Id="rId4" Type="http://schemas.openxmlformats.org/officeDocument/2006/relationships/hyperlink" Target="https://www.unep.org/news-and-stories/story/climate-dries-american-west-faces-power-and-water-shortages-experts-warn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eather.com/news/weather/news/flooded-mississippi-meramec-rivers-satellite-nasa" TargetMode="External"/><Relationship Id="rId2" Type="http://schemas.openxmlformats.org/officeDocument/2006/relationships/hyperlink" Target="http://earthobservatory.nasa.gov/IOTD/view.php?id=5422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deeply.com/water/articles/2017/06/14/oroville-dam-incident-explained-what-happened-why-and-whats-next" TargetMode="External"/><Relationship Id="rId2" Type="http://schemas.openxmlformats.org/officeDocument/2006/relationships/hyperlink" Target="https://nypost.com/2017/02/14/nearly-200000-face-pure-chaos-after-california-dam-breach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fchronicle.com/bayarea/article/Riverbanks-collapse-after-Oroville-Dam-spillway-10976144.php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eattletimes.com/seattle-news/did-development-logging-set-the-stage-for-disaster/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670" y="518193"/>
            <a:ext cx="9144000" cy="1641490"/>
          </a:xfrm>
        </p:spPr>
        <p:txBody>
          <a:bodyPr/>
          <a:lstStyle/>
          <a:p>
            <a:r>
              <a:rPr lang="en-US" dirty="0"/>
              <a:t>Water!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Here we start looking at the interface between the atmosphere and geology.  Which will be the focus for the rest of the quarter.</a:t>
            </a:r>
          </a:p>
        </p:txBody>
      </p:sp>
    </p:spTree>
    <p:extLst>
      <p:ext uri="{BB962C8B-B14F-4D97-AF65-F5344CB8AC3E}">
        <p14:creationId xmlns:p14="http://schemas.microsoft.com/office/powerpoint/2010/main" val="3340635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762000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http://pmm.nasa.gov/education/videos/earths-water-cycle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942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We’ve already talked about oceans a bit.  </a:t>
            </a:r>
            <a:r>
              <a:rPr lang="en-US" dirty="0" err="1"/>
              <a:t>Howsabout</a:t>
            </a:r>
            <a:r>
              <a:rPr lang="en-US" dirty="0"/>
              <a:t> streams?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(and lakes) – basically, any surface water.</a:t>
            </a:r>
          </a:p>
          <a:p>
            <a:pPr lvl="1"/>
            <a:r>
              <a:rPr lang="en-US" dirty="0"/>
              <a:t>Ephemeral (only water during occasional rains)</a:t>
            </a:r>
          </a:p>
          <a:p>
            <a:pPr lvl="1"/>
            <a:r>
              <a:rPr lang="en-US" dirty="0"/>
              <a:t>Intermittent (wet and dry seasons)</a:t>
            </a:r>
          </a:p>
          <a:p>
            <a:pPr lvl="1"/>
            <a:r>
              <a:rPr lang="en-US" dirty="0"/>
              <a:t>Perennial (water all year)</a:t>
            </a:r>
          </a:p>
          <a:p>
            <a:r>
              <a:rPr lang="en-US" dirty="0"/>
              <a:t>Some important concepts</a:t>
            </a:r>
          </a:p>
          <a:p>
            <a:r>
              <a:rPr lang="en-US" dirty="0"/>
              <a:t>Start with stream evolution</a:t>
            </a:r>
          </a:p>
          <a:p>
            <a:pPr lvl="1"/>
            <a:r>
              <a:rPr lang="en-US" dirty="0"/>
              <a:t>Small, high velocity in mountains</a:t>
            </a:r>
          </a:p>
          <a:p>
            <a:pPr lvl="1"/>
            <a:r>
              <a:rPr lang="en-US" dirty="0"/>
              <a:t>Carves a floodplain</a:t>
            </a:r>
          </a:p>
          <a:p>
            <a:pPr lvl="1"/>
            <a:r>
              <a:rPr lang="en-US" dirty="0"/>
              <a:t>Eventually, a mature stream with a large floodplain</a:t>
            </a:r>
          </a:p>
        </p:txBody>
      </p:sp>
    </p:spTree>
    <p:extLst>
      <p:ext uri="{BB962C8B-B14F-4D97-AF65-F5344CB8AC3E}">
        <p14:creationId xmlns:p14="http://schemas.microsoft.com/office/powerpoint/2010/main" val="1861432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Youthful stream:  V shaped valley, stream occupies all of valley bottom.  Straight. </a:t>
            </a:r>
          </a:p>
          <a:p>
            <a:r>
              <a:rPr lang="en-US" dirty="0"/>
              <a:t>Mature stream – floodplain developed.  Meanders utilize most of floodplain</a:t>
            </a:r>
          </a:p>
          <a:p>
            <a:r>
              <a:rPr lang="en-US" dirty="0"/>
              <a:t>Old age – floodplain MUCH larger than meanders (stream uses only a small part of the floodplain.</a:t>
            </a:r>
          </a:p>
        </p:txBody>
      </p:sp>
    </p:spTree>
    <p:extLst>
      <p:ext uri="{BB962C8B-B14F-4D97-AF65-F5344CB8AC3E}">
        <p14:creationId xmlns:p14="http://schemas.microsoft.com/office/powerpoint/2010/main" val="424627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scienceclarified.com/landforms/images/ueol_03_img01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288" y="47814"/>
            <a:ext cx="5903051" cy="660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teara.govt.nz/files/di-13112-en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241" y="-84447"/>
            <a:ext cx="3413760" cy="694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141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Youth!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images2.pics4learning.com/catalog/n/nat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6072186" cy="428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personal.kent.edu/%7Ecschweit/Stark/Romaniastrea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663" y="39686"/>
            <a:ext cx="6044337" cy="40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254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574" y="43798"/>
            <a:ext cx="4665076" cy="681420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7"/>
            <a:ext cx="5177790" cy="686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1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0"/>
            <a:ext cx="5429250" cy="68295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02" y="167262"/>
            <a:ext cx="4998248" cy="66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94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26" y="232414"/>
            <a:ext cx="10563434" cy="6625586"/>
          </a:xfrm>
        </p:spPr>
      </p:pic>
    </p:spTree>
    <p:extLst>
      <p:ext uri="{BB962C8B-B14F-4D97-AF65-F5344CB8AC3E}">
        <p14:creationId xmlns:p14="http://schemas.microsoft.com/office/powerpoint/2010/main" val="2591441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" y="73819"/>
            <a:ext cx="2339340" cy="776288"/>
          </a:xfrm>
        </p:spPr>
        <p:txBody>
          <a:bodyPr>
            <a:normAutofit fontScale="90000"/>
          </a:bodyPr>
          <a:lstStyle/>
          <a:p>
            <a:r>
              <a:rPr lang="en-US" dirty="0"/>
              <a:t>mature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http://geologycafe.com/images/floodplain_plac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847054"/>
            <a:ext cx="10420350" cy="601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943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Mature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http://faculty.ccc.edu/cdl/Courses/geology201/labs/streams/images/stream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9656"/>
            <a:ext cx="6046470" cy="433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uwgb.edu/dutchs/geophoto/fluvial/Oldag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340" y="1587"/>
            <a:ext cx="6042660" cy="453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681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B033E-2716-4225-A253-E79F4F8B2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43D11-37E5-469F-BB64-13C27C907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Newsbreak:  we mentioned the importance of water yesterday: </a:t>
            </a:r>
            <a:r>
              <a:rPr lang="en-US" dirty="0">
                <a:hlinkClick r:id="rId2"/>
              </a:rPr>
              <a:t>http://www.iflscience.com/environment/cape-town-might-soon-become-the-first-city-in-the-world-to-run-out-of-water/</a:t>
            </a:r>
            <a:endParaRPr lang="en-US" dirty="0"/>
          </a:p>
          <a:p>
            <a:r>
              <a:rPr lang="en-US" dirty="0">
                <a:hlinkClick r:id="rId3"/>
              </a:rPr>
              <a:t>https://www.cnn.com/2020/10/05/weather/cape-town-celebration-water-drought/index.html</a:t>
            </a:r>
            <a:endParaRPr lang="en-US" dirty="0"/>
          </a:p>
          <a:p>
            <a:r>
              <a:rPr lang="en-US" dirty="0">
                <a:hlinkClick r:id="rId4"/>
              </a:rPr>
              <a:t>https://www.unep.org/news-and-stories/story/climate-dries-american-west-faces-power-and-water-shortages-experts-warn</a:t>
            </a:r>
            <a:endParaRPr lang="en-US" dirty="0"/>
          </a:p>
          <a:p>
            <a:r>
              <a:rPr lang="en-US" dirty="0">
                <a:hlinkClick r:id="rId5"/>
              </a:rPr>
              <a:t>https://www.thetrumpet.com/26080-the-western-us-is-running-out-of-water</a:t>
            </a:r>
            <a:endParaRPr lang="en-US" dirty="0"/>
          </a:p>
          <a:p>
            <a:r>
              <a:rPr lang="en-US" dirty="0">
                <a:hlinkClick r:id="rId6"/>
              </a:rPr>
              <a:t>https://www.cnn.com/2022/07/10/us/west-water-crisis-property-rights-climate/index.html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762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34"/>
            <a:ext cx="9944100" cy="6815166"/>
          </a:xfrm>
        </p:spPr>
      </p:pic>
    </p:spTree>
    <p:extLst>
      <p:ext uri="{BB962C8B-B14F-4D97-AF65-F5344CB8AC3E}">
        <p14:creationId xmlns:p14="http://schemas.microsoft.com/office/powerpoint/2010/main" val="1708308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257"/>
            <a:ext cx="9906000" cy="6795743"/>
          </a:xfrm>
        </p:spPr>
      </p:pic>
    </p:spTree>
    <p:extLst>
      <p:ext uri="{BB962C8B-B14F-4D97-AF65-F5344CB8AC3E}">
        <p14:creationId xmlns:p14="http://schemas.microsoft.com/office/powerpoint/2010/main" val="3419809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Mississippi is probably the best example in the US.</a:t>
            </a:r>
          </a:p>
        </p:txBody>
      </p:sp>
    </p:spTree>
    <p:extLst>
      <p:ext uri="{BB962C8B-B14F-4D97-AF65-F5344CB8AC3E}">
        <p14:creationId xmlns:p14="http://schemas.microsoft.com/office/powerpoint/2010/main" val="1423684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Parts to a stream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V-shaped valley</a:t>
            </a:r>
          </a:p>
          <a:p>
            <a:r>
              <a:rPr lang="en-US" dirty="0"/>
              <a:t>Floodplain</a:t>
            </a:r>
          </a:p>
          <a:p>
            <a:r>
              <a:rPr lang="en-US" dirty="0"/>
              <a:t>Meanders</a:t>
            </a:r>
          </a:p>
          <a:p>
            <a:r>
              <a:rPr lang="en-US" dirty="0"/>
              <a:t>Oxbow lakes</a:t>
            </a:r>
          </a:p>
          <a:p>
            <a:r>
              <a:rPr lang="en-US" dirty="0"/>
              <a:t>Meander scars</a:t>
            </a:r>
          </a:p>
          <a:p>
            <a:r>
              <a:rPr lang="en-US" dirty="0"/>
              <a:t>Levees</a:t>
            </a:r>
          </a:p>
          <a:p>
            <a:r>
              <a:rPr lang="en-US" dirty="0"/>
              <a:t>Entrenched meanders</a:t>
            </a:r>
          </a:p>
          <a:p>
            <a:endParaRPr lang="en-US" dirty="0"/>
          </a:p>
          <a:p>
            <a:r>
              <a:rPr lang="en-US" dirty="0"/>
              <a:t>GE – go look at examples of all these.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179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4A67A-0F70-4191-893E-6E97957EF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6D4A5-C0D1-49B4-8614-E69F3FC73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Head to GE and look at examples of stream types.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418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</p:spPr>
        <p:txBody>
          <a:bodyPr>
            <a:normAutofit fontScale="90000"/>
          </a:bodyPr>
          <a:lstStyle/>
          <a:p>
            <a:r>
              <a:rPr lang="en-US" dirty="0"/>
              <a:t>Entrenched meanders.  San Juan River, 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http://geotripperimages.com/Erosional_Processes/DSC05032%20Goosenecks%20of%20the%20San%20Juan%20Ri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670" y="833671"/>
            <a:ext cx="7974330" cy="598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071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86" y="80010"/>
            <a:ext cx="9966273" cy="6800795"/>
          </a:xfrm>
        </p:spPr>
      </p:pic>
    </p:spTree>
    <p:extLst>
      <p:ext uri="{BB962C8B-B14F-4D97-AF65-F5344CB8AC3E}">
        <p14:creationId xmlns:p14="http://schemas.microsoft.com/office/powerpoint/2010/main" val="3203620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GE. San Juan river, UT.  Canyonlands.  Grand Canyon.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called river rejuvenation – thank plate tectonics!</a:t>
            </a:r>
          </a:p>
        </p:txBody>
      </p:sp>
      <p:pic>
        <p:nvPicPr>
          <p:cNvPr id="6146" name="Picture 2" descr="https://classconnection.s3.amazonaws.com/221/flashcards/2900221/jpg/meander-entrenched-13E8AA99E082F8C2D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070" y="2245507"/>
            <a:ext cx="4773930" cy="461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184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 gradient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Slope.  Rise/run.  The steeper the slope, the faster the stream.</a:t>
            </a:r>
          </a:p>
          <a:p>
            <a:r>
              <a:rPr lang="en-US" dirty="0"/>
              <a:t>Also known as the stream gradient.</a:t>
            </a:r>
          </a:p>
        </p:txBody>
      </p:sp>
    </p:spTree>
    <p:extLst>
      <p:ext uri="{BB962C8B-B14F-4D97-AF65-F5344CB8AC3E}">
        <p14:creationId xmlns:p14="http://schemas.microsoft.com/office/powerpoint/2010/main" val="2772982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Velocity within a stream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variables</a:t>
            </a:r>
          </a:p>
          <a:p>
            <a:pPr lvl="1"/>
            <a:r>
              <a:rPr lang="en-US" dirty="0"/>
              <a:t>Stream gradient</a:t>
            </a:r>
          </a:p>
          <a:p>
            <a:pPr lvl="1"/>
            <a:r>
              <a:rPr lang="en-US" dirty="0"/>
              <a:t>Curvature</a:t>
            </a:r>
          </a:p>
          <a:p>
            <a:pPr lvl="1"/>
            <a:r>
              <a:rPr lang="en-US" dirty="0"/>
              <a:t>friction</a:t>
            </a:r>
          </a:p>
        </p:txBody>
      </p:sp>
    </p:spTree>
    <p:extLst>
      <p:ext uri="{BB962C8B-B14F-4D97-AF65-F5344CB8AC3E}">
        <p14:creationId xmlns:p14="http://schemas.microsoft.com/office/powerpoint/2010/main" val="53119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Open Sans Light" pitchFamily="34" charset="0"/>
                <a:cs typeface="Open Sans Light" pitchFamily="34" charset="0"/>
              </a:rPr>
              <a:t>Water cycle.  Know all the terms on this figure.</a:t>
            </a:r>
            <a:endParaRPr lang="en-US" sz="3200" dirty="0">
              <a:solidFill>
                <a:schemeClr val="bg1"/>
              </a:solidFill>
              <a:latin typeface="Open Sans Light" pitchFamily="34" charset="0"/>
              <a:cs typeface="Open Sans Light" pitchFamily="34" charset="0"/>
            </a:endParaRPr>
          </a:p>
        </p:txBody>
      </p:sp>
      <p:pic>
        <p:nvPicPr>
          <p:cNvPr id="4" name="Picture 2" descr="infographic_1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530" y="584775"/>
            <a:ext cx="7608008" cy="626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37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opentextbc.ca/geology/wp-content/uploads/sites/110/2015/08/relative-velocity-of-stream-fl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1872"/>
            <a:ext cx="12192000" cy="459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279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Explain pattern of stream velocity and why.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articles.extension.org/sites/default/files/w/7/7d/StreamVeloc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998" y="2743200"/>
            <a:ext cx="5985002" cy="395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163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Cut banks and point bars.</a:t>
            </a:r>
          </a:p>
        </p:txBody>
      </p:sp>
      <p:pic>
        <p:nvPicPr>
          <p:cNvPr id="9218" name="Picture 2" descr="Image result for images cut ba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2360679"/>
            <a:ext cx="5326924" cy="449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und.edu/dept/undar/pics/elbee-cutbank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24" y="0"/>
            <a:ext cx="6583680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710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s://upload.wikimedia.org/wikipedia/commons/9/93/Namoi-River-sand-ba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60" y="5999"/>
            <a:ext cx="9132480" cy="685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592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93" y="-8264"/>
            <a:ext cx="5149697" cy="6866264"/>
          </a:xfrm>
        </p:spPr>
      </p:pic>
    </p:spTree>
    <p:extLst>
      <p:ext uri="{BB962C8B-B14F-4D97-AF65-F5344CB8AC3E}">
        <p14:creationId xmlns:p14="http://schemas.microsoft.com/office/powerpoint/2010/main" val="3133053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more GE.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649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Sediment load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Dissolved load</a:t>
            </a:r>
          </a:p>
          <a:p>
            <a:r>
              <a:rPr lang="en-US" dirty="0"/>
              <a:t>Suspended load</a:t>
            </a:r>
          </a:p>
          <a:p>
            <a:r>
              <a:rPr lang="en-US" dirty="0"/>
              <a:t>Bed load</a:t>
            </a:r>
          </a:p>
          <a:p>
            <a:pPr lvl="1"/>
            <a:r>
              <a:rPr lang="en-US" dirty="0"/>
              <a:t>Rolling</a:t>
            </a:r>
          </a:p>
          <a:p>
            <a:pPr lvl="1"/>
            <a:r>
              <a:rPr lang="en-US" dirty="0"/>
              <a:t>saltation</a:t>
            </a:r>
          </a:p>
        </p:txBody>
      </p:sp>
    </p:spTree>
    <p:extLst>
      <p:ext uri="{BB962C8B-B14F-4D97-AF65-F5344CB8AC3E}">
        <p14:creationId xmlns:p14="http://schemas.microsoft.com/office/powerpoint/2010/main" val="9169339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allaboutfreebooks.com/wp-content/uploads/2014/09/Fg14_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40201" cy="296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geol.umd.edu/%7Epiccoli/100/Image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760" y="3191120"/>
            <a:ext cx="8397240" cy="366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677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70" y="365125"/>
            <a:ext cx="10793730" cy="4081145"/>
          </a:xfrm>
        </p:spPr>
        <p:txBody>
          <a:bodyPr>
            <a:normAutofit/>
          </a:bodyPr>
          <a:lstStyle/>
          <a:p>
            <a:r>
              <a:rPr lang="en-US" dirty="0"/>
              <a:t>The size of the particles at the bottom of the stream tells you a lot about how fast a stream can/does move.  Particularly, max speed.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061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s://upload.wikimedia.org/wikipedia/commons/1/10/Skawa_River%2C_Poland%2C_flood_2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88" y="251505"/>
            <a:ext cx="9328241" cy="655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990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030" y="182880"/>
            <a:ext cx="1176147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latin typeface="Open Sans Light" pitchFamily="34" charset="0"/>
              </a:rPr>
              <a:t>Surface water is any body of water found above ground, such as oceans, rivers, and lakes.</a:t>
            </a:r>
          </a:p>
          <a:p>
            <a:pPr lvl="0" algn="ctr"/>
            <a:endParaRPr lang="en-US" sz="3600" dirty="0">
              <a:latin typeface="Open Sans Light" pitchFamily="34" charset="0"/>
              <a:cs typeface="Open Sans Light" pitchFamily="34" charset="0"/>
            </a:endParaRPr>
          </a:p>
          <a:p>
            <a:pPr lvl="0" algn="ctr"/>
            <a:endParaRPr lang="en-US" sz="3600" dirty="0">
              <a:latin typeface="Open Sans Light" pitchFamily="34" charset="0"/>
              <a:cs typeface="Open Sans Light" pitchFamily="34" charset="0"/>
            </a:endParaRPr>
          </a:p>
          <a:p>
            <a:pPr lvl="0" algn="ctr"/>
            <a:r>
              <a:rPr lang="en-US" sz="3600" dirty="0">
                <a:latin typeface="Open Sans Light" pitchFamily="34" charset="0"/>
                <a:cs typeface="Open Sans Light" pitchFamily="34" charset="0"/>
              </a:rPr>
              <a:t>Groundwater is found below the surface of the earth</a:t>
            </a:r>
          </a:p>
          <a:p>
            <a:pPr lvl="0" algn="ctr"/>
            <a:endParaRPr lang="en-US" sz="3600" dirty="0">
              <a:latin typeface="Open Sans Light" pitchFamily="34" charset="0"/>
              <a:cs typeface="Open Sans Light" pitchFamily="34" charset="0"/>
            </a:endParaRPr>
          </a:p>
          <a:p>
            <a:pPr lvl="0" algn="ctr"/>
            <a:endParaRPr lang="en-US" sz="3600" dirty="0">
              <a:latin typeface="Open Sans Light" pitchFamily="34" charset="0"/>
              <a:cs typeface="Open Sans Light" pitchFamily="34" charset="0"/>
            </a:endParaRPr>
          </a:p>
          <a:p>
            <a:pPr lvl="0" algn="ctr"/>
            <a:r>
              <a:rPr lang="en-US" sz="3600" dirty="0">
                <a:latin typeface="Open Sans Light" pitchFamily="34" charset="0"/>
                <a:cs typeface="Open Sans Light" pitchFamily="34" charset="0"/>
              </a:rPr>
              <a:t>Atmospheric water is in the atmosphere.</a:t>
            </a:r>
          </a:p>
          <a:p>
            <a:endParaRPr lang="en-US" dirty="0">
              <a:latin typeface="Open Sans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1322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://elearning.stkc.go.th/lms/html/earth_science/LOcanada3/303/images/3_3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1495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webspace.ship.edu/cjwolt/geology/slides/jpg/str0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30" y="2190925"/>
            <a:ext cx="6464209" cy="4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722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I know these are stream transported?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s://seekraz.files.wordpress.com/2012/04/little-cottonwood-canyon-stream-bed-april-2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269434"/>
            <a:ext cx="7448550" cy="558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0263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www.krisweb.com/hydrol/nrdc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4" y="0"/>
            <a:ext cx="9725025" cy="672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1239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Potholes!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81" y="1237078"/>
            <a:ext cx="8237220" cy="5620922"/>
          </a:xfrm>
        </p:spPr>
      </p:pic>
    </p:spTree>
    <p:extLst>
      <p:ext uri="{BB962C8B-B14F-4D97-AF65-F5344CB8AC3E}">
        <p14:creationId xmlns:p14="http://schemas.microsoft.com/office/powerpoint/2010/main" val="14843327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79" y="67211"/>
            <a:ext cx="5093091" cy="6790789"/>
          </a:xfrm>
        </p:spPr>
      </p:pic>
    </p:spTree>
    <p:extLst>
      <p:ext uri="{BB962C8B-B14F-4D97-AF65-F5344CB8AC3E}">
        <p14:creationId xmlns:p14="http://schemas.microsoft.com/office/powerpoint/2010/main" val="8360896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F737E-3023-4BDF-B1BC-18AC4571C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ree, nature, outdoor, water&#10;&#10;Description automatically generated">
            <a:extLst>
              <a:ext uri="{FF2B5EF4-FFF2-40B4-BE49-F238E27FC236}">
                <a16:creationId xmlns:a16="http://schemas.microsoft.com/office/drawing/2014/main" id="{EBC7DF9D-4764-4640-9DB1-C1A103701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765" y="-19868"/>
            <a:ext cx="5622235" cy="6877868"/>
          </a:xfrm>
        </p:spPr>
      </p:pic>
    </p:spTree>
    <p:extLst>
      <p:ext uri="{BB962C8B-B14F-4D97-AF65-F5344CB8AC3E}">
        <p14:creationId xmlns:p14="http://schemas.microsoft.com/office/powerpoint/2010/main" val="262083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FLOODS!!!!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Yup.  Rivers flood.  It’s natural and normal.  Though, probably becoming more normal as extreme weather increases.  Why is this?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3765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upload.wikimedia.org/wikipedia/commons/2/20/Snoqualmie_Falls,_Snoqualmie,_W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46" y="-4764"/>
            <a:ext cx="10269673" cy="684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5319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Jan. 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i0.wp.com/www.livingsnoqualmie.com/wp-content/uploads/2015/01/falls-15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833" y="365125"/>
            <a:ext cx="8657167" cy="64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4453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media.cleveland.com/nationworld_impact/photo/mississippi-river-flooding-955b323bc2eb2f8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4620"/>
            <a:ext cx="6281202" cy="418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napcache.boston.com/universal/site_graphics/blogs/bigpicture/mississippi_river_flooding/bp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38" y="0"/>
            <a:ext cx="5918062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897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Fresh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Basically, anything liquid or ice that isn’t too salty to use.</a:t>
            </a:r>
          </a:p>
          <a:p>
            <a:r>
              <a:rPr lang="en-US" dirty="0"/>
              <a:t>We also include atmospheric water, though by volume, it isn’t much.</a:t>
            </a:r>
          </a:p>
        </p:txBody>
      </p:sp>
    </p:spTree>
    <p:extLst>
      <p:ext uri="{BB962C8B-B14F-4D97-AF65-F5344CB8AC3E}">
        <p14:creationId xmlns:p14="http://schemas.microsoft.com/office/powerpoint/2010/main" val="35533535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http://earthobservatory.nasa.gov/IOTD/view.php?id=5422</a:t>
            </a:r>
            <a:endParaRPr lang="en-US" dirty="0"/>
          </a:p>
          <a:p>
            <a:pPr lvl="1"/>
            <a:r>
              <a:rPr lang="en-US" dirty="0"/>
              <a:t>Check out the GE files there.</a:t>
            </a:r>
          </a:p>
          <a:p>
            <a:r>
              <a:rPr lang="en-US" dirty="0">
                <a:hlinkClick r:id="rId3"/>
              </a:rPr>
              <a:t>https://weather.com/news/weather/news/flooded-mississippi-meramec-rivers-satellite-nasa</a:t>
            </a:r>
            <a:r>
              <a:rPr lang="en-US" dirty="0"/>
              <a:t> (2015/2016)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2666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what about gorgeous Venice?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94" y="1456451"/>
            <a:ext cx="7202065" cy="5401549"/>
          </a:xfrm>
        </p:spPr>
      </p:pic>
    </p:spTree>
    <p:extLst>
      <p:ext uri="{BB962C8B-B14F-4D97-AF65-F5344CB8AC3E}">
        <p14:creationId xmlns:p14="http://schemas.microsoft.com/office/powerpoint/2010/main" val="19159285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66" y="32600"/>
            <a:ext cx="9100533" cy="6825400"/>
          </a:xfrm>
        </p:spPr>
      </p:pic>
    </p:spTree>
    <p:extLst>
      <p:ext uri="{BB962C8B-B14F-4D97-AF65-F5344CB8AC3E}">
        <p14:creationId xmlns:p14="http://schemas.microsoft.com/office/powerpoint/2010/main" val="30600921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22" y="15202"/>
            <a:ext cx="5132098" cy="6842798"/>
          </a:xfrm>
        </p:spPr>
      </p:pic>
    </p:spTree>
    <p:extLst>
      <p:ext uri="{BB962C8B-B14F-4D97-AF65-F5344CB8AC3E}">
        <p14:creationId xmlns:p14="http://schemas.microsoft.com/office/powerpoint/2010/main" val="4861917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 there was the winter of 2012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63133"/>
            <a:ext cx="9220200" cy="5494867"/>
          </a:xfrm>
        </p:spPr>
      </p:pic>
    </p:spTree>
    <p:extLst>
      <p:ext uri="{BB962C8B-B14F-4D97-AF65-F5344CB8AC3E}">
        <p14:creationId xmlns:p14="http://schemas.microsoft.com/office/powerpoint/2010/main" val="25015246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60" y="56735"/>
            <a:ext cx="10455359" cy="6801265"/>
          </a:xfrm>
        </p:spPr>
      </p:pic>
    </p:spTree>
    <p:extLst>
      <p:ext uri="{BB962C8B-B14F-4D97-AF65-F5344CB8AC3E}">
        <p14:creationId xmlns:p14="http://schemas.microsoft.com/office/powerpoint/2010/main" val="6383037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-12563"/>
            <a:ext cx="11336428" cy="6870563"/>
          </a:xfrm>
        </p:spPr>
      </p:pic>
    </p:spTree>
    <p:extLst>
      <p:ext uri="{BB962C8B-B14F-4D97-AF65-F5344CB8AC3E}">
        <p14:creationId xmlns:p14="http://schemas.microsoft.com/office/powerpoint/2010/main" val="22717183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25" y="0"/>
            <a:ext cx="6730975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6514"/>
            <a:ext cx="6415315" cy="481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189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708"/>
            <a:ext cx="10717530" cy="6755292"/>
          </a:xfrm>
        </p:spPr>
      </p:pic>
    </p:spTree>
    <p:extLst>
      <p:ext uri="{BB962C8B-B14F-4D97-AF65-F5344CB8AC3E}">
        <p14:creationId xmlns:p14="http://schemas.microsoft.com/office/powerpoint/2010/main" val="30083780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then there’s CA.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0" y="14948"/>
            <a:ext cx="4669568" cy="6843052"/>
          </a:xfrm>
        </p:spPr>
      </p:pic>
      <p:sp>
        <p:nvSpPr>
          <p:cNvPr id="5" name="TextBox 4"/>
          <p:cNvSpPr txBox="1"/>
          <p:nvPr/>
        </p:nvSpPr>
        <p:spPr>
          <a:xfrm>
            <a:off x="594360" y="1690688"/>
            <a:ext cx="6423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10-day storm.  Feb 1986</a:t>
            </a:r>
          </a:p>
          <a:p>
            <a:r>
              <a:rPr lang="en-US" dirty="0"/>
              <a:t>Start at the Russian River, then on to the</a:t>
            </a:r>
          </a:p>
          <a:p>
            <a:r>
              <a:rPr lang="en-US" dirty="0" err="1"/>
              <a:t>Feather,Yuba</a:t>
            </a:r>
            <a:r>
              <a:rPr lang="en-US" dirty="0"/>
              <a:t>/American rivers</a:t>
            </a:r>
          </a:p>
        </p:txBody>
      </p:sp>
    </p:spTree>
    <p:extLst>
      <p:ext uri="{BB962C8B-B14F-4D97-AF65-F5344CB8AC3E}">
        <p14:creationId xmlns:p14="http://schemas.microsoft.com/office/powerpoint/2010/main" val="3438309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5994400" y="2413000"/>
            <a:ext cx="1857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4800" dirty="0">
              <a:solidFill>
                <a:srgbClr val="FFC50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2048669" y="49161"/>
            <a:ext cx="8077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dirty="0">
                <a:latin typeface="Open Sans Light" pitchFamily="34" charset="0"/>
                <a:cs typeface="Open Sans Light" pitchFamily="34" charset="0"/>
              </a:rPr>
              <a:t>Nearly 80 percent of the freshwater on the planet is trapped in ice caps and glaciers.</a:t>
            </a:r>
          </a:p>
        </p:txBody>
      </p:sp>
      <p:pic>
        <p:nvPicPr>
          <p:cNvPr id="5" name="Picture 2" descr="infographic_17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657" y="2133601"/>
            <a:ext cx="8531225" cy="425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299764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52" y="-47114"/>
            <a:ext cx="10119148" cy="6905114"/>
          </a:xfrm>
        </p:spPr>
      </p:pic>
    </p:spTree>
    <p:extLst>
      <p:ext uri="{BB962C8B-B14F-4D97-AF65-F5344CB8AC3E}">
        <p14:creationId xmlns:p14="http://schemas.microsoft.com/office/powerpoint/2010/main" val="38565832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10" y="-6630"/>
            <a:ext cx="10059820" cy="6864630"/>
          </a:xfrm>
        </p:spPr>
      </p:pic>
    </p:spTree>
    <p:extLst>
      <p:ext uri="{BB962C8B-B14F-4D97-AF65-F5344CB8AC3E}">
        <p14:creationId xmlns:p14="http://schemas.microsoft.com/office/powerpoint/2010/main" val="15477829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38" y="28778"/>
            <a:ext cx="10007932" cy="6829222"/>
          </a:xfrm>
        </p:spPr>
      </p:pic>
    </p:spTree>
    <p:extLst>
      <p:ext uri="{BB962C8B-B14F-4D97-AF65-F5344CB8AC3E}">
        <p14:creationId xmlns:p14="http://schemas.microsoft.com/office/powerpoint/2010/main" val="37743638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09" y="-2297"/>
            <a:ext cx="10053471" cy="6860297"/>
          </a:xfrm>
        </p:spPr>
      </p:pic>
    </p:spTree>
    <p:extLst>
      <p:ext uri="{BB962C8B-B14F-4D97-AF65-F5344CB8AC3E}">
        <p14:creationId xmlns:p14="http://schemas.microsoft.com/office/powerpoint/2010/main" val="24188810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066020" cy="6868860"/>
          </a:xfrm>
        </p:spPr>
      </p:pic>
    </p:spTree>
    <p:extLst>
      <p:ext uri="{BB962C8B-B14F-4D97-AF65-F5344CB8AC3E}">
        <p14:creationId xmlns:p14="http://schemas.microsoft.com/office/powerpoint/2010/main" val="31301730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67" y="0"/>
            <a:ext cx="10017003" cy="6835412"/>
          </a:xfrm>
        </p:spPr>
      </p:pic>
    </p:spTree>
    <p:extLst>
      <p:ext uri="{BB962C8B-B14F-4D97-AF65-F5344CB8AC3E}">
        <p14:creationId xmlns:p14="http://schemas.microsoft.com/office/powerpoint/2010/main" val="9626638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308" y="-341"/>
            <a:ext cx="4680001" cy="6858341"/>
          </a:xfrm>
        </p:spPr>
      </p:pic>
    </p:spTree>
    <p:extLst>
      <p:ext uri="{BB962C8B-B14F-4D97-AF65-F5344CB8AC3E}">
        <p14:creationId xmlns:p14="http://schemas.microsoft.com/office/powerpoint/2010/main" val="42407652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81" y="-61970"/>
            <a:ext cx="10140919" cy="6919970"/>
          </a:xfrm>
        </p:spPr>
      </p:pic>
    </p:spTree>
    <p:extLst>
      <p:ext uri="{BB962C8B-B14F-4D97-AF65-F5344CB8AC3E}">
        <p14:creationId xmlns:p14="http://schemas.microsoft.com/office/powerpoint/2010/main" val="6098251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138"/>
            <a:ext cx="10008870" cy="6829862"/>
          </a:xfrm>
        </p:spPr>
      </p:pic>
    </p:spTree>
    <p:extLst>
      <p:ext uri="{BB962C8B-B14F-4D97-AF65-F5344CB8AC3E}">
        <p14:creationId xmlns:p14="http://schemas.microsoft.com/office/powerpoint/2010/main" val="16197681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81" y="12560"/>
            <a:ext cx="10031699" cy="6845440"/>
          </a:xfrm>
        </p:spPr>
      </p:pic>
    </p:spTree>
    <p:extLst>
      <p:ext uri="{BB962C8B-B14F-4D97-AF65-F5344CB8AC3E}">
        <p14:creationId xmlns:p14="http://schemas.microsoft.com/office/powerpoint/2010/main" val="3398699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1524000" y="1143000"/>
            <a:ext cx="9144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ctr"/>
            <a:r>
              <a:rPr lang="en-US" sz="48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Almost all precipitation falls in</a:t>
            </a:r>
          </a:p>
          <a:p>
            <a:pPr marL="0" lvl="2" algn="ctr"/>
            <a:r>
              <a:rPr lang="en-US" sz="48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the oceans. But a tiny amount falls on land, which is what humans can access.</a:t>
            </a:r>
          </a:p>
          <a:p>
            <a:pPr marL="0" lvl="2"/>
            <a:endParaRPr lang="en-US" sz="4800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013862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937"/>
            <a:ext cx="9997440" cy="6822063"/>
          </a:xfrm>
        </p:spPr>
      </p:pic>
    </p:spTree>
    <p:extLst>
      <p:ext uri="{BB962C8B-B14F-4D97-AF65-F5344CB8AC3E}">
        <p14:creationId xmlns:p14="http://schemas.microsoft.com/office/powerpoint/2010/main" val="19893639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937"/>
            <a:ext cx="9997440" cy="6822063"/>
          </a:xfrm>
        </p:spPr>
      </p:pic>
    </p:spTree>
    <p:extLst>
      <p:ext uri="{BB962C8B-B14F-4D97-AF65-F5344CB8AC3E}">
        <p14:creationId xmlns:p14="http://schemas.microsoft.com/office/powerpoint/2010/main" val="35365696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67" y="49453"/>
            <a:ext cx="9977633" cy="6808547"/>
          </a:xfrm>
        </p:spPr>
      </p:pic>
    </p:spTree>
    <p:extLst>
      <p:ext uri="{BB962C8B-B14F-4D97-AF65-F5344CB8AC3E}">
        <p14:creationId xmlns:p14="http://schemas.microsoft.com/office/powerpoint/2010/main" val="10571418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10" y="17636"/>
            <a:ext cx="10024260" cy="6840364"/>
          </a:xfrm>
        </p:spPr>
      </p:pic>
    </p:spTree>
    <p:extLst>
      <p:ext uri="{BB962C8B-B14F-4D97-AF65-F5344CB8AC3E}">
        <p14:creationId xmlns:p14="http://schemas.microsoft.com/office/powerpoint/2010/main" val="31462536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23" y="2407"/>
            <a:ext cx="10046577" cy="6855593"/>
          </a:xfrm>
        </p:spPr>
      </p:pic>
    </p:spTree>
    <p:extLst>
      <p:ext uri="{BB962C8B-B14F-4D97-AF65-F5344CB8AC3E}">
        <p14:creationId xmlns:p14="http://schemas.microsoft.com/office/powerpoint/2010/main" val="27529006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38" y="95508"/>
            <a:ext cx="9910142" cy="6762492"/>
          </a:xfrm>
        </p:spPr>
      </p:pic>
    </p:spTree>
    <p:extLst>
      <p:ext uri="{BB962C8B-B14F-4D97-AF65-F5344CB8AC3E}">
        <p14:creationId xmlns:p14="http://schemas.microsoft.com/office/powerpoint/2010/main" val="13868186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5" y="-13068"/>
            <a:ext cx="10069255" cy="6871068"/>
          </a:xfrm>
        </p:spPr>
      </p:pic>
    </p:spTree>
    <p:extLst>
      <p:ext uri="{BB962C8B-B14F-4D97-AF65-F5344CB8AC3E}">
        <p14:creationId xmlns:p14="http://schemas.microsoft.com/office/powerpoint/2010/main" val="3916899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937"/>
            <a:ext cx="9997440" cy="6822063"/>
          </a:xfrm>
        </p:spPr>
      </p:pic>
    </p:spTree>
    <p:extLst>
      <p:ext uri="{BB962C8B-B14F-4D97-AF65-F5344CB8AC3E}">
        <p14:creationId xmlns:p14="http://schemas.microsoft.com/office/powerpoint/2010/main" val="20302674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2" y="19616"/>
            <a:ext cx="10021358" cy="6838384"/>
          </a:xfrm>
        </p:spPr>
      </p:pic>
    </p:spTree>
    <p:extLst>
      <p:ext uri="{BB962C8B-B14F-4D97-AF65-F5344CB8AC3E}">
        <p14:creationId xmlns:p14="http://schemas.microsoft.com/office/powerpoint/2010/main" val="2764431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54EB1-ED66-4C50-B8B0-E9938A405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Oroville Dam.  CA. 2017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1060-61AC-405B-94D0-EFD434A3D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there in GE first</a:t>
            </a:r>
          </a:p>
          <a:p>
            <a:r>
              <a:rPr lang="en-US" dirty="0">
                <a:hlinkClick r:id="rId2"/>
              </a:rPr>
              <a:t>https://nypost.com/2017/02/14/nearly-200000-face-pure-chaos-after-california-dam-breach/</a:t>
            </a:r>
            <a:endParaRPr lang="en-US" dirty="0"/>
          </a:p>
          <a:p>
            <a:r>
              <a:rPr lang="en-US" dirty="0">
                <a:hlinkClick r:id="rId3"/>
              </a:rPr>
              <a:t>https://www.newsdeeply.com/water/articles/2017/06/14/oroville-dam-incident-explained-what-happened-why-and-whats-next</a:t>
            </a:r>
            <a:endParaRPr lang="en-US" dirty="0"/>
          </a:p>
          <a:p>
            <a:r>
              <a:rPr lang="en-US">
                <a:hlinkClick r:id="rId4"/>
              </a:rPr>
              <a:t>https://www.sfchronicle.com/bayarea/article/Riverbanks-collapse-after-Oroville-Dam-spillway-10976144.php</a:t>
            </a:r>
            <a:endParaRPr lang="en-US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887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1524000" y="1295400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Open Sans Light" pitchFamily="34" charset="0"/>
                <a:cs typeface="Open Sans Light" pitchFamily="34" charset="0"/>
              </a:rPr>
              <a:t>Although 75 percent of Earth’s surface is covered by water, only 1/100 of 1 percent of that water is useable by humans. </a:t>
            </a:r>
            <a:endParaRPr lang="en-US" sz="48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8810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0459A-3BA7-4790-8BF1-65554292D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Chehalis flood 2007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A1A2F-1F1C-4FCF-A6F9-19260C62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there on GE first</a:t>
            </a:r>
          </a:p>
          <a:p>
            <a:r>
              <a:rPr lang="en-US" dirty="0"/>
              <a:t>Google images</a:t>
            </a:r>
          </a:p>
          <a:p>
            <a:r>
              <a:rPr lang="en-US" dirty="0">
                <a:hlinkClick r:id="rId2"/>
              </a:rPr>
              <a:t>https://www.seattletimes.com/seattle-news/did-development-logging-set-the-stage-for-disaster/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8434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CE853-0301-4C70-BE09-2E488A353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84FC07-933E-4A75-AFEB-7B27782C6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55" y="0"/>
            <a:ext cx="9147656" cy="6841112"/>
          </a:xfrm>
        </p:spPr>
      </p:pic>
    </p:spTree>
    <p:extLst>
      <p:ext uri="{BB962C8B-B14F-4D97-AF65-F5344CB8AC3E}">
        <p14:creationId xmlns:p14="http://schemas.microsoft.com/office/powerpoint/2010/main" val="8775505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Drainage patterns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428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Dendritic</a:t>
            </a:r>
          </a:p>
          <a:p>
            <a:r>
              <a:rPr lang="en-US" dirty="0"/>
              <a:t>Trellis</a:t>
            </a:r>
          </a:p>
          <a:p>
            <a:r>
              <a:rPr lang="en-US" dirty="0"/>
              <a:t>Rectangular</a:t>
            </a:r>
          </a:p>
          <a:p>
            <a:r>
              <a:rPr lang="en-US" dirty="0"/>
              <a:t>Radial</a:t>
            </a:r>
          </a:p>
          <a:p>
            <a:r>
              <a:rPr lang="en-US" dirty="0"/>
              <a:t>Annular</a:t>
            </a:r>
          </a:p>
          <a:p>
            <a:r>
              <a:rPr lang="en-US" dirty="0"/>
              <a:t>Deranged</a:t>
            </a:r>
          </a:p>
          <a:p>
            <a:r>
              <a:rPr lang="en-US" dirty="0"/>
              <a:t>braided</a:t>
            </a:r>
          </a:p>
        </p:txBody>
      </p:sp>
    </p:spTree>
    <p:extLst>
      <p:ext uri="{BB962C8B-B14F-4D97-AF65-F5344CB8AC3E}">
        <p14:creationId xmlns:p14="http://schemas.microsoft.com/office/powerpoint/2010/main" val="36566236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dendritic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lpi.usra.edu/publications/slidesets/geology/images/sgeo_S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390" y="5802"/>
            <a:ext cx="4499610" cy="685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edtech.mit.edu/pgt/pictures/drnage1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3019068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97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upload.wikimedia.org/wikipedia/commons/3/31/Yarlung_Tsangpo_river_tib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89" y="109253"/>
            <a:ext cx="9078051" cy="674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1722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Trellis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edtech.mit.edu/pgt/pictures/drnage3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3.amazonaws.com/classconnection/785/flashcards/5024785/jpg/trellis1333924776358-150DD7A624962C24E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192" y="95702"/>
            <a:ext cx="7612807" cy="509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1757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://www.science-art.com/gallery/12/12_2142007027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7" y="788670"/>
            <a:ext cx="8781823" cy="56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6705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www.proprofs.com/quiz-school/upload/yuiupload/12265008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827" y="960120"/>
            <a:ext cx="6041226" cy="55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edtech.mit.edu/pgt/pictures/drnage4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47" y="3122159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9714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memolition.com/wp-content/uploads/2014/05/astounding-images-of-earth-seen-from-the-iss-71987-954x6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639308"/>
            <a:ext cx="9086850" cy="601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026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0F0C49-D961-9336-66CC-C7C49EDEB4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04" y="36575"/>
            <a:ext cx="11218195" cy="6242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177018-7649-A09B-F529-00A0DFC575E6}"/>
              </a:ext>
            </a:extLst>
          </p:cNvPr>
          <p:cNvSpPr txBox="1"/>
          <p:nvPr/>
        </p:nvSpPr>
        <p:spPr>
          <a:xfrm>
            <a:off x="270588" y="6279502"/>
            <a:ext cx="561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Major desalinization plants. 2020</a:t>
            </a:r>
          </a:p>
        </p:txBody>
      </p:sp>
    </p:spTree>
    <p:extLst>
      <p:ext uri="{BB962C8B-B14F-4D97-AF65-F5344CB8AC3E}">
        <p14:creationId xmlns:p14="http://schemas.microsoft.com/office/powerpoint/2010/main" val="324728067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rectangular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data:image/jpeg;base64,/9j/4AAQSkZJRgABAQAAAQABAAD/2wCEAAkGBxMTEhUTExMWFhUVGBUVGBUYGBYXGBgWFxYWFxgXFxcYHiggGBolHRYVITEhJSkrLi4uGB8zODMtNygtLisBCgoKDg0OGxAQGi0lICUtLS0tLSstLS0tLS0vLS0tLS0tLS8tLS0tLS0tLS0rLS0tLS0tLS0tLS0tLS0tKy0tMP/AABEIAK8BIAMBEQACEQEDEQH/xAAbAAACAwEBAQAAAAAAAAAAAAAAAwECBAUGB//EAD0QAAIBAgQDBQYFAwIGAwAAAAECAAMRBBIhMQVBUQYTYXGRIjKBobHRFEJywfAjYuFSghUzU6Ky8RYkkv/EABkBAQADAQEAAAAAAAAAAAAAAAABAgQDBf/EADQRAAIBAgQBCwQCAgMBAAAAAAABAgMREiExQQQTMlFhcYGRobHB0RQi4fAjQgXxM0OyUv/aAAwDAQACEQMRAD8A+4wCsAIAQAgBACAEAIAQAgBACAEAIAQAgBACAEAIAQAgBACAEAIAQAgBACAEAIAQAgBALQCsAIAQAgBACAEAgwBbYhAbFgD0JAlXJE2ZcHpJuiLE3kgmAEAIAQAgBACAEAIAQAgBACAEAIAQAgBACAEAIAQAgBALQCsAIAQAgBACAEARja4RSx+A6nkJWcsKuTGN3Y8rVJZizakm5M89u7ua0rKwUltsbfG0lNh2HniNUe65tyvY/WXVSS3K4IsYnGa39p8x9pZVpEclE2LxoqheqAALAW3J6WnWnUc20caqUEusvT46h3Vh6H945eNy3JM00+LUj+e3mCJZVYsq6ckaUxCnZgfIiXUk9yrTL3liCbwCYAQAgBACAEAIAQAgBACAEAIAQAgBACAWgFYAQAgBACAEAhjAPMcSxRqMdPZB0+8w1Z4maoRsjOk5lmWdupgEA+UEj8PSzEC3mf5eCG7K5lxBNeoMqnuqfumxszcyPSaJrk4KO71+DJSfKzc3otPku9M9D6TMbEL7uAT3UAalRlGjEX6Eiw5mWxNblbJ6kjHVRs7fX6yVUktxgj0D6fGao3sfMfaXVeW5V0omqlx0ndPQ/cS64h9BV0es2NxSmPebKbA2O+u23kZ2VWOHEcsP3YS6cSpH84+On1jlY9IwS6B9OurbMD5EGWTT0Is1qMvJzIC8kEgwAgBACAEAIAQAgBACAWgFYAQAgBACAQYBxuOYs+4OfvH9pnrVNkdacN2cdSZlNBfPY6nXltyghlSRBILALuLEg7ix8ozRGTRkGEAN0d0/SxHy2ndcRUWV79yM8uFpvNK3Yy4NcarXY+DBWH0vJ5dPWC8/m3kU+mkneM5dmVvS/mXGLxAOq0XHkyn1uQPSTioNZprvT8re5GDiU7qUWuizT8bv0GvjFC5npMgFgWVla1zYdDIjQjN2hLPrViZ8ROlHFUjl1O5Vql75dthcX0+P81mc1rMCT/b62+V5BYgDwMEGjCUrm50C6m/QSyTbsispKKuzBTxVOq7OaqrcmyscpsNFvfw+s11aFS6jFXt0ZmChxNOznJ2v05dmptXCX2ZW8mEzOlJao2xrQekkwxjmklrgM5+IUWLHz2Hxl6Kw3k9jjXlitCO4inXqb52uddzOeJ9JowocnEqo/OT52MlVJLcjBE2UOM1OYU+ol1xEirpI0/8AHVG6nTTSx85dcQt0V5FjcNxmm7BBcM21x4E9fAzpGqpOyKyptK50p1OYQAgBACAEAIBaAVgBACAEAIBj4ni+7W4FydAPHxnOpPCi0I4meWOYm5NydzzmFu7NdkasMu5b3VBY+Q1MmMXJpIrOSjFtmVMSajGoVsCLKv8Ab95adk7IpSvKN2MuOnz/AMSh1GKQoLnZdfPoPWWpxxSsc6k8MbiKQ5sbs2piTuyYRskmWKSpcjIYBZQZAKcWqe5QHvXFRugAvYEeJ+k2UP4oOq98kedxF69RUVtm9+xbFWxRGncqfJ8vyIM5WpPdrz+DTestk/L5KjG0vzJUX4Bh9ZPIRek133XyVfETjzqb7rP4GpiMPfSuB5gj5x9LU2XmPrKe+XcyuNxQde5ovnze+y7Bel/GXjDkVjlrsjnOX1DwR03+CTQAFii28RMt2bcKEnh1Jt6a6zqq9WOkn4nKfDUZ86Cfci9LC00N1AXlvfb4yJVZz5zuTClCnzEl2Ghjf8wP88ROZ1sVFNul/LX6SAX28Pv5SSBeUbQDNwqtmx1NRsgb1KEk/QfCdKXPRSpzT3Ym4zBACAEAIAQAgFoBWAEAIAQCtRwASdANTIbsgeVx2OZ2vewGw6D7zDUniZqhGyF06hOm/mBKWLi+L4lly0KYBJsanIZd8pPjNVGMIRxz30t6mCu6lWfJ09Fq3p2C6eKYCzUFI5ZHt9ZVqg9Lo6J8RHVRfYy54ig3oVh5WP7xyNN/9i8GR9RWTs6T8V8lalRqxAK5Ka6hCfaZup8pEpRhHDB36y1OM6jxVFa2xZqLTgaippmAMps3WAaqD7s1rKCxNugvLQg5SUVuUqTUIuT0WZy+HktepUF3exOu3O3lO/FTTnhjoskZuCpuNJSlznm+01WU9R6H7TKbCDRHJh8bwSWp4S5tofQybkEZBuBZTtpYW5SblbIshI2P2lSxpUWQ1Dy285KVyG7ZGQwCJBIymlyAPpAL1gM1lPu878zvvLNNZFVJSzRlx1VqaFiNttNyduUgk5fZFicZTud85PiSrf5nSjzylTmn0sTajMEkBACAEAIAQC0ArACAEAgmAcPjeMzf01IsPe8+ky1ql8kd6cLZs5IpzMdjdgKYF2PKWisTsUqSwxbOZhcMxU1SD/UJe/mZ14h/fh6MjjwqSp3W+fiXCTgabjRoPP8AhMkCWYwCuYwCwqGAPRif/UgC+MYsIncKMzvbOF5JuR5kaes3cJTS/lm7La+7/B5fHVnL+GCxN622X5Ip4qlsadZfEqCPlOUqEbXVSL8V7GiHETvaVOXl8lzVof8AVC/qBH1E58hLaz7zr9TFapruZClDotWmfAOt/S8l8PVSvgfgQuMoN2U1foujR+Fax08NNZxatqd1JPQSUYciPWLhIvQVibXOvxixNxWLxRNTKoUrTGUXvYt+Y2Hlb4TV/HGCUtX3GL+WpUbjklpvcDjzzoD/AGv+xErhpPdru/J0xV09E++3sw/E0+dOoPIBvtK8lDaa78vkOtNawb7M/gZ+NRQcgcsRYXUgC/MmWVOKzckRKrOWSg1fdmejQNtt+Q1sOQnGTu7neCUVY4vG6xzBBsureZ5fAfWQXNHYukzYoMAbKGJPgQQPmZ0or7znU0Po5M2mYkGSAgBACAEAIBaAVgBACAYuJ4wU10IzNt95yqTwovCN2eYGHO+/lr9JiuaxirIIuSwv5fzWToQZlwpQ5qbshOpAN1PmpmhcTK2GWa6zK+EhfFBuL6tPA0Jiq35lpv46qf3EhyovZrsJUa8dGn2lfxgHv0W80IYfO0jBB6S8SVOrHnRv2P5KjG0DuzJ+tbfS8t9NJ81p9j+bFfq4rnxa7V8XH0qCv7lRG8iL+m85yo1I6pnWHE0paSLHBMOU5s6pp6FMXihh1vbNVa+RfLmfCd6FBT+6fNWpk4niHH+OGcnp+eox4PClbsxzO2rE9TyHhK1qzqyvtt1I68PQVKNt3q+ljGWcjuSoMAscKjaFRCk1oyJRUsnmZ/waD3AU/SSDO64ip0+JnfCUdo27BlOrVGgqk/qAb6xyyfOivT0IfDSXNm+/P1NBxtfLYClc6Z/aB9IxU08ST7Ng6dVrC5K3mIo0lUbknmdPvOUnidzvGOFWGBR1+srYvcsKfxgEv06b+J0/nxggy4mtlBY7CAeYrVSxLE7+usgk9/2K4f3eHDWs1T2v9uuQemvxm2jG0TNUldnT4ljO7NMAXao4QdAbE3PwBmmnTxXfQrmarVwOK/8Ap29X7Guk1x/N5Vqx0TuXkEhACAEAIBaAVgBAFVqoUFibASJOyCV2eTxmINRyx57DoOUwTliZrjHCiqCULDHcjnJIsJNYwSSlQnlAGkcvWCChEElWpyAJqYJT+Uee3znSNacdGcp0KcudFDcJgiL5alRbAn3yRoOjXFp3jxM5NRkk12IzVOEhGLlBtPtfvcwcOrNWbvqgBNgBvawvawv5zvx2Gm+Rhos+9mb/ABilVT4ipq8l0WXydM1fD6zzj17B3g6H1/xIBcZeR9R9pIBjppufp/NIsLiykgFgsAq5+UkqJaC5CmAaVMggU9QyRY5fHMWcvd821J0vbl/PCCDHwPh5xFdad/Z1LHmFG/lfaWhHE7ESlZH1NAAABoBoB0E3rJGQ8xiMca1XvURmpYYnLbepVYhdPAAn1m+FNQjgk7OXkjyp1XVqcpGLcYectMuw9HhlyqB69bnUk253vMUnd3PTisMUh0gsEATUxKgqpOr3sOthcyVFtN9BVzSaT3GlpBYVRxKszKPyEA+ZF7fSWcWkm9yqmm2lsaJUsVgEEwDz/GseGbIDou/if8TJWnd2Ropwtmc4WnA6lxIBUpeAV7nwkgYq21/l+UAU5gFLmAShMMD1JkAji1Q06QUe/VOUcrL+Y+n1mzg4LE6ktI59+x53H1JOKpw1k7d27FYJFVQMunLW2nLlM9SbnJyerNlGmqUFCOiG2XqR8L/SUOpGUdfr+8gFlSSAvBUm8ixNwJgkW1XwEkixXvV6eh+8EllAO3zgF2Gw+J+g/eBcW6gAk7DX0kA8hiqpZixvrr8/pAPb9guHlabVSLGodP0j7n6TXQjZXM9V52PUmaDkcU9nit+5xFWlck5QQygnU+yR+80rib8+CfqYHwOG/JVJR6sreFjNVpY6gM/eriFFyVK5GsOhHOdE+HqZWw+ZzceMorFiU1vlZ+Vzs8Kxy1qS1F2YbdOREy1KbpzcWbeHrRrU1UjuayZQ7Hmq3Ek/GHM1kooVuQcveNa+o0FgB6zWqT5DLVvyPNlxEPqc3lFW72aeJ8aXIVw7CpVbRQpzWv8AmNtgJSnRd71FZHWtxSw2pO8tjpcNwgpIFBJO5Y7sx3Y+JnKpNzlc0UaapwS16+lm2UOpW8A5fG8dkXKp9pvkOZnGrOysdKcbu55kLMdzSaaayAQ7yQKLmAOpQC5v008r/GCBZbwgkAR4wCdOo+n1kA1YfKoNRzZVFyZenTc5KK3OVapGnBzk7JHKoK9Z2rupAPuA8l5feauKnGKVGDulr1sx8FTnKTr1FZy0XQvyPcGYz0SoQwSNRbQQMdrC3XU+XIfE39IAvvj1PrBFi6OTyB8x9oFiHI/9H7wSLIEAO7EAbSpAanbmfCAQpvcnc626dB6QQcvjuKsoQH3tT5bD+eEhg5GAwPfVUpD8xsT/AGDU28h9ZaKu7CTsrn1WkgVQBoFFgOgGk9C2VkY77mfh+L7wFtMmYhD1A0J9bzpUjhst9zlSqY7y22G8OxYq0xUXZr2+kTg4SwsmlUVSKktGY+02NNKgzD3jZV/UxsP3nThoY6iT01OHG1XSotrXRdrOVwhMVhqa0+5FRRrdHAbXXVW5zvV5GrJyxW7TLwy4nh6ag4Yl1Wv5nSPHKY95aqnmO6c2+KgicPp5PS3ijU+Mpx5ya7m/RCuzVF7VndSve1WcA75SABcctpbiZr7YrZWOfA05JTlJc6TZ2FQDYTPds3LLQugkAZBJnxVcIpY8vn4SspKKuTFXdjy9arnYs17n08pglLE7s1xWHIjKOo/nnK2JuTJIuLZYJKrSgDNoAtqkAj8Qevrr9YBZKwO4Hw0kAYVHQ+t4DKYlAyFD7rbj5zrSqSpSU46o41qMK0HCejEoMQnuVyRyV1VgBy6GaPqKUv8AkprtTa+fQx/R14/8dV9jSa8rPzHpj6499KT+QZf3MpL6d6KS8H7I6xjxUdXF9zXuyH4p/qwx81cH0BAhUaL0qW7UyJVuIj/137GvcthcZRqNkGdHsSFdSLgdDtJqcJOEMaaa6UyKP+QhUnybTUuhpr2KF73O9zMpuWZUCCR63AJG+w8zp/n4SLC4hltJBW0AlVgDn0AG19T5D7n6QQUasevrBJ5jH1zUfNy0t5DaQD1PYbhe+Ibcgovl+Y/Gw9DNNCO5wqy2Ox2ixTKEpU7d5WJQE/lFvab4D6z0uHgm3KWkczzeMqyilThzpZdi3Zlp9nXRAlPFVUW2WxysLc7XF1l/qoyeKUEzjHgJwjhhVaXczuYSgtNAiiyqLAeAmaUnKV3ub4QjTiox0RxuMOtbE0KF/cPfP/t0UfEmaKKcKUqnTkYuIcateFHo+5+i9bndtMuR6BBEATjsUtKm1RtlFzLQg5SwopVqKnFylohtN7gHqL+sh5Fk7q5nwmNz1aiBTanlBbqzC9h5C3rLShhin0nKFVTnKK/rbxN8odjyXGOKrUbLmAVSRY6XOxP7TFVm5OxppxSRnpi+2vlrOJ0G3sL/AAA8ftJIFNUgWJWpIJL3kggmAVKL1t5/4gAMPfax8iDADubb6QC/L+bwQxbtAQvvDBJKuYBpw12IFufSQQY8dV7zEMV92kO6BG5Le98gZvmuR4ZR3ln3bHlUv5+LdTaOS7dzSEUCwuB5D7zCeqWCDkR9PrIJB1O4Gg52vc89ZJAsv4D5/eCSVcc19D97wBiKDsfUfuLiQCuTNqLHyIOnKSQcvjjlEC7FtNdNBvBJw6NAuyoupdrDwvp9ISu7EN2PrOFw6oiovuqLDyE9BRsrIyN3dzm8awNVnp1qOXvKYYZX91la19tjoJqo1IpOE9H0GLiaM3ONWlbEr5PRpmROPVUuKuGbTQtSIqC/kNROj4eL5s/HI4rjakL8pTeW8Xf8munx+gyM4qD2QWKn2W0F9jznL6aomotandcbRcXJPTM5nBuCLiKZr4lMz1jn6ZV/KF5jSaK3ESpSwU3kjHw3Bw4inyteN3LPsWxoxPCxh0zUquIUXAyr/VGvVG1t8ZSFV1naaj6HWfDLh43pykl0L7l4fkBxDFoTdKddRuaZyVAP7kYn0jkqLWrj26eI5bioPNKa6sn3picdjjiwuHWnVTMw7wsuWyDUgE6Ek2EmFPkf5G0+gpVrfU2oRjJXebfQdJ8HiQAKddTbSz0wfLVWE4Y6T50X3M1OlXjZQmu9flGjhWCamGzNmd2LuwFgWNhoOQAFpWrNSeWiOlCk6ad3dt3Z0ZzO58zxikVKnQsx2v8Amt4zBLVmtaClNh4+YH02EqSNGIfbMw6c/rFiBi4hrbg+Y+0E3G0cceafEH9v8yLC5oOOQ7E8+RHnygFPxCnZh6wSiysYJGprBA8E9T6wQwJgIrp0gkMq+Ppf6QACDw+n1gGkMKVJ6p5Kco01PK3xnShS5SoombiqypU5S6EcXhVIhRfcam+5Y7k+M7cZWVSq2tNuw5f4/h3RoxjLXftZtymZTcNXQX+A84Aktbb1ggjvj4+sEl1eANbQcva0+A3+3xhEMoyg7wDzXFK+aodbhdFG48ZBJ6DsLw27NXYaD2U0/N+YjyFh6zRQhd4jjVlse2ms4BAEV8Oraka/6how8jLRnJaFXCMtTy3EuHUzWoYVVz2PeVHbKzCmNlLW5m83060sMqry2SWlzyK9CDqU+HSvu283bbM9dTAAsJ5x7KVtC0ApUpgkEgEjYnl5dJKbRFk8ySJBJIggmCS0A+Z43/mPvbM2vjmMwS1ZqWgok2vcb63IP+ZUkoK173AB00sVv/8AoQBjaWtppztYnpeAQjDWxGnTTyFvWSC+bS51Hw/nOAIJBsQLHrfQgW+EgDi9tgdANrn6XgF0xbi5zaDqPrr9IBoHFbDVfQ+ukixNxrY0dG9IALjEP5vCAh1KqDsQYZJroUyxAkZ7DLcx8Wr97VyD/l0Tb9VU7DyAuZ6KtQo3/tPTqj83PHd+K4m39Ia9cvhLzHolhaeeewXkAqzD00EkgobQSAQQCyJIAPqSf9o8h9zc+kkgwcTrFUPIn2R8f4ZBJ59ULEKouWIUDqb2A+cJN5Bn1ThWDFKilP8A0qAfE8z63noRjhjYySd3c2S5UIBDCAeRTGrhsViHxAde8KBHysVyAbXA62m+UHVowVO2V7rc8eNaPDcRUnWur2s7Nqx38DxmhVNkqoT0uAfQ6zLOhUhnKLPQpcXQq5Qmn35+B0BORoCAEAIAQC0A5OI4FQcklSCSTdSRqefSc5Uosups5lbsguuSqw6XUG3pac3QWxdVWYMR2XrgkoytztsfLX7yjoyWhPKpmKpwmtT3pN5qpP8A4kiUcJIupIxMp1HPawK3+lxylWiSF67HzsP3B1HKQC5vY7EfAj66wAzjTbQdSNPG9oBW+17jzuRy6yQLemNOWpGxF9On7yGBjC1/rm1+FzAJr62F9PK19bbkWMkAhHL/ALf5/LyAasDxJ6ZurXB5EX+QOkWDzyIw9cgCwGjOTe9yzEXYzrWrOrLE8jhQ4eNGOGPaMp8UO5T0NzONjQaUxyHe4J6gwAFRTswPkYJDLALKDAHrt8oBBqQDgcZxeZrDZbjzOlz+0gHQ7B8O7yoa7e7T0Uf3MLn0H1E0UI3dzlVdsj6AJrM4QAgBAKVEB0Oo6RexDV8mec7U8Pw60GdqYDD3SoytnO1iJs4WpUdRRT/0eb/kKFBUXKUc1pbW52OCI4oUxUN3yjN52mes4ubcdDZwymqUVPWxunM7hACAEAtAKwAgBACAJq4ZG95QR4gGVcU9SbtGF+AYc/kt5Ej5XtKOlB7FlUkYMV2VQ+45X9QDD9pR0FsWVVmCv2ZrA3Uq1gRuQfQ6cpR0GiyqI5lXh1ZNWpuABqbfuuk5uLWpdNbGQg7W6+Y5ajnylSSSLXOw8QR84BOcDa/yPzO28Aqw0scvPe0MAl7ak28LEHbmfLeATlF73t58j+/KAQV9nW2vO4APwI8IAxXt066i23jrAK20vlvfYdPT/EAFqMp0J+N7bbAc94JuPGNexIZbdSBY236aeUWF2Mp8TY/kvbow8dddJFhcnEY6yMQGBtppzME3PPObkAcz8tLeZN5CDZ9R4Bw0UKKpz95vFyBf7fCb4RwxsZJyuzpToVCAEAIBV2trt4wL2PNYoCviKVM6qL4hh1AstMemvrNq/ipuS15vuzy6iVevGD0X3eGS+T0qTEeoWgBACAEAtAOVjuP4ejUFJ3Ib2SbJUZUDEhTVdVK0gSDbORe0LMPI0cU4jTw9M1KhYKCq+yruxZ2CqAqAsSSQNBBNinDuLUqylkYizmmQ6tSdXAByslQBgbEEaagg85NiBuM4hSpKz1Kiqq5cxJ2zEAX6XJkAb366jMulr6jS+1+l4AfiE0OZbNtqNfLrAE4riFOmFLOLMyILe1dncIo05ZiBfYQs3b96QO/EJqc66Gx1GhGpB8YBJqqDlzC55XF+fL4H0gGPGYnDrl7xqftOKYvY+2dl895DSepN2jDSwWDrrmplSGJUMjWuykggDqCDylHSiy2NoyYvs/St7FZR+rIb7cxbqPUTm6C2LKp0mLE9mqw90Kd7Wax5cjpOboyLqojC3Cq6jWk3L8pYeq6SrhJbFlJMytTynW9+lzp8CNJQm4qq9tSpHjY9elztAKpVN7BhsdDvoRtoLb9OfOSB2diBopHXUaeIIGvxkAFUEbHU7j7aX/xAEka2J5A2IvY26jU79eckBe+xBO1108wBrIAYgnId7deW+vP9pDJRv7G4DvMRnbUUgT5MdFB/7vSdaMbyv0FKjsj6KJtMwQAgBACAZ8dTVkdX90qwb9JBv8paEnGScdblKkYyg4y0azPNdjEFR61cCysRTQDQBF2AHLlNvGvCowbz1faeX/i7VJTrJWTyXYj1gmC565MAIAQAgFoBwsVwat3z1KOI7pa2TvV7sO90GUGk5YCmStgcyuNNLGFl43/fAPPwt++I3i3CXxFDuqlRb96lTMqsoyU6wqBLZ7hsqhcwO+thtG6fQTfU4DdjkrgPTxAakzVmUEVGXu64o5vaFRWZw1IkOSbByLaCTF5L93urePoyHv8Au1jZX7IlkrJ3lP8AqZyjGiGcM9YVv6r571QCAABl06mxkLK3d5D8+asZP/igr1Wq/iKbLnqoVWiALjE0arK1msSDQZLkX9q5vbWVkvB+F/kiSv8AvSkKx3ZGorgUwrq7ZiSqZaQ/FtiAEBa6EByCVDZsq6La8iOUk+zyuS9H3+aRuTsg4ZSa65abqyAUiDlGKGJsxz6nTLcAdbRHLwS8E17kyd/Pzt8CcD2GyurVaqVFVsOxTuAit3KYhPdDFRfv1OgsMm2ulk7Lx80l7EPO/X83LY7g5r46vVzIKdNMEGbJnqB6FStXKoQwNM2elc2Nw2m0qslfrfov23yS87LqMy9lhRVsTUxNLKgw1UsaGVAuHas7MVDi2Zax2tYrex2krKy6/VYSJPFe37mn7DD2TRatFGrpe9V1TI6k0xXWsSmWoAHUuoLG4Ps+yLSI5NdSXl/vMSzTfb5/6yGYnsGjUhTzoCMPi6Bbuhq+JNIitbN7y93be5vuLSI/akuhR8vkm+d+tv1y8z2AEkqlZBBIurRVveAPmAZDV0SnY5tbs/QN/YC3/wBJKzm6UWTykkc7E9lAdUqaj/WMw+RA+Uo6HQy6qmF+y1YajIx8Db6i0o6DL8ojDieE113pt55cw26rKOElsWxJmEg3I18Rva4O4a9vSUsTkVsbW0PgR4+Hsm/LSSBdVhlPkLKCPD8vLfpIZKPoHZnhvcUFU+83tN1ueR8hNlKOGJmnK7OuJ1KBACAEAIAuvTDAqRcEEEeBkp2d0Q0mrMXgcGlJclNQq9BJlOU3eTKUqUKUcMFZGiVOgQAgBACAWgEWgHH7S4LvVojNT9msrd3VNkq+y4FM9TchgLHVBpG42Z5/CdkTTbDirXQqqU6OW5W7IKhdKV9WDqdRfZTfNyhJWw9Xsl+SW87rpv53/BR+xlY06aVMSrVL1Fa91D+xTSk43PeIlK+ltXcgrLXu7+Pbfb08O+MkrLu7M8jTiOyNU5v6qatXYOc2aialdqorUuXe2NjfoNbXBJ2ab6vJu/c9xJYlZfuSXlYw4Ps61QEmpSpmsMTlUMc1dWxK1kZiCQyqi+yQGFqpuLXUwskovXLy19Uv1C93ftz7f2/6zuv2fqHC0aLOlQ0nzMjC1OqtnApuFGwzKb5bXQeyNgeq/e8LRmLhnZdg6P3yVHpPQBcFiR3SOtRNza+cCxN7AXhZW7+/K3qrkPO/d3fdf0djRxHssz1qlZWUM9Qtf2r92cIaBQ2/vyt/tHMStvta6b+di1/uT7PI8/X7M1axrUVKH2a9Jq51sXwq01RiHNwpa4XKCB03bon92LbP/wBJ+1iFlZdnp+vvOjxfspUXvKlKxy9+9Gmg9pajrhTTsCQNKlBmOo9/zlHfJrVfN/DYsrWwvqv4NeOZ6jgeCNKgiMQXsWqEbGo5L1CPDMzSzsslosiivqzfaQSFoAWgBlgBaAFoAWgCq2FR9GVW8wDIcUybs5tfs1h21ykeRP0Nx8pzdGLLKpIyp2TQVFYObKQcpC3NjcC4tpe0hUVcnlHY9CBOxzC0ALQAtAC0ALQAtAC0ALQAtAC0ALQAtAJgBAOH2nxBDYVFYq9TEIBa+oVHZr8iABex3tIs27Lr9GvVon+rfZ6r2ucI9nMfksKtiAgP9eq2aoKGJR62Zhdcz1KJyDQZL7gRPNO3Xbq7/wB8yYtLXx6c1ttv42NL9mq/eU2D3FOsKiFqtRigbC907DNe5FT2sp0Ivtcy0tXbr89CkdFfq8r3EUOzuMFNQ9Rqmvt02xL2J7op3gqKgYDMb5Dcc95WWasuvztb38S0cnd9Xv8AjwNON7PVzRwaKFZsPRam4FapR9o0kQFXRb2BF+UtU+6bkt0/Np+xWmsMIp7W9GvczYjs5jyWP4lmJC6iqaauoSmGpFAhKXKue8VrjNfrF1e9t/f4y/2Ena3V7fP7kWw/ZnE5rip3Q/8AusoWrUbLVqmgaDNt3mTJUuG01A1Blf623/L+SVbFe2V15JIv/wACxeXf2c1+4/FV/wDplc/f2z+9ZstraX3lnr492lvDPxC+O/W/t4GvgvBcTRxdSq7hqVQucmZvYOSiA4FvbLFGBzXIyrbdovlb91b9yLfvcl7Hp5BIQAgBACAEAIAQAgBACAEAIAQAgBACAEAIAQAgBACAEAIB/9k="/>
          <p:cNvSpPr>
            <a:spLocks noChangeAspect="1" noChangeArrowheads="1"/>
          </p:cNvSpPr>
          <p:nvPr/>
        </p:nvSpPr>
        <p:spPr bwMode="auto">
          <a:xfrm>
            <a:off x="155575" y="-1393825"/>
            <a:ext cx="4800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8" name="Picture 4" descr="http://sageography.myschoolstuff.co.za/wp-content/uploads/sites/2/2013/07/Rectangula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47" y="1263423"/>
            <a:ext cx="9925050" cy="53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6986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https://grade7geography.wikispaces.com/file/view/rectangular_drainage.jpg/285634038/rectangular_drain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5049"/>
            <a:ext cx="6076950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photojournal.jpl.nasa.gov/jpeg/PIA049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16" y="0"/>
            <a:ext cx="6035884" cy="544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31087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Mauritania. Salt?</a:t>
            </a:r>
          </a:p>
        </p:txBody>
      </p:sp>
      <p:pic>
        <p:nvPicPr>
          <p:cNvPr id="8194" name="Picture 2" descr="https://s3.amazonaws.com/classconnection/469/flashcards/2083469/jpg/annular_drainage-149164BFA3A141901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6" y="2785836"/>
            <a:ext cx="401002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static1.squarespace.com/static/51251548e4b0b5151b7e2964/51251e9be4b008f57d9d8f1f/51251e9be4b008f57d9d8f21/1361387748118/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764" y="0"/>
            <a:ext cx="7973236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30982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N. Quebec</a:t>
            </a:r>
            <a:br>
              <a:rPr lang="en-US" dirty="0"/>
            </a:br>
            <a:r>
              <a:rPr lang="en-US" dirty="0"/>
              <a:t>Manicouagan Lake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4.bp.blogspot.com/-m23NZtzamlA/T8uBxa0GisI/AAAAAAAABUg/_7MKZk23Y-A/s640/crater-de-impacto-manicouagan-ne-queb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730" y="83311"/>
            <a:ext cx="6351270" cy="677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1495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deranged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s://classconnection.s3.amazonaws.com/231/flashcards/4473231/png/deranged_-1459A51C25D042C6CB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2918"/>
            <a:ext cx="687705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81557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3148648" cy="4195481"/>
          </a:xfrm>
        </p:spPr>
        <p:txBody>
          <a:bodyPr/>
          <a:lstStyle/>
          <a:p>
            <a:r>
              <a:rPr lang="en-US" dirty="0"/>
              <a:t>Canadian shield</a:t>
            </a:r>
          </a:p>
          <a:p>
            <a:r>
              <a:rPr lang="en-US" dirty="0"/>
              <a:t>Minnesota/Michigan glaciated areas </a:t>
            </a:r>
          </a:p>
        </p:txBody>
      </p:sp>
      <p:pic>
        <p:nvPicPr>
          <p:cNvPr id="12290" name="Picture 2" descr="https://geovisuals.smugmug.com/Physical-Geography-Patterns-an/The-Lithosphere/i-fPZQJwW/0/L/220-0024-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57349"/>
            <a:ext cx="76200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61553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Karst topography</a:t>
            </a:r>
          </a:p>
          <a:p>
            <a:r>
              <a:rPr lang="en-US" dirty="0"/>
              <a:t>Disappearing/reappearing streams</a:t>
            </a:r>
          </a:p>
          <a:p>
            <a:r>
              <a:rPr lang="en-US" dirty="0"/>
              <a:t>Limestone regions.</a:t>
            </a:r>
          </a:p>
        </p:txBody>
      </p:sp>
      <p:pic>
        <p:nvPicPr>
          <p:cNvPr id="14338" name="Picture 2" descr="http://www.dcr.virginia.gov/natural-heritage/image/powellriversp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260" y="2595305"/>
            <a:ext cx="5683593" cy="426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89744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Braided streams – channel pattern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://wps.pearsoned.ca/wps/media/objects/6983/7151596/ISS003E6632_bra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774" y="1382435"/>
            <a:ext cx="8236226" cy="547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355655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1144</TotalTime>
  <Words>798</Words>
  <Application>Microsoft Office PowerPoint</Application>
  <PresentationFormat>Widescreen</PresentationFormat>
  <Paragraphs>122</Paragraphs>
  <Slides>97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2" baseType="lpstr">
      <vt:lpstr>Arial</vt:lpstr>
      <vt:lpstr>Calibri</vt:lpstr>
      <vt:lpstr>Corbel</vt:lpstr>
      <vt:lpstr>Open Sans Light</vt:lpstr>
      <vt:lpstr>Depth</vt:lpstr>
      <vt:lpstr>Water!</vt:lpstr>
      <vt:lpstr>PowerPoint Presentation</vt:lpstr>
      <vt:lpstr>PowerPoint Presentation</vt:lpstr>
      <vt:lpstr>PowerPoint Presentation</vt:lpstr>
      <vt:lpstr>Fresh water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We’ve already talked about oceans a bit.  Howsabout streams?</vt:lpstr>
      <vt:lpstr>PowerPoint Presentation</vt:lpstr>
      <vt:lpstr>PowerPoint Presentation</vt:lpstr>
      <vt:lpstr>Youth!</vt:lpstr>
      <vt:lpstr>PowerPoint Presentation</vt:lpstr>
      <vt:lpstr>PowerPoint Presentation</vt:lpstr>
      <vt:lpstr>PowerPoint Presentation</vt:lpstr>
      <vt:lpstr>mature</vt:lpstr>
      <vt:lpstr>Mature 2</vt:lpstr>
      <vt:lpstr>PowerPoint Presentation</vt:lpstr>
      <vt:lpstr>PowerPoint Presentation</vt:lpstr>
      <vt:lpstr>Old age</vt:lpstr>
      <vt:lpstr>Parts to a stream</vt:lpstr>
      <vt:lpstr>PowerPoint Presentation</vt:lpstr>
      <vt:lpstr>Entrenched meanders.  San Juan River, UT</vt:lpstr>
      <vt:lpstr>PowerPoint Presentation</vt:lpstr>
      <vt:lpstr>GE. San Juan river, UT.  Canyonlands.  Grand Canyon.</vt:lpstr>
      <vt:lpstr>Stream gradient</vt:lpstr>
      <vt:lpstr>Velocity within a stream</vt:lpstr>
      <vt:lpstr>PowerPoint Presentation</vt:lpstr>
      <vt:lpstr>Explain pattern of stream velocity and why.</vt:lpstr>
      <vt:lpstr>PowerPoint Presentation</vt:lpstr>
      <vt:lpstr>PowerPoint Presentation</vt:lpstr>
      <vt:lpstr>PowerPoint Presentation</vt:lpstr>
      <vt:lpstr>Some more GE.</vt:lpstr>
      <vt:lpstr>Sediment load</vt:lpstr>
      <vt:lpstr>PowerPoint Presentation</vt:lpstr>
      <vt:lpstr>The size of the particles at the bottom of the stream tells you a lot about how fast a stream can/does move.  Particularly, max speed.</vt:lpstr>
      <vt:lpstr>PowerPoint Presentation</vt:lpstr>
      <vt:lpstr>PowerPoint Presentation</vt:lpstr>
      <vt:lpstr>How do I know these are stream transported?</vt:lpstr>
      <vt:lpstr>PowerPoint Presentation</vt:lpstr>
      <vt:lpstr>Potholes!</vt:lpstr>
      <vt:lpstr>PowerPoint Presentation</vt:lpstr>
      <vt:lpstr>PowerPoint Presentation</vt:lpstr>
      <vt:lpstr>FLOODS!!!!</vt:lpstr>
      <vt:lpstr>PowerPoint Presentation</vt:lpstr>
      <vt:lpstr>Jan. 2015</vt:lpstr>
      <vt:lpstr>PowerPoint Presentation</vt:lpstr>
      <vt:lpstr>PowerPoint Presentation</vt:lpstr>
      <vt:lpstr>But what about gorgeous Venice?</vt:lpstr>
      <vt:lpstr>PowerPoint Presentation</vt:lpstr>
      <vt:lpstr>PowerPoint Presentation</vt:lpstr>
      <vt:lpstr>Then there was the winter of 2012</vt:lpstr>
      <vt:lpstr>PowerPoint Presentation</vt:lpstr>
      <vt:lpstr>PowerPoint Presentation</vt:lpstr>
      <vt:lpstr>PowerPoint Presentation</vt:lpstr>
      <vt:lpstr>PowerPoint Presentation</vt:lpstr>
      <vt:lpstr>And then there’s CA.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Oroville Dam.  CA. 2017</vt:lpstr>
      <vt:lpstr>Chehalis flood 2007</vt:lpstr>
      <vt:lpstr>PowerPoint Presentation</vt:lpstr>
      <vt:lpstr>Drainage patterns</vt:lpstr>
      <vt:lpstr>PowerPoint Presentation</vt:lpstr>
      <vt:lpstr>dendritic</vt:lpstr>
      <vt:lpstr>PowerPoint Presentation</vt:lpstr>
      <vt:lpstr>Trellis</vt:lpstr>
      <vt:lpstr>PowerPoint Presentation</vt:lpstr>
      <vt:lpstr>radial</vt:lpstr>
      <vt:lpstr>PowerPoint Presentation</vt:lpstr>
      <vt:lpstr>rectangular</vt:lpstr>
      <vt:lpstr>PowerPoint Presentation</vt:lpstr>
      <vt:lpstr>Annular</vt:lpstr>
      <vt:lpstr>N. Quebec Manicouagan Lake</vt:lpstr>
      <vt:lpstr>deranged</vt:lpstr>
      <vt:lpstr>PowerPoint Presentation</vt:lpstr>
      <vt:lpstr>PowerPoint Presentation</vt:lpstr>
      <vt:lpstr>Braided streams – channel pattern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Water!</dc:title>
  <dc:creator>Bob</dc:creator>
  <cp:lastModifiedBy>Bob Hickey</cp:lastModifiedBy>
  <cp:revision>25</cp:revision>
  <dcterms:created xsi:type="dcterms:W3CDTF">2016-02-03T00:58:56Z</dcterms:created>
  <dcterms:modified xsi:type="dcterms:W3CDTF">2022-10-25T17:46:52Z</dcterms:modified>
</cp:coreProperties>
</file>