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87" r:id="rId3"/>
    <p:sldId id="256" r:id="rId4"/>
    <p:sldId id="273" r:id="rId5"/>
    <p:sldId id="275" r:id="rId6"/>
    <p:sldId id="277" r:id="rId7"/>
    <p:sldId id="291" r:id="rId8"/>
    <p:sldId id="286" r:id="rId9"/>
    <p:sldId id="292" r:id="rId10"/>
    <p:sldId id="294" r:id="rId11"/>
    <p:sldId id="278" r:id="rId12"/>
    <p:sldId id="279" r:id="rId13"/>
    <p:sldId id="280" r:id="rId14"/>
    <p:sldId id="293" r:id="rId15"/>
    <p:sldId id="283" r:id="rId16"/>
    <p:sldId id="282" r:id="rId17"/>
    <p:sldId id="281" r:id="rId18"/>
    <p:sldId id="284" r:id="rId19"/>
    <p:sldId id="289" r:id="rId20"/>
    <p:sldId id="290" r:id="rId21"/>
    <p:sldId id="288" r:id="rId22"/>
    <p:sldId id="257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5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canolive.com/Tambora.html" TargetMode="External"/><Relationship Id="rId2" Type="http://schemas.openxmlformats.org/officeDocument/2006/relationships/hyperlink" Target="http://www.newenglandhistoricalsociety.com/1816-year-without-a-summer/?fbclid=IwAR39vHvBWaGqDRWrQty88XOtY6gfX-PDxfJjrgO3DhT5sLJY6371Vz8WJF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lcanolive.com/Indonesia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olcanolive.com/aniakchak.html" TargetMode="External"/><Relationship Id="rId13" Type="http://schemas.openxmlformats.org/officeDocument/2006/relationships/hyperlink" Target="http://www.volcanolive.com/Japan.html" TargetMode="External"/><Relationship Id="rId18" Type="http://schemas.openxmlformats.org/officeDocument/2006/relationships/hyperlink" Target="http://www.volcanolive.com/Ambrym.html" TargetMode="External"/><Relationship Id="rId3" Type="http://schemas.openxmlformats.org/officeDocument/2006/relationships/hyperlink" Target="http://www.volcanolive.com/Indonesia.html" TargetMode="External"/><Relationship Id="rId21" Type="http://schemas.openxmlformats.org/officeDocument/2006/relationships/hyperlink" Target="http://www.volcanolive.com/Katmai.html" TargetMode="External"/><Relationship Id="rId7" Type="http://schemas.openxmlformats.org/officeDocument/2006/relationships/hyperlink" Target="http://www.volcanolive.com/kamchatka.html" TargetMode="External"/><Relationship Id="rId12" Type="http://schemas.openxmlformats.org/officeDocument/2006/relationships/hyperlink" Target="http://www.volcanolive.com/kikai.html" TargetMode="External"/><Relationship Id="rId17" Type="http://schemas.openxmlformats.org/officeDocument/2006/relationships/hyperlink" Target="http://www.volcanolive.com/greece.html" TargetMode="External"/><Relationship Id="rId2" Type="http://schemas.openxmlformats.org/officeDocument/2006/relationships/hyperlink" Target="http://www.volcanolive.com/Tambora.html" TargetMode="External"/><Relationship Id="rId16" Type="http://schemas.openxmlformats.org/officeDocument/2006/relationships/hyperlink" Target="http://www.volcanolive.com/Santorini.html" TargetMode="External"/><Relationship Id="rId20" Type="http://schemas.openxmlformats.org/officeDocument/2006/relationships/hyperlink" Target="http://www.volcanolive.com/indonesi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lcanolive.com/kurile2.html" TargetMode="External"/><Relationship Id="rId11" Type="http://schemas.openxmlformats.org/officeDocument/2006/relationships/hyperlink" Target="http://www.volcanolive.com/usa.html" TargetMode="External"/><Relationship Id="rId5" Type="http://schemas.openxmlformats.org/officeDocument/2006/relationships/hyperlink" Target="http://www.volcanolive.com/NewZealand.html" TargetMode="External"/><Relationship Id="rId15" Type="http://schemas.openxmlformats.org/officeDocument/2006/relationships/hyperlink" Target="http://www.volcanolive.com/Vanuatu.html" TargetMode="External"/><Relationship Id="rId23" Type="http://schemas.openxmlformats.org/officeDocument/2006/relationships/hyperlink" Target="http://www.volcanolive.com/philippines.html" TargetMode="External"/><Relationship Id="rId10" Type="http://schemas.openxmlformats.org/officeDocument/2006/relationships/hyperlink" Target="http://www.volcanolive.com/CraterLake.html" TargetMode="External"/><Relationship Id="rId19" Type="http://schemas.openxmlformats.org/officeDocument/2006/relationships/hyperlink" Target="http://www.volcanolive.com/krakatau.html" TargetMode="External"/><Relationship Id="rId4" Type="http://schemas.openxmlformats.org/officeDocument/2006/relationships/hyperlink" Target="http://www.volcanolive.com/Taupo.html" TargetMode="External"/><Relationship Id="rId9" Type="http://schemas.openxmlformats.org/officeDocument/2006/relationships/hyperlink" Target="http://www.volcanolive.com/alaska.html" TargetMode="External"/><Relationship Id="rId14" Type="http://schemas.openxmlformats.org/officeDocument/2006/relationships/hyperlink" Target="http://www.volcanolive.com/Kuwae.html" TargetMode="External"/><Relationship Id="rId22" Type="http://schemas.openxmlformats.org/officeDocument/2006/relationships/hyperlink" Target="http://www.volcanolive.com/pinatubo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lcano.oregonstate.edu/definitions/ash" TargetMode="External"/><Relationship Id="rId2" Type="http://schemas.openxmlformats.org/officeDocument/2006/relationships/hyperlink" Target="http://volcano.oregonstate.edu/glossary/1/lettere#term4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olcanoes.usgs.gov/volcanoes/yellowstone/yellowstone_sub_page_54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2014/11/14/hawaii-lavafall-video_n_6149610.html" TargetMode="External"/><Relationship Id="rId2" Type="http://schemas.openxmlformats.org/officeDocument/2006/relationships/hyperlink" Target="http://www.iflscience.com/environment/lava-flow-hawaii-incinerates-its-first-hous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7/10/10/science/yellowstone-volcano-eruption.html?module=Promotron&amp;region=Body&amp;action=click&amp;pgtype=article" TargetMode="External"/><Relationship Id="rId2" Type="http://schemas.openxmlformats.org/officeDocument/2006/relationships/hyperlink" Target="http://www.amazon.com/gp/product/147910963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world-asia-46669280" TargetMode="External"/><Relationship Id="rId2" Type="http://schemas.openxmlformats.org/officeDocument/2006/relationships/hyperlink" Target="https://www.thenationalnews.com/world/asia/2021/10/18/volcanic-activity-raises-japanese-island-exposing-sunken-second-world-war-shi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otojournal.jpl.nasa.gov/animation/PIA1320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logy.sdsu.edu/how_volcanoes_work/intraplvolc_page.html" TargetMode="External"/><Relationship Id="rId2" Type="http://schemas.openxmlformats.org/officeDocument/2006/relationships/hyperlink" Target="http://subduction.rocks/Storage%20for%20Minor%20Web%20Pages%20(linking%20pgs%20etc)/Links%20to%20Google%20Earth%20Geologic%20View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onion.com/article/dormant-supervolcano-underneath-yellowstone-figure-5468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canolive.com/usa.html" TargetMode="External"/><Relationship Id="rId2" Type="http://schemas.openxmlformats.org/officeDocument/2006/relationships/hyperlink" Target="http://www.volcanolive.com/sthelen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The Rock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www.e-education.psu.edu/files/earth530/image/rock_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864"/>
            <a:ext cx="7055334" cy="56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7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2626-6C7C-454D-B2D4-8D9F890A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Tambora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42CD-54E1-4CD6-BF08-062E001FA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http://www.newenglandhistoricalsociety.com/1816-year-without-a-summer/?fbclid=IwAR39vHvBWaGqDRWrQty88XOtY6gfX-PDxfJjrgO3DhT5sLJY6371Vz8WJFo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9AD092-D7BF-4104-AF80-2E0D52BD8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24265"/>
              </p:ext>
            </p:extLst>
          </p:nvPr>
        </p:nvGraphicFramePr>
        <p:xfrm>
          <a:off x="941481" y="4210236"/>
          <a:ext cx="10945720" cy="1325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430">
                  <a:extLst>
                    <a:ext uri="{9D8B030D-6E8A-4147-A177-3AD203B41FA5}">
                      <a16:colId xmlns:a16="http://schemas.microsoft.com/office/drawing/2014/main" val="985853916"/>
                    </a:ext>
                  </a:extLst>
                </a:gridCol>
                <a:gridCol w="2736430">
                  <a:extLst>
                    <a:ext uri="{9D8B030D-6E8A-4147-A177-3AD203B41FA5}">
                      <a16:colId xmlns:a16="http://schemas.microsoft.com/office/drawing/2014/main" val="482897340"/>
                    </a:ext>
                  </a:extLst>
                </a:gridCol>
                <a:gridCol w="2736430">
                  <a:extLst>
                    <a:ext uri="{9D8B030D-6E8A-4147-A177-3AD203B41FA5}">
                      <a16:colId xmlns:a16="http://schemas.microsoft.com/office/drawing/2014/main" val="1246811990"/>
                    </a:ext>
                  </a:extLst>
                </a:gridCol>
                <a:gridCol w="2736430">
                  <a:extLst>
                    <a:ext uri="{9D8B030D-6E8A-4147-A177-3AD203B41FA5}">
                      <a16:colId xmlns:a16="http://schemas.microsoft.com/office/drawing/2014/main" val="1411189176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err="1">
                          <a:effectLst/>
                          <a:hlinkClick r:id="rId3"/>
                        </a:rPr>
                        <a:t>Tambora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4"/>
                        </a:rPr>
                        <a:t>Indonesia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1815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 1816 year without a summer  Google earth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8320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2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58061"/>
              </p:ext>
            </p:extLst>
          </p:nvPr>
        </p:nvGraphicFramePr>
        <p:xfrm>
          <a:off x="-1" y="-3"/>
          <a:ext cx="12192000" cy="7365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4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Volcano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Country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Year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Cubic km erupted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6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err="1">
                          <a:effectLst/>
                          <a:hlinkClick r:id="rId2"/>
                        </a:rPr>
                        <a:t>Tambora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3"/>
                        </a:rPr>
                        <a:t>Indonesia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1815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 1816 year without a summer  Google earth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err="1">
                          <a:effectLst/>
                          <a:hlinkClick r:id="rId4"/>
                        </a:rPr>
                        <a:t>Taupo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5"/>
                        </a:rPr>
                        <a:t>New Zealand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186 AD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6"/>
                        </a:rPr>
                        <a:t>Kurile Lake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7"/>
                        </a:rPr>
                        <a:t>Kamchatka, Russia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6640 BC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70-80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err="1">
                          <a:effectLst/>
                          <a:hlinkClick r:id="rId8"/>
                        </a:rPr>
                        <a:t>Aniakchak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9"/>
                        </a:rPr>
                        <a:t>Alaska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3450 </a:t>
                      </a:r>
                      <a:r>
                        <a:rPr lang="en-US" sz="2000" dirty="0" err="1">
                          <a:effectLst/>
                        </a:rPr>
                        <a:t>yrs</a:t>
                      </a:r>
                      <a:r>
                        <a:rPr lang="en-US" sz="2000" dirty="0">
                          <a:effectLst/>
                        </a:rPr>
                        <a:t> ago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2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10"/>
                        </a:rPr>
                        <a:t>Crater Lake</a:t>
                      </a:r>
                      <a:r>
                        <a:rPr lang="en-US" sz="2000" dirty="0">
                          <a:effectLst/>
                        </a:rPr>
                        <a:t>  (</a:t>
                      </a:r>
                      <a:r>
                        <a:rPr lang="en-US" sz="2000" dirty="0" err="1">
                          <a:effectLst/>
                        </a:rPr>
                        <a:t>Mazama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11"/>
                        </a:rPr>
                        <a:t>USA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6850 </a:t>
                      </a:r>
                      <a:r>
                        <a:rPr lang="en-US" sz="2000" dirty="0" err="1">
                          <a:effectLst/>
                        </a:rPr>
                        <a:t>yrs</a:t>
                      </a:r>
                      <a:r>
                        <a:rPr lang="en-US" sz="2000" dirty="0">
                          <a:effectLst/>
                        </a:rPr>
                        <a:t> ago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30-40 White ash layer in soils around here from this.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12"/>
                        </a:rPr>
                        <a:t>Kikai-Akahoya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13"/>
                        </a:rPr>
                        <a:t>Japan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6300 </a:t>
                      </a:r>
                      <a:r>
                        <a:rPr lang="en-US" sz="2000" dirty="0" err="1">
                          <a:effectLst/>
                        </a:rPr>
                        <a:t>yrs</a:t>
                      </a:r>
                      <a:r>
                        <a:rPr lang="en-US" sz="2000" dirty="0">
                          <a:effectLst/>
                        </a:rPr>
                        <a:t> ago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30-40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14"/>
                        </a:rPr>
                        <a:t>Kuwae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15"/>
                        </a:rPr>
                        <a:t>Vanuatu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1452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32-39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0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16"/>
                        </a:rPr>
                        <a:t>Santorini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17"/>
                        </a:rPr>
                        <a:t>Greece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3600 </a:t>
                      </a:r>
                      <a:r>
                        <a:rPr lang="en-US" sz="2000" dirty="0" err="1">
                          <a:effectLst/>
                        </a:rPr>
                        <a:t>yrs</a:t>
                      </a:r>
                      <a:r>
                        <a:rPr lang="en-US" sz="2000" dirty="0">
                          <a:effectLst/>
                        </a:rPr>
                        <a:t> ago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30-33   Tell </a:t>
                      </a:r>
                      <a:r>
                        <a:rPr lang="en-US" sz="2000" dirty="0" err="1">
                          <a:effectLst/>
                        </a:rPr>
                        <a:t>atlantis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minoa</a:t>
                      </a:r>
                      <a:r>
                        <a:rPr lang="en-US" sz="2000" dirty="0">
                          <a:effectLst/>
                        </a:rPr>
                        <a:t> story.  Crete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Google earth.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18"/>
                        </a:rPr>
                        <a:t>Ambrym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15"/>
                        </a:rPr>
                        <a:t>Vanuatu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 AD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19-25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96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19"/>
                        </a:rPr>
                        <a:t>Krakatau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20"/>
                        </a:rPr>
                        <a:t>Indonesia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1883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  Massive shock wave, heard in Oz.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Measured up Thames river.  Def see in google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Earth.  Rebuilding actively.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21"/>
                        </a:rPr>
                        <a:t>Katmai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9"/>
                        </a:rPr>
                        <a:t>Alaska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1912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05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22"/>
                        </a:rPr>
                        <a:t>Pinatubo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effectLst/>
                          <a:hlinkClick r:id="rId23"/>
                        </a:rPr>
                        <a:t>Philippines</a:t>
                      </a: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1991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  big enough to mess with global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Climate, at least a little.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82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219" y="1619572"/>
            <a:ext cx="10233800" cy="4351338"/>
          </a:xfrm>
        </p:spPr>
        <p:txBody>
          <a:bodyPr/>
          <a:lstStyle/>
          <a:p>
            <a:r>
              <a:rPr lang="en-US" dirty="0"/>
              <a:t>The biggest </a:t>
            </a:r>
            <a:r>
              <a:rPr lang="en-US" i="1" u="sng" dirty="0">
                <a:hlinkClick r:id="rId2"/>
              </a:rPr>
              <a:t>eruption</a:t>
            </a:r>
            <a:r>
              <a:rPr lang="en-US" dirty="0"/>
              <a:t> was at Yellowstone about 2.2 million years ago. An explosive eruption produced 2,500 cubic kilometers of </a:t>
            </a:r>
            <a:r>
              <a:rPr lang="en-US" i="1" u="sng" dirty="0">
                <a:hlinkClick r:id="rId3"/>
              </a:rPr>
              <a:t>ash</a:t>
            </a:r>
            <a:r>
              <a:rPr lang="en-US" dirty="0"/>
              <a:t>!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5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09" y="14818"/>
            <a:ext cx="9124243" cy="6843182"/>
          </a:xfrm>
        </p:spPr>
      </p:pic>
    </p:spTree>
    <p:extLst>
      <p:ext uri="{BB962C8B-B14F-4D97-AF65-F5344CB8AC3E}">
        <p14:creationId xmlns:p14="http://schemas.microsoft.com/office/powerpoint/2010/main" val="187050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15093-304C-4560-84A9-88F81885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A557-15A1-4318-B411-E5DCD8E8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https://volcanoes.usgs.gov/volcanoes/yellowstone/yellowstone_sub_page_54.html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7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geology.com/articles/volcanic-ash/mount-st-helens-ash-map-7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8" y="83557"/>
            <a:ext cx="9933822" cy="67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96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6908"/>
            <a:ext cx="9471504" cy="5919690"/>
          </a:xfrm>
        </p:spPr>
      </p:pic>
    </p:spTree>
    <p:extLst>
      <p:ext uri="{BB962C8B-B14F-4D97-AF65-F5344CB8AC3E}">
        <p14:creationId xmlns:p14="http://schemas.microsoft.com/office/powerpoint/2010/main" val="221768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335"/>
            <a:ext cx="9034220" cy="6775665"/>
          </a:xfrm>
        </p:spPr>
      </p:pic>
    </p:spTree>
    <p:extLst>
      <p:ext uri="{BB962C8B-B14F-4D97-AF65-F5344CB8AC3E}">
        <p14:creationId xmlns:p14="http://schemas.microsoft.com/office/powerpoint/2010/main" val="68481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xample model output of possible ash distribution from a month-long Yellowstone supereruption. Results vary depending on wind and eruption conditions. Historical winds for January 2001 used he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3" y="1"/>
            <a:ext cx="88681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2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55" y="15239"/>
            <a:ext cx="5068712" cy="68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3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4" y="27857"/>
            <a:ext cx="4808535" cy="6830143"/>
          </a:xfrm>
        </p:spPr>
      </p:pic>
    </p:spTree>
    <p:extLst>
      <p:ext uri="{BB962C8B-B14F-4D97-AF65-F5344CB8AC3E}">
        <p14:creationId xmlns:p14="http://schemas.microsoft.com/office/powerpoint/2010/main" val="1529311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http://www.iflscience.com/environment/lava-flow-hawaii-incinerates-its-first-house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http://www.huffingtonpost.com/2014/11/14/hawaii-lavafall-video_n_6149610.html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7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8" y="2198914"/>
            <a:ext cx="10834687" cy="3810000"/>
          </a:xfrm>
        </p:spPr>
      </p:pic>
    </p:spTree>
    <p:extLst>
      <p:ext uri="{BB962C8B-B14F-4D97-AF65-F5344CB8AC3E}">
        <p14:creationId xmlns:p14="http://schemas.microsoft.com/office/powerpoint/2010/main" val="3794007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07618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http://www.amazon.com/gp/product/1479109630</a:t>
            </a:r>
            <a:r>
              <a:rPr lang="en-US" sz="2800" dirty="0"/>
              <a:t> - Unleashing Colter’s Hell.  Written by CWU geography graduate.  Triggering Yellowstone!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hlinkClick r:id="rId3"/>
              </a:rPr>
              <a:t>https://www.nytimes.com/2017/10/10/science/yellowstone-volcano-eruption.html?module=Promotron&amp;region=Body&amp;action=click&amp;pgtype=article</a:t>
            </a:r>
            <a:r>
              <a:rPr lang="en-US" sz="2800" dirty="0"/>
              <a:t> (CWU Faculty!!!!)</a:t>
            </a:r>
          </a:p>
        </p:txBody>
      </p:sp>
    </p:spTree>
    <p:extLst>
      <p:ext uri="{BB962C8B-B14F-4D97-AF65-F5344CB8AC3E}">
        <p14:creationId xmlns:p14="http://schemas.microsoft.com/office/powerpoint/2010/main" val="4256501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1B8D-8D61-4634-8637-3A4E6831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6147-9262-48E1-A205-4350DBBD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https://www.thenationalnews.com/world/asia/2021/10/18/volcanic-activity-raises-japanese-island-exposing-sunken-second-world-war-ships/</a:t>
            </a:r>
            <a:endParaRPr lang="en-US" dirty="0"/>
          </a:p>
          <a:p>
            <a:r>
              <a:rPr lang="en-US" dirty="0">
                <a:hlinkClick r:id="rId3"/>
              </a:rPr>
              <a:t>https://www.bbc.com/news/world-asia-46669280</a:t>
            </a:r>
            <a:endParaRPr lang="en-US" dirty="0"/>
          </a:p>
          <a:p>
            <a:r>
              <a:rPr lang="en-US">
                <a:hlinkClick r:id="rId4"/>
              </a:rPr>
              <a:t>https://photojournal.jpl.nasa.gov/animation/PIA13201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2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0400" y="0"/>
            <a:ext cx="5181600" cy="1641490"/>
          </a:xfrm>
        </p:spPr>
        <p:txBody>
          <a:bodyPr/>
          <a:lstStyle/>
          <a:p>
            <a:r>
              <a:rPr lang="en-US" dirty="0"/>
              <a:t>Volcanos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3228F-2C03-122A-8956-D467F8AC8344}"/>
              </a:ext>
            </a:extLst>
          </p:cNvPr>
          <p:cNvSpPr txBox="1"/>
          <p:nvPr/>
        </p:nvSpPr>
        <p:spPr>
          <a:xfrm>
            <a:off x="9239915" y="6488668"/>
            <a:ext cx="294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Eyjafjallajokull</a:t>
            </a:r>
            <a:r>
              <a:rPr lang="en-US" dirty="0"/>
              <a:t> volcano, 2010</a:t>
            </a:r>
          </a:p>
        </p:txBody>
      </p:sp>
    </p:spTree>
    <p:extLst>
      <p:ext uri="{BB962C8B-B14F-4D97-AF65-F5344CB8AC3E}">
        <p14:creationId xmlns:p14="http://schemas.microsoft.com/office/powerpoint/2010/main" val="305705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energy.usgs.gov/portals/0/Rooms/Geothermal/images/geothermal_lithoplates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0" y="0"/>
            <a:ext cx="997870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7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volcanoes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Shield volcano</a:t>
            </a:r>
          </a:p>
          <a:p>
            <a:r>
              <a:rPr lang="en-US" dirty="0"/>
              <a:t>Fissure (flood) volcano</a:t>
            </a:r>
          </a:p>
          <a:p>
            <a:r>
              <a:rPr lang="en-US" dirty="0"/>
              <a:t>Composite (</a:t>
            </a:r>
            <a:r>
              <a:rPr lang="en-US" dirty="0" err="1"/>
              <a:t>strato</a:t>
            </a:r>
            <a:r>
              <a:rPr lang="en-US" dirty="0"/>
              <a:t>) volcano</a:t>
            </a:r>
          </a:p>
          <a:p>
            <a:r>
              <a:rPr lang="en-US" dirty="0"/>
              <a:t>Cinder Cones</a:t>
            </a:r>
          </a:p>
          <a:p>
            <a:r>
              <a:rPr lang="en-US" dirty="0"/>
              <a:t>Rhyolite caldera complex.  Super volcanos.  Yeah baby, yeah.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9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cone.  Caldera.  Lava dome.  Parasitic cone. Lava. Cinder. Ash.  </a:t>
            </a:r>
            <a:r>
              <a:rPr lang="en-US" dirty="0" err="1"/>
              <a:t>Nuee</a:t>
            </a:r>
            <a:r>
              <a:rPr lang="en-US" dirty="0"/>
              <a:t> </a:t>
            </a:r>
            <a:r>
              <a:rPr lang="en-US" dirty="0" err="1"/>
              <a:t>Ardente</a:t>
            </a:r>
            <a:r>
              <a:rPr lang="en-US" dirty="0"/>
              <a:t> (Pyroclastic flow).  Magma chamber.  Pumice and scoria. Volcanic plug (Devil’s tower).  Lahar.</a:t>
            </a:r>
          </a:p>
        </p:txBody>
      </p:sp>
    </p:spTree>
    <p:extLst>
      <p:ext uri="{BB962C8B-B14F-4D97-AF65-F5344CB8AC3E}">
        <p14:creationId xmlns:p14="http://schemas.microsoft.com/office/powerpoint/2010/main" val="186339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Hot spots and other </a:t>
            </a:r>
            <a:r>
              <a:rPr lang="en-US" dirty="0" err="1"/>
              <a:t>volcanics</a:t>
            </a:r>
            <a:r>
              <a:rPr lang="en-US" dirty="0"/>
              <a:t> at (scroll down page to volcanic features and click away.  Takes you to various locations on GE) </a:t>
            </a:r>
            <a:r>
              <a:rPr lang="en-US" dirty="0">
                <a:hlinkClick r:id="rId2"/>
              </a:rPr>
              <a:t>http://subduction.rocks/Storage%20for%20Minor%20Web%20Pages%20(linking%20pgs%20etc)/Links%20to%20Google%20Earth%20Geologic%20Views.htm</a:t>
            </a:r>
            <a:endParaRPr lang="en-US" dirty="0"/>
          </a:p>
          <a:p>
            <a:r>
              <a:rPr lang="en-US" dirty="0">
                <a:hlinkClick r:id="rId3"/>
              </a:rPr>
              <a:t>http://www.geology.sdsu.edu/how_volcanoes_work/intraplvolc_page.html</a:t>
            </a:r>
            <a:endParaRPr lang="en-US" dirty="0"/>
          </a:p>
          <a:p>
            <a:r>
              <a:rPr lang="en-US" dirty="0">
                <a:hlinkClick r:id="rId4"/>
              </a:rPr>
              <a:t>http://www.theonion.com/article/dormant-supervolcano-underneath-yellowstone-figure-54685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6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3384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Onwards to photos (other slideshow)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Hawaii </a:t>
            </a:r>
          </a:p>
          <a:p>
            <a:r>
              <a:rPr lang="en-US" dirty="0"/>
              <a:t>Iceland</a:t>
            </a:r>
          </a:p>
          <a:p>
            <a:r>
              <a:rPr lang="en-US" dirty="0"/>
              <a:t>St. Helen’s</a:t>
            </a:r>
          </a:p>
          <a:p>
            <a:r>
              <a:rPr lang="en-US" dirty="0" err="1"/>
              <a:t>Pelee</a:t>
            </a:r>
            <a:endParaRPr lang="en-US" dirty="0"/>
          </a:p>
          <a:p>
            <a:r>
              <a:rPr lang="en-US" dirty="0" err="1"/>
              <a:t>Misc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on to The Big Ones</a:t>
            </a:r>
          </a:p>
        </p:txBody>
      </p:sp>
    </p:spTree>
    <p:extLst>
      <p:ext uri="{BB962C8B-B14F-4D97-AF65-F5344CB8AC3E}">
        <p14:creationId xmlns:p14="http://schemas.microsoft.com/office/powerpoint/2010/main" val="352479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B672-41DC-4EE5-A477-CDF31E2F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ones……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B78ED-42C3-4CB0-81BC-6E01933DF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little context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4F3CEF-7ACE-4C39-A0FC-528B98506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05827"/>
              </p:ext>
            </p:extLst>
          </p:nvPr>
        </p:nvGraphicFramePr>
        <p:xfrm>
          <a:off x="433953" y="3707734"/>
          <a:ext cx="11484244" cy="1530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1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1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306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2"/>
                        </a:rPr>
                        <a:t>St Helens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3"/>
                        </a:rPr>
                        <a:t>USA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1980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 km3.   15 mile vertical ash plume.  </a:t>
                      </a:r>
                      <a:r>
                        <a:rPr lang="en-US" sz="1200" dirty="0" err="1">
                          <a:effectLst/>
                        </a:rPr>
                        <a:t>Preceeded</a:t>
                      </a:r>
                      <a:r>
                        <a:rPr lang="en-US" sz="1200" dirty="0">
                          <a:effectLst/>
                        </a:rPr>
                        <a:t> by a 5.1 mag quake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46754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153</TotalTime>
  <Words>557</Words>
  <Application>Microsoft Office PowerPoint</Application>
  <PresentationFormat>Widescreen</PresentationFormat>
  <Paragraphs>103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Corbel</vt:lpstr>
      <vt:lpstr>Depth</vt:lpstr>
      <vt:lpstr>The Rock Cycle</vt:lpstr>
      <vt:lpstr>PowerPoint Presentation</vt:lpstr>
      <vt:lpstr>Volcanos</vt:lpstr>
      <vt:lpstr>PowerPoint Presentation</vt:lpstr>
      <vt:lpstr>Types of volcanoes</vt:lpstr>
      <vt:lpstr>Terms.</vt:lpstr>
      <vt:lpstr>PowerPoint Presentation</vt:lpstr>
      <vt:lpstr>Onwards to photos (other slideshow)</vt:lpstr>
      <vt:lpstr>The big ones……</vt:lpstr>
      <vt:lpstr>Tambora</vt:lpstr>
      <vt:lpstr>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http://www.iflscience.com/environment/lava-flow-hawaii-incinerates-its-first-house </vt:lpstr>
      <vt:lpstr>PowerPoint Presentation</vt:lpstr>
      <vt:lpstr>http://www.amazon.com/gp/product/1479109630 - Unleashing Colter’s Hell.  Written by CWU geography graduate.  Triggering Yellowstone!  https://www.nytimes.com/2017/10/10/science/yellowstone-volcano-eruption.html?module=Promotron&amp;region=Body&amp;action=click&amp;pgtype=article (CWU Faculty!!!!)</vt:lpstr>
      <vt:lpstr>In the news!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Volcanos</dc:title>
  <dc:creator>Bob Office</dc:creator>
  <cp:lastModifiedBy>Robert Hickey</cp:lastModifiedBy>
  <cp:revision>22</cp:revision>
  <dcterms:created xsi:type="dcterms:W3CDTF">2014-11-12T16:12:31Z</dcterms:created>
  <dcterms:modified xsi:type="dcterms:W3CDTF">2023-10-26T18:13:14Z</dcterms:modified>
</cp:coreProperties>
</file>